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8" r:id="rId27"/>
    <p:sldId id="283" r:id="rId28"/>
    <p:sldId id="281" r:id="rId29"/>
    <p:sldId id="282" r:id="rId30"/>
    <p:sldId id="284" r:id="rId31"/>
    <p:sldId id="285" r:id="rId32"/>
    <p:sldId id="286" r:id="rId33"/>
    <p:sldId id="289" r:id="rId34"/>
    <p:sldId id="287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  <a:srgbClr val="1E768C"/>
    <a:srgbClr val="C6E1F8"/>
    <a:srgbClr val="91CFE8"/>
    <a:srgbClr val="CEE1E8"/>
    <a:srgbClr val="E8F0F4"/>
    <a:srgbClr val="CDE0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5D2042-F78A-457C-8249-A5D872C178F2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72EA0D-B68D-4EF9-AC8C-F908AABD8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5D2042-F78A-457C-8249-A5D872C178F2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72EA0D-B68D-4EF9-AC8C-F908AABD8C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5D2042-F78A-457C-8249-A5D872C178F2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72EA0D-B68D-4EF9-AC8C-F908AABD8C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Utilitarian Bargaining Solution Revisited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Brand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870438" y="2505808"/>
            <a:ext cx="3710354" cy="3648807"/>
          </a:xfrm>
          <a:custGeom>
            <a:avLst/>
            <a:gdLst>
              <a:gd name="connsiteX0" fmla="*/ 26377 w 3710354"/>
              <a:gd name="connsiteY0" fmla="*/ 0 h 3648807"/>
              <a:gd name="connsiteX1" fmla="*/ 2778370 w 3710354"/>
              <a:gd name="connsiteY1" fmla="*/ 8792 h 3648807"/>
              <a:gd name="connsiteX2" fmla="*/ 3710354 w 3710354"/>
              <a:gd name="connsiteY2" fmla="*/ 923192 h 3648807"/>
              <a:gd name="connsiteX3" fmla="*/ 3692770 w 3710354"/>
              <a:gd name="connsiteY3" fmla="*/ 3648807 h 3648807"/>
              <a:gd name="connsiteX4" fmla="*/ 0 w 3710354"/>
              <a:gd name="connsiteY4" fmla="*/ 3640015 h 3648807"/>
              <a:gd name="connsiteX5" fmla="*/ 26377 w 3710354"/>
              <a:gd name="connsiteY5" fmla="*/ 0 h 364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354" h="3648807">
                <a:moveTo>
                  <a:pt x="26377" y="0"/>
                </a:moveTo>
                <a:lnTo>
                  <a:pt x="2778370" y="8792"/>
                </a:lnTo>
                <a:lnTo>
                  <a:pt x="3710354" y="923192"/>
                </a:lnTo>
                <a:lnTo>
                  <a:pt x="3692770" y="3648807"/>
                </a:lnTo>
                <a:lnTo>
                  <a:pt x="0" y="3640015"/>
                </a:lnTo>
                <a:lnTo>
                  <a:pt x="2637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bargaining quasi-solution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457200" y="3886200"/>
            <a:ext cx="45720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14400" y="5257800"/>
            <a:ext cx="6934200" cy="76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1600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2DA2BF"/>
                </a:solidFill>
              </a:rPr>
              <a:t>S</a:t>
            </a:r>
            <a:endParaRPr lang="en-US" sz="4000" dirty="0">
              <a:solidFill>
                <a:srgbClr val="2DA2BF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819400" y="4038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4343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>
            <a:stCxn id="27" idx="0"/>
          </p:cNvCxnSpPr>
          <p:nvPr/>
        </p:nvCxnSpPr>
        <p:spPr>
          <a:xfrm>
            <a:off x="896815" y="2505808"/>
            <a:ext cx="2751993" cy="0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7" idx="2"/>
          </p:cNvCxnSpPr>
          <p:nvPr/>
        </p:nvCxnSpPr>
        <p:spPr>
          <a:xfrm>
            <a:off x="3648808" y="2505808"/>
            <a:ext cx="914400" cy="931984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7" idx="3"/>
          </p:cNvCxnSpPr>
          <p:nvPr/>
        </p:nvCxnSpPr>
        <p:spPr>
          <a:xfrm>
            <a:off x="4563208" y="3437792"/>
            <a:ext cx="0" cy="2716823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5814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486400" y="1600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ψ</a:t>
            </a: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rgbClr val="1E768C"/>
                </a:solidFill>
              </a:rPr>
              <a:t>S</a:t>
            </a:r>
            <a:r>
              <a:rPr lang="en-US" sz="2400" dirty="0" err="1" smtClean="0"/>
              <a:t>,</a:t>
            </a:r>
            <a:r>
              <a:rPr lang="en-US" sz="2400" dirty="0" err="1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) ⊆ </a:t>
            </a:r>
            <a:r>
              <a:rPr lang="en-US" sz="2400" dirty="0" smtClean="0">
                <a:solidFill>
                  <a:srgbClr val="1E768C"/>
                </a:solidFill>
              </a:rPr>
              <a:t>S</a:t>
            </a:r>
            <a:r>
              <a:rPr lang="en-US" sz="2400" dirty="0" smtClean="0"/>
              <a:t> ∪ {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0" name="Arc 39"/>
          <p:cNvSpPr/>
          <p:nvPr/>
        </p:nvSpPr>
        <p:spPr>
          <a:xfrm flipH="1">
            <a:off x="3886200" y="1828800"/>
            <a:ext cx="3048000" cy="2667000"/>
          </a:xfrm>
          <a:prstGeom prst="arc">
            <a:avLst>
              <a:gd name="adj1" fmla="val 16200000"/>
              <a:gd name="adj2" fmla="val 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67400" y="22098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feasible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nonempty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closed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nontrivial</a:t>
            </a:r>
          </a:p>
        </p:txBody>
      </p:sp>
      <p:sp>
        <p:nvSpPr>
          <p:cNvPr id="22" name="Freeform 21"/>
          <p:cNvSpPr/>
          <p:nvPr/>
        </p:nvSpPr>
        <p:spPr>
          <a:xfrm>
            <a:off x="3495580" y="3077308"/>
            <a:ext cx="613108" cy="509954"/>
          </a:xfrm>
          <a:custGeom>
            <a:avLst/>
            <a:gdLst>
              <a:gd name="connsiteX0" fmla="*/ 162020 w 613108"/>
              <a:gd name="connsiteY0" fmla="*/ 360484 h 509954"/>
              <a:gd name="connsiteX1" fmla="*/ 162020 w 613108"/>
              <a:gd name="connsiteY1" fmla="*/ 360484 h 509954"/>
              <a:gd name="connsiteX2" fmla="*/ 91682 w 613108"/>
              <a:gd name="connsiteY2" fmla="*/ 316523 h 509954"/>
              <a:gd name="connsiteX3" fmla="*/ 21343 w 613108"/>
              <a:gd name="connsiteY3" fmla="*/ 272561 h 509954"/>
              <a:gd name="connsiteX4" fmla="*/ 21343 w 613108"/>
              <a:gd name="connsiteY4" fmla="*/ 123092 h 509954"/>
              <a:gd name="connsiteX5" fmla="*/ 30135 w 613108"/>
              <a:gd name="connsiteY5" fmla="*/ 52754 h 509954"/>
              <a:gd name="connsiteX6" fmla="*/ 38928 w 613108"/>
              <a:gd name="connsiteY6" fmla="*/ 26377 h 509954"/>
              <a:gd name="connsiteX7" fmla="*/ 65305 w 613108"/>
              <a:gd name="connsiteY7" fmla="*/ 8792 h 509954"/>
              <a:gd name="connsiteX8" fmla="*/ 100474 w 613108"/>
              <a:gd name="connsiteY8" fmla="*/ 0 h 509954"/>
              <a:gd name="connsiteX9" fmla="*/ 179605 w 613108"/>
              <a:gd name="connsiteY9" fmla="*/ 8792 h 509954"/>
              <a:gd name="connsiteX10" fmla="*/ 232358 w 613108"/>
              <a:gd name="connsiteY10" fmla="*/ 17584 h 509954"/>
              <a:gd name="connsiteX11" fmla="*/ 241151 w 613108"/>
              <a:gd name="connsiteY11" fmla="*/ 52754 h 509954"/>
              <a:gd name="connsiteX12" fmla="*/ 285112 w 613108"/>
              <a:gd name="connsiteY12" fmla="*/ 131884 h 509954"/>
              <a:gd name="connsiteX13" fmla="*/ 302697 w 613108"/>
              <a:gd name="connsiteY13" fmla="*/ 158261 h 509954"/>
              <a:gd name="connsiteX14" fmla="*/ 487335 w 613108"/>
              <a:gd name="connsiteY14" fmla="*/ 184638 h 509954"/>
              <a:gd name="connsiteX15" fmla="*/ 566466 w 613108"/>
              <a:gd name="connsiteY15" fmla="*/ 193430 h 509954"/>
              <a:gd name="connsiteX16" fmla="*/ 592843 w 613108"/>
              <a:gd name="connsiteY16" fmla="*/ 202223 h 509954"/>
              <a:gd name="connsiteX17" fmla="*/ 610428 w 613108"/>
              <a:gd name="connsiteY17" fmla="*/ 228600 h 509954"/>
              <a:gd name="connsiteX18" fmla="*/ 601635 w 613108"/>
              <a:gd name="connsiteY18" fmla="*/ 509954 h 509954"/>
              <a:gd name="connsiteX19" fmla="*/ 478543 w 613108"/>
              <a:gd name="connsiteY19" fmla="*/ 501161 h 509954"/>
              <a:gd name="connsiteX20" fmla="*/ 425789 w 613108"/>
              <a:gd name="connsiteY20" fmla="*/ 474784 h 509954"/>
              <a:gd name="connsiteX21" fmla="*/ 399412 w 613108"/>
              <a:gd name="connsiteY21" fmla="*/ 465992 h 509954"/>
              <a:gd name="connsiteX22" fmla="*/ 373035 w 613108"/>
              <a:gd name="connsiteY22" fmla="*/ 448407 h 509954"/>
              <a:gd name="connsiteX23" fmla="*/ 346658 w 613108"/>
              <a:gd name="connsiteY23" fmla="*/ 422030 h 509954"/>
              <a:gd name="connsiteX24" fmla="*/ 320282 w 613108"/>
              <a:gd name="connsiteY24" fmla="*/ 413238 h 509954"/>
              <a:gd name="connsiteX25" fmla="*/ 293905 w 613108"/>
              <a:gd name="connsiteY25" fmla="*/ 395654 h 509954"/>
              <a:gd name="connsiteX26" fmla="*/ 267528 w 613108"/>
              <a:gd name="connsiteY26" fmla="*/ 386861 h 509954"/>
              <a:gd name="connsiteX27" fmla="*/ 214774 w 613108"/>
              <a:gd name="connsiteY27" fmla="*/ 351692 h 509954"/>
              <a:gd name="connsiteX28" fmla="*/ 162020 w 613108"/>
              <a:gd name="connsiteY28" fmla="*/ 360484 h 50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3108" h="509954">
                <a:moveTo>
                  <a:pt x="162020" y="360484"/>
                </a:moveTo>
                <a:lnTo>
                  <a:pt x="162020" y="360484"/>
                </a:lnTo>
                <a:cubicBezTo>
                  <a:pt x="138574" y="345830"/>
                  <a:pt x="115564" y="330454"/>
                  <a:pt x="91682" y="316523"/>
                </a:cubicBezTo>
                <a:cubicBezTo>
                  <a:pt x="19269" y="274282"/>
                  <a:pt x="93982" y="327041"/>
                  <a:pt x="21343" y="272561"/>
                </a:cubicBezTo>
                <a:cubicBezTo>
                  <a:pt x="0" y="208529"/>
                  <a:pt x="9865" y="249352"/>
                  <a:pt x="21343" y="123092"/>
                </a:cubicBezTo>
                <a:cubicBezTo>
                  <a:pt x="23482" y="99561"/>
                  <a:pt x="25908" y="76001"/>
                  <a:pt x="30135" y="52754"/>
                </a:cubicBezTo>
                <a:cubicBezTo>
                  <a:pt x="31793" y="43635"/>
                  <a:pt x="33138" y="33614"/>
                  <a:pt x="38928" y="26377"/>
                </a:cubicBezTo>
                <a:cubicBezTo>
                  <a:pt x="45529" y="18125"/>
                  <a:pt x="55592" y="12955"/>
                  <a:pt x="65305" y="8792"/>
                </a:cubicBezTo>
                <a:cubicBezTo>
                  <a:pt x="76412" y="4032"/>
                  <a:pt x="88751" y="2931"/>
                  <a:pt x="100474" y="0"/>
                </a:cubicBezTo>
                <a:cubicBezTo>
                  <a:pt x="126851" y="2931"/>
                  <a:pt x="153298" y="5285"/>
                  <a:pt x="179605" y="8792"/>
                </a:cubicBezTo>
                <a:cubicBezTo>
                  <a:pt x="197276" y="11148"/>
                  <a:pt x="217852" y="7222"/>
                  <a:pt x="232358" y="17584"/>
                </a:cubicBezTo>
                <a:cubicBezTo>
                  <a:pt x="242191" y="24608"/>
                  <a:pt x="237679" y="41179"/>
                  <a:pt x="241151" y="52754"/>
                </a:cubicBezTo>
                <a:cubicBezTo>
                  <a:pt x="264823" y="131662"/>
                  <a:pt x="244182" y="82768"/>
                  <a:pt x="285112" y="131884"/>
                </a:cubicBezTo>
                <a:cubicBezTo>
                  <a:pt x="291877" y="140002"/>
                  <a:pt x="293736" y="152660"/>
                  <a:pt x="302697" y="158261"/>
                </a:cubicBezTo>
                <a:cubicBezTo>
                  <a:pt x="348284" y="186753"/>
                  <a:pt x="453343" y="181805"/>
                  <a:pt x="487335" y="184638"/>
                </a:cubicBezTo>
                <a:cubicBezTo>
                  <a:pt x="513783" y="186842"/>
                  <a:pt x="540089" y="190499"/>
                  <a:pt x="566466" y="193430"/>
                </a:cubicBezTo>
                <a:cubicBezTo>
                  <a:pt x="575258" y="196361"/>
                  <a:pt x="585606" y="196433"/>
                  <a:pt x="592843" y="202223"/>
                </a:cubicBezTo>
                <a:cubicBezTo>
                  <a:pt x="601095" y="208824"/>
                  <a:pt x="610126" y="218037"/>
                  <a:pt x="610428" y="228600"/>
                </a:cubicBezTo>
                <a:cubicBezTo>
                  <a:pt x="613108" y="322392"/>
                  <a:pt x="604566" y="416169"/>
                  <a:pt x="601635" y="509954"/>
                </a:cubicBezTo>
                <a:cubicBezTo>
                  <a:pt x="560604" y="507023"/>
                  <a:pt x="519396" y="505967"/>
                  <a:pt x="478543" y="501161"/>
                </a:cubicBezTo>
                <a:cubicBezTo>
                  <a:pt x="449641" y="497761"/>
                  <a:pt x="451326" y="487553"/>
                  <a:pt x="425789" y="474784"/>
                </a:cubicBezTo>
                <a:cubicBezTo>
                  <a:pt x="417500" y="470639"/>
                  <a:pt x="408204" y="468923"/>
                  <a:pt x="399412" y="465992"/>
                </a:cubicBezTo>
                <a:cubicBezTo>
                  <a:pt x="390620" y="460130"/>
                  <a:pt x="381153" y="455172"/>
                  <a:pt x="373035" y="448407"/>
                </a:cubicBezTo>
                <a:cubicBezTo>
                  <a:pt x="363483" y="440447"/>
                  <a:pt x="357004" y="428927"/>
                  <a:pt x="346658" y="422030"/>
                </a:cubicBezTo>
                <a:cubicBezTo>
                  <a:pt x="338947" y="416889"/>
                  <a:pt x="328571" y="417383"/>
                  <a:pt x="320282" y="413238"/>
                </a:cubicBezTo>
                <a:cubicBezTo>
                  <a:pt x="310831" y="408512"/>
                  <a:pt x="303356" y="400380"/>
                  <a:pt x="293905" y="395654"/>
                </a:cubicBezTo>
                <a:cubicBezTo>
                  <a:pt x="285615" y="391509"/>
                  <a:pt x="275630" y="391362"/>
                  <a:pt x="267528" y="386861"/>
                </a:cubicBezTo>
                <a:cubicBezTo>
                  <a:pt x="249054" y="376597"/>
                  <a:pt x="234824" y="358375"/>
                  <a:pt x="214774" y="351692"/>
                </a:cubicBezTo>
                <a:lnTo>
                  <a:pt x="162020" y="360484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870438" y="2505808"/>
            <a:ext cx="3710354" cy="3648807"/>
          </a:xfrm>
          <a:custGeom>
            <a:avLst/>
            <a:gdLst>
              <a:gd name="connsiteX0" fmla="*/ 26377 w 3710354"/>
              <a:gd name="connsiteY0" fmla="*/ 0 h 3648807"/>
              <a:gd name="connsiteX1" fmla="*/ 2778370 w 3710354"/>
              <a:gd name="connsiteY1" fmla="*/ 8792 h 3648807"/>
              <a:gd name="connsiteX2" fmla="*/ 3710354 w 3710354"/>
              <a:gd name="connsiteY2" fmla="*/ 923192 h 3648807"/>
              <a:gd name="connsiteX3" fmla="*/ 3692770 w 3710354"/>
              <a:gd name="connsiteY3" fmla="*/ 3648807 h 3648807"/>
              <a:gd name="connsiteX4" fmla="*/ 0 w 3710354"/>
              <a:gd name="connsiteY4" fmla="*/ 3640015 h 3648807"/>
              <a:gd name="connsiteX5" fmla="*/ 26377 w 3710354"/>
              <a:gd name="connsiteY5" fmla="*/ 0 h 364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354" h="3648807">
                <a:moveTo>
                  <a:pt x="26377" y="0"/>
                </a:moveTo>
                <a:lnTo>
                  <a:pt x="2778370" y="8792"/>
                </a:lnTo>
                <a:lnTo>
                  <a:pt x="3710354" y="923192"/>
                </a:lnTo>
                <a:lnTo>
                  <a:pt x="3692770" y="3648807"/>
                </a:lnTo>
                <a:lnTo>
                  <a:pt x="0" y="3640015"/>
                </a:lnTo>
                <a:lnTo>
                  <a:pt x="2637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choice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457200" y="3886200"/>
            <a:ext cx="45720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14400" y="5257800"/>
            <a:ext cx="6934200" cy="76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1600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2DA2BF"/>
                </a:solidFill>
              </a:rPr>
              <a:t>S</a:t>
            </a:r>
            <a:endParaRPr lang="en-US" sz="4000" dirty="0">
              <a:solidFill>
                <a:srgbClr val="2DA2BF"/>
              </a:solidFill>
            </a:endParaRPr>
          </a:p>
        </p:txBody>
      </p:sp>
      <p:cxnSp>
        <p:nvCxnSpPr>
          <p:cNvPr id="32" name="Straight Connector 31"/>
          <p:cNvCxnSpPr>
            <a:stCxn id="27" idx="0"/>
          </p:cNvCxnSpPr>
          <p:nvPr/>
        </p:nvCxnSpPr>
        <p:spPr>
          <a:xfrm>
            <a:off x="896815" y="2505808"/>
            <a:ext cx="2751993" cy="0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7" idx="2"/>
          </p:cNvCxnSpPr>
          <p:nvPr/>
        </p:nvCxnSpPr>
        <p:spPr>
          <a:xfrm>
            <a:off x="3648808" y="2505808"/>
            <a:ext cx="914400" cy="931984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7" idx="3"/>
          </p:cNvCxnSpPr>
          <p:nvPr/>
        </p:nvCxnSpPr>
        <p:spPr>
          <a:xfrm>
            <a:off x="4563208" y="3437792"/>
            <a:ext cx="0" cy="2716823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5814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486400" y="1600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ψ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1E768C"/>
                </a:solidFill>
              </a:rPr>
              <a:t>S</a:t>
            </a:r>
            <a:r>
              <a:rPr lang="en-US" sz="2400" dirty="0" smtClean="0"/>
              <a:t>) ⊆ </a:t>
            </a:r>
            <a:r>
              <a:rPr lang="en-US" sz="2400" dirty="0" smtClean="0">
                <a:solidFill>
                  <a:srgbClr val="1E768C"/>
                </a:solidFill>
              </a:rPr>
              <a:t>S</a:t>
            </a:r>
            <a:endParaRPr lang="en-US" sz="2400" dirty="0"/>
          </a:p>
        </p:txBody>
      </p:sp>
      <p:sp>
        <p:nvSpPr>
          <p:cNvPr id="40" name="Arc 39"/>
          <p:cNvSpPr/>
          <p:nvPr/>
        </p:nvSpPr>
        <p:spPr>
          <a:xfrm flipH="1">
            <a:off x="3886200" y="1828800"/>
            <a:ext cx="3048000" cy="2667000"/>
          </a:xfrm>
          <a:prstGeom prst="arc">
            <a:avLst>
              <a:gd name="adj1" fmla="val 16200000"/>
              <a:gd name="adj2" fmla="val 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67400" y="22098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feasible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nonempty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closed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nontrivial</a:t>
            </a:r>
          </a:p>
        </p:txBody>
      </p:sp>
      <p:sp>
        <p:nvSpPr>
          <p:cNvPr id="22" name="Freeform 21"/>
          <p:cNvSpPr/>
          <p:nvPr/>
        </p:nvSpPr>
        <p:spPr>
          <a:xfrm>
            <a:off x="3495580" y="3077308"/>
            <a:ext cx="613108" cy="509954"/>
          </a:xfrm>
          <a:custGeom>
            <a:avLst/>
            <a:gdLst>
              <a:gd name="connsiteX0" fmla="*/ 162020 w 613108"/>
              <a:gd name="connsiteY0" fmla="*/ 360484 h 509954"/>
              <a:gd name="connsiteX1" fmla="*/ 162020 w 613108"/>
              <a:gd name="connsiteY1" fmla="*/ 360484 h 509954"/>
              <a:gd name="connsiteX2" fmla="*/ 91682 w 613108"/>
              <a:gd name="connsiteY2" fmla="*/ 316523 h 509954"/>
              <a:gd name="connsiteX3" fmla="*/ 21343 w 613108"/>
              <a:gd name="connsiteY3" fmla="*/ 272561 h 509954"/>
              <a:gd name="connsiteX4" fmla="*/ 21343 w 613108"/>
              <a:gd name="connsiteY4" fmla="*/ 123092 h 509954"/>
              <a:gd name="connsiteX5" fmla="*/ 30135 w 613108"/>
              <a:gd name="connsiteY5" fmla="*/ 52754 h 509954"/>
              <a:gd name="connsiteX6" fmla="*/ 38928 w 613108"/>
              <a:gd name="connsiteY6" fmla="*/ 26377 h 509954"/>
              <a:gd name="connsiteX7" fmla="*/ 65305 w 613108"/>
              <a:gd name="connsiteY7" fmla="*/ 8792 h 509954"/>
              <a:gd name="connsiteX8" fmla="*/ 100474 w 613108"/>
              <a:gd name="connsiteY8" fmla="*/ 0 h 509954"/>
              <a:gd name="connsiteX9" fmla="*/ 179605 w 613108"/>
              <a:gd name="connsiteY9" fmla="*/ 8792 h 509954"/>
              <a:gd name="connsiteX10" fmla="*/ 232358 w 613108"/>
              <a:gd name="connsiteY10" fmla="*/ 17584 h 509954"/>
              <a:gd name="connsiteX11" fmla="*/ 241151 w 613108"/>
              <a:gd name="connsiteY11" fmla="*/ 52754 h 509954"/>
              <a:gd name="connsiteX12" fmla="*/ 285112 w 613108"/>
              <a:gd name="connsiteY12" fmla="*/ 131884 h 509954"/>
              <a:gd name="connsiteX13" fmla="*/ 302697 w 613108"/>
              <a:gd name="connsiteY13" fmla="*/ 158261 h 509954"/>
              <a:gd name="connsiteX14" fmla="*/ 487335 w 613108"/>
              <a:gd name="connsiteY14" fmla="*/ 184638 h 509954"/>
              <a:gd name="connsiteX15" fmla="*/ 566466 w 613108"/>
              <a:gd name="connsiteY15" fmla="*/ 193430 h 509954"/>
              <a:gd name="connsiteX16" fmla="*/ 592843 w 613108"/>
              <a:gd name="connsiteY16" fmla="*/ 202223 h 509954"/>
              <a:gd name="connsiteX17" fmla="*/ 610428 w 613108"/>
              <a:gd name="connsiteY17" fmla="*/ 228600 h 509954"/>
              <a:gd name="connsiteX18" fmla="*/ 601635 w 613108"/>
              <a:gd name="connsiteY18" fmla="*/ 509954 h 509954"/>
              <a:gd name="connsiteX19" fmla="*/ 478543 w 613108"/>
              <a:gd name="connsiteY19" fmla="*/ 501161 h 509954"/>
              <a:gd name="connsiteX20" fmla="*/ 425789 w 613108"/>
              <a:gd name="connsiteY20" fmla="*/ 474784 h 509954"/>
              <a:gd name="connsiteX21" fmla="*/ 399412 w 613108"/>
              <a:gd name="connsiteY21" fmla="*/ 465992 h 509954"/>
              <a:gd name="connsiteX22" fmla="*/ 373035 w 613108"/>
              <a:gd name="connsiteY22" fmla="*/ 448407 h 509954"/>
              <a:gd name="connsiteX23" fmla="*/ 346658 w 613108"/>
              <a:gd name="connsiteY23" fmla="*/ 422030 h 509954"/>
              <a:gd name="connsiteX24" fmla="*/ 320282 w 613108"/>
              <a:gd name="connsiteY24" fmla="*/ 413238 h 509954"/>
              <a:gd name="connsiteX25" fmla="*/ 293905 w 613108"/>
              <a:gd name="connsiteY25" fmla="*/ 395654 h 509954"/>
              <a:gd name="connsiteX26" fmla="*/ 267528 w 613108"/>
              <a:gd name="connsiteY26" fmla="*/ 386861 h 509954"/>
              <a:gd name="connsiteX27" fmla="*/ 214774 w 613108"/>
              <a:gd name="connsiteY27" fmla="*/ 351692 h 509954"/>
              <a:gd name="connsiteX28" fmla="*/ 162020 w 613108"/>
              <a:gd name="connsiteY28" fmla="*/ 360484 h 50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3108" h="509954">
                <a:moveTo>
                  <a:pt x="162020" y="360484"/>
                </a:moveTo>
                <a:lnTo>
                  <a:pt x="162020" y="360484"/>
                </a:lnTo>
                <a:cubicBezTo>
                  <a:pt x="138574" y="345830"/>
                  <a:pt x="115564" y="330454"/>
                  <a:pt x="91682" y="316523"/>
                </a:cubicBezTo>
                <a:cubicBezTo>
                  <a:pt x="19269" y="274282"/>
                  <a:pt x="93982" y="327041"/>
                  <a:pt x="21343" y="272561"/>
                </a:cubicBezTo>
                <a:cubicBezTo>
                  <a:pt x="0" y="208529"/>
                  <a:pt x="9865" y="249352"/>
                  <a:pt x="21343" y="123092"/>
                </a:cubicBezTo>
                <a:cubicBezTo>
                  <a:pt x="23482" y="99561"/>
                  <a:pt x="25908" y="76001"/>
                  <a:pt x="30135" y="52754"/>
                </a:cubicBezTo>
                <a:cubicBezTo>
                  <a:pt x="31793" y="43635"/>
                  <a:pt x="33138" y="33614"/>
                  <a:pt x="38928" y="26377"/>
                </a:cubicBezTo>
                <a:cubicBezTo>
                  <a:pt x="45529" y="18125"/>
                  <a:pt x="55592" y="12955"/>
                  <a:pt x="65305" y="8792"/>
                </a:cubicBezTo>
                <a:cubicBezTo>
                  <a:pt x="76412" y="4032"/>
                  <a:pt x="88751" y="2931"/>
                  <a:pt x="100474" y="0"/>
                </a:cubicBezTo>
                <a:cubicBezTo>
                  <a:pt x="126851" y="2931"/>
                  <a:pt x="153298" y="5285"/>
                  <a:pt x="179605" y="8792"/>
                </a:cubicBezTo>
                <a:cubicBezTo>
                  <a:pt x="197276" y="11148"/>
                  <a:pt x="217852" y="7222"/>
                  <a:pt x="232358" y="17584"/>
                </a:cubicBezTo>
                <a:cubicBezTo>
                  <a:pt x="242191" y="24608"/>
                  <a:pt x="237679" y="41179"/>
                  <a:pt x="241151" y="52754"/>
                </a:cubicBezTo>
                <a:cubicBezTo>
                  <a:pt x="264823" y="131662"/>
                  <a:pt x="244182" y="82768"/>
                  <a:pt x="285112" y="131884"/>
                </a:cubicBezTo>
                <a:cubicBezTo>
                  <a:pt x="291877" y="140002"/>
                  <a:pt x="293736" y="152660"/>
                  <a:pt x="302697" y="158261"/>
                </a:cubicBezTo>
                <a:cubicBezTo>
                  <a:pt x="348284" y="186753"/>
                  <a:pt x="453343" y="181805"/>
                  <a:pt x="487335" y="184638"/>
                </a:cubicBezTo>
                <a:cubicBezTo>
                  <a:pt x="513783" y="186842"/>
                  <a:pt x="540089" y="190499"/>
                  <a:pt x="566466" y="193430"/>
                </a:cubicBezTo>
                <a:cubicBezTo>
                  <a:pt x="575258" y="196361"/>
                  <a:pt x="585606" y="196433"/>
                  <a:pt x="592843" y="202223"/>
                </a:cubicBezTo>
                <a:cubicBezTo>
                  <a:pt x="601095" y="208824"/>
                  <a:pt x="610126" y="218037"/>
                  <a:pt x="610428" y="228600"/>
                </a:cubicBezTo>
                <a:cubicBezTo>
                  <a:pt x="613108" y="322392"/>
                  <a:pt x="604566" y="416169"/>
                  <a:pt x="601635" y="509954"/>
                </a:cubicBezTo>
                <a:cubicBezTo>
                  <a:pt x="560604" y="507023"/>
                  <a:pt x="519396" y="505967"/>
                  <a:pt x="478543" y="501161"/>
                </a:cubicBezTo>
                <a:cubicBezTo>
                  <a:pt x="449641" y="497761"/>
                  <a:pt x="451326" y="487553"/>
                  <a:pt x="425789" y="474784"/>
                </a:cubicBezTo>
                <a:cubicBezTo>
                  <a:pt x="417500" y="470639"/>
                  <a:pt x="408204" y="468923"/>
                  <a:pt x="399412" y="465992"/>
                </a:cubicBezTo>
                <a:cubicBezTo>
                  <a:pt x="390620" y="460130"/>
                  <a:pt x="381153" y="455172"/>
                  <a:pt x="373035" y="448407"/>
                </a:cubicBezTo>
                <a:cubicBezTo>
                  <a:pt x="363483" y="440447"/>
                  <a:pt x="357004" y="428927"/>
                  <a:pt x="346658" y="422030"/>
                </a:cubicBezTo>
                <a:cubicBezTo>
                  <a:pt x="338947" y="416889"/>
                  <a:pt x="328571" y="417383"/>
                  <a:pt x="320282" y="413238"/>
                </a:cubicBezTo>
                <a:cubicBezTo>
                  <a:pt x="310831" y="408512"/>
                  <a:pt x="303356" y="400380"/>
                  <a:pt x="293905" y="395654"/>
                </a:cubicBezTo>
                <a:cubicBezTo>
                  <a:pt x="285615" y="391509"/>
                  <a:pt x="275630" y="391362"/>
                  <a:pt x="267528" y="386861"/>
                </a:cubicBezTo>
                <a:cubicBezTo>
                  <a:pt x="249054" y="376597"/>
                  <a:pt x="234824" y="358375"/>
                  <a:pt x="214774" y="351692"/>
                </a:cubicBezTo>
                <a:lnTo>
                  <a:pt x="162020" y="360484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81600" y="6019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err="1" smtClean="0"/>
              <a:t>Harsanyi</a:t>
            </a:r>
            <a:r>
              <a:rPr lang="en-US" dirty="0" smtClean="0"/>
              <a:t> (1955), Myerson (1981), Thompson (1981)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971800" y="41910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9000" y="4495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38800" y="1752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ψ</a:t>
            </a: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rgbClr val="1E768C"/>
                </a:solidFill>
              </a:rPr>
              <a:t>S</a:t>
            </a:r>
            <a:r>
              <a:rPr lang="en-US" sz="2400" dirty="0" err="1" smtClean="0"/>
              <a:t>,</a:t>
            </a:r>
            <a:r>
              <a:rPr lang="en-US" sz="2400" dirty="0" err="1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) ⊆ </a:t>
            </a:r>
            <a:r>
              <a:rPr lang="en-US" sz="2400" dirty="0" smtClean="0">
                <a:solidFill>
                  <a:srgbClr val="1E768C"/>
                </a:solidFill>
              </a:rPr>
              <a:t>S</a:t>
            </a:r>
            <a:r>
              <a:rPr lang="en-US" sz="2400" dirty="0" smtClean="0"/>
              <a:t> ∪ {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3" grpId="0" animBg="1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explosion of papers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Axioms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Individual Rationality (IR)</a:t>
            </a:r>
          </a:p>
          <a:p>
            <a:r>
              <a:rPr lang="en-US" dirty="0" smtClean="0"/>
              <a:t>Pareto Optimality (PO)</a:t>
            </a:r>
          </a:p>
          <a:p>
            <a:r>
              <a:rPr lang="en-US" dirty="0" smtClean="0"/>
              <a:t>Linearity (LIN)</a:t>
            </a:r>
          </a:p>
          <a:p>
            <a:r>
              <a:rPr lang="en-US" dirty="0" smtClean="0"/>
              <a:t>Upper Linearity (ULIN)</a:t>
            </a:r>
          </a:p>
          <a:p>
            <a:r>
              <a:rPr lang="en-US" dirty="0" smtClean="0"/>
              <a:t>Concavity (CONC)</a:t>
            </a:r>
          </a:p>
          <a:p>
            <a:r>
              <a:rPr lang="en-US" dirty="0" smtClean="0"/>
              <a:t>Individual </a:t>
            </a:r>
            <a:r>
              <a:rPr lang="en-US" dirty="0" err="1" smtClean="0"/>
              <a:t>Monotonicity</a:t>
            </a:r>
            <a:r>
              <a:rPr lang="en-US" dirty="0" smtClean="0"/>
              <a:t> (IMONO)</a:t>
            </a:r>
          </a:p>
          <a:p>
            <a:r>
              <a:rPr lang="en-US" dirty="0" smtClean="0"/>
              <a:t>etc...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egalitarian solution</a:t>
            </a:r>
          </a:p>
          <a:p>
            <a:r>
              <a:rPr lang="en-US" dirty="0" smtClean="0"/>
              <a:t>The dictatorial solution</a:t>
            </a:r>
          </a:p>
          <a:p>
            <a:r>
              <a:rPr lang="en-US" dirty="0" smtClean="0"/>
              <a:t>The serial-dictatorial solution</a:t>
            </a:r>
          </a:p>
          <a:p>
            <a:r>
              <a:rPr lang="en-US" dirty="0" smtClean="0"/>
              <a:t>The Yu solutions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Maschler-Perles</a:t>
            </a:r>
            <a:r>
              <a:rPr lang="en-US" dirty="0" smtClean="0"/>
              <a:t> solution</a:t>
            </a:r>
          </a:p>
          <a:p>
            <a:r>
              <a:rPr lang="en-US" dirty="0" smtClean="0"/>
              <a:t>etc...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6" grpId="0" uiExpand="1" build="p" animBg="1"/>
      <p:bldP spid="5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alternating offers game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... and new approaches</a:t>
            </a:r>
            <a:endParaRPr lang="en-US" dirty="0"/>
          </a:p>
        </p:txBody>
      </p:sp>
      <p:sp>
        <p:nvSpPr>
          <p:cNvPr id="9" name="Arc 8"/>
          <p:cNvSpPr/>
          <p:nvPr/>
        </p:nvSpPr>
        <p:spPr>
          <a:xfrm>
            <a:off x="1295400" y="2743200"/>
            <a:ext cx="2895600" cy="5029200"/>
          </a:xfrm>
          <a:prstGeom prst="arc">
            <a:avLst/>
          </a:pr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0"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5334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6019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 Rubinstein (1982)</a:t>
            </a:r>
            <a:endParaRPr lang="en-US" dirty="0"/>
          </a:p>
        </p:txBody>
      </p:sp>
      <p:sp>
        <p:nvSpPr>
          <p:cNvPr id="17" name="Arc 16"/>
          <p:cNvSpPr/>
          <p:nvPr/>
        </p:nvSpPr>
        <p:spPr>
          <a:xfrm>
            <a:off x="1685192" y="3159368"/>
            <a:ext cx="2133600" cy="4191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1828800" y="3352800"/>
            <a:ext cx="1831728" cy="3903792"/>
          </a:xfrm>
          <a:prstGeom prst="arc">
            <a:avLst>
              <a:gd name="adj1" fmla="val 1620000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>
            <a:off x="1905000" y="3502272"/>
            <a:ext cx="1667608" cy="352865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>
            <a:off x="1998784" y="3634152"/>
            <a:ext cx="1503488" cy="325022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057400" y="3727936"/>
            <a:ext cx="1371600" cy="3053864"/>
            <a:chOff x="2057400" y="3727936"/>
            <a:chExt cx="1371600" cy="3053864"/>
          </a:xfrm>
        </p:grpSpPr>
        <p:sp>
          <p:nvSpPr>
            <p:cNvPr id="22" name="Arc 21"/>
            <p:cNvSpPr/>
            <p:nvPr/>
          </p:nvSpPr>
          <p:spPr>
            <a:xfrm>
              <a:off x="2057400" y="3727936"/>
              <a:ext cx="1371600" cy="3048000"/>
            </a:xfrm>
            <a:prstGeom prst="arc">
              <a:avLst/>
            </a:prstGeom>
            <a:solidFill>
              <a:srgbClr val="2DA2BF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57400" y="3733800"/>
              <a:ext cx="685800" cy="304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257800"/>
              <a:ext cx="1371600" cy="15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rot="5400000" flipH="1" flipV="1">
            <a:off x="1104900" y="3924300"/>
            <a:ext cx="32766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5257800"/>
            <a:ext cx="35052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667000" y="5181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3398044" y="3576635"/>
            <a:ext cx="423861" cy="47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V="1">
            <a:off x="3212309" y="3759995"/>
            <a:ext cx="373855" cy="11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290888" y="3950493"/>
            <a:ext cx="116680" cy="23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V="1">
            <a:off x="3198019" y="4048125"/>
            <a:ext cx="195263" cy="95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221831" y="4148136"/>
            <a:ext cx="76199" cy="23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43363" y="3155156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NBS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783809" y="3536153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animBg="1"/>
      <p:bldP spid="13" grpId="0"/>
      <p:bldP spid="16" grpId="0"/>
      <p:bldP spid="17" grpId="0" animBg="1"/>
      <p:bldP spid="19" grpId="0" animBg="1"/>
      <p:bldP spid="20" grpId="0" animBg="1"/>
      <p:bldP spid="21" grpId="0" animBg="1"/>
      <p:bldP spid="12" grpId="0" animBg="1"/>
      <p:bldP spid="41" grpId="0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has nobody heard about any of this?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Invariance to Irrelevant Alternatives (IIA)</a:t>
            </a:r>
          </a:p>
          <a:p>
            <a:pPr lvl="1"/>
            <a:r>
              <a:rPr lang="en-US" dirty="0" smtClean="0"/>
              <a:t>How can we know this, until we consider how the feasibility set is explored? (</a:t>
            </a:r>
            <a:r>
              <a:rPr lang="en-US" dirty="0" err="1" smtClean="0"/>
              <a:t>Kalai+Smorodinsky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Weak Pareto optimality (WPO)</a:t>
            </a:r>
          </a:p>
          <a:p>
            <a:pPr lvl="1"/>
            <a:r>
              <a:rPr lang="en-US" dirty="0" smtClean="0"/>
              <a:t>The same question applies.</a:t>
            </a:r>
          </a:p>
          <a:p>
            <a:pPr lvl="1"/>
            <a:r>
              <a:rPr lang="en-US" dirty="0" smtClean="0"/>
              <a:t>Commodity space may have a different topology.</a:t>
            </a:r>
          </a:p>
          <a:p>
            <a:r>
              <a:rPr lang="en-US" dirty="0" smtClean="0"/>
              <a:t>Symmetry (SYM)</a:t>
            </a:r>
          </a:p>
          <a:p>
            <a:pPr lvl="1"/>
            <a:r>
              <a:rPr lang="en-US" dirty="0" smtClean="0"/>
              <a:t>Why, exactly, are we assuming this?</a:t>
            </a:r>
          </a:p>
          <a:p>
            <a:pPr lvl="1"/>
            <a:r>
              <a:rPr lang="en-US" dirty="0" smtClean="0"/>
              <a:t>Is life fair?</a:t>
            </a:r>
          </a:p>
          <a:p>
            <a:pPr lvl="1"/>
            <a:r>
              <a:rPr lang="en-US" dirty="0" smtClean="0"/>
              <a:t>Are all negotiations symmetric?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Breaking down the old axioms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may not be fair, but a good arbitrator should be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89084" y="1397000"/>
          <a:ext cx="806254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273"/>
                <a:gridCol w="40312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Axiom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Quality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Invariance</a:t>
                      </a:r>
                      <a:r>
                        <a:rPr lang="en-US" sz="2800" baseline="0" dirty="0" smtClean="0"/>
                        <a:t> to Irrelevant Alternatives (IIA)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Thorough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Weak Pareto Optimality (WPO) / Pareto Optimality (PO)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Benevolent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Symmetry (SYM)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Impartial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06669" y="1951892"/>
            <a:ext cx="3965331" cy="1274885"/>
          </a:xfrm>
          <a:prstGeom prst="rect">
            <a:avLst/>
          </a:prstGeom>
          <a:solidFill>
            <a:srgbClr val="CEE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54062" y="1946030"/>
            <a:ext cx="3965331" cy="1274885"/>
          </a:xfrm>
          <a:prstGeom prst="rect">
            <a:avLst/>
          </a:prstGeom>
          <a:solidFill>
            <a:srgbClr val="CEE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5978" y="4671646"/>
            <a:ext cx="3804138" cy="436685"/>
          </a:xfrm>
          <a:prstGeom prst="rect">
            <a:avLst/>
          </a:prstGeom>
          <a:solidFill>
            <a:srgbClr val="CEE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74578" y="4692161"/>
            <a:ext cx="3804138" cy="436685"/>
          </a:xfrm>
          <a:prstGeom prst="rect">
            <a:avLst/>
          </a:prstGeom>
          <a:solidFill>
            <a:srgbClr val="CEE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7700" y="3338146"/>
            <a:ext cx="3809999" cy="1260231"/>
          </a:xfrm>
          <a:prstGeom prst="rect">
            <a:avLst/>
          </a:prstGeom>
          <a:solidFill>
            <a:srgbClr val="E8F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30262" y="3332285"/>
            <a:ext cx="3809999" cy="1260231"/>
          </a:xfrm>
          <a:prstGeom prst="rect">
            <a:avLst/>
          </a:prstGeom>
          <a:solidFill>
            <a:srgbClr val="E8F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 claims that by rescaling to other </a:t>
            </a:r>
            <a:r>
              <a:rPr lang="en-US" dirty="0" err="1" smtClean="0"/>
              <a:t>vN</a:t>
            </a:r>
            <a:r>
              <a:rPr lang="en-US" dirty="0" smtClean="0"/>
              <a:t>-M utility units, the solution cannot be altered.</a:t>
            </a:r>
          </a:p>
          <a:p>
            <a:r>
              <a:rPr lang="en-US" dirty="0" smtClean="0"/>
              <a:t>It is considered to be a statement regarding the inability to compare utility interpersonally.</a:t>
            </a:r>
          </a:p>
          <a:p>
            <a:r>
              <a:rPr lang="en-US" dirty="0" smtClean="0"/>
              <a:t>In fact, it is a stronger statement than this. It is a claim that all arbitrators must necessarily reach the same conclusion, because their decisions must refrain from subjective interpersonal assessment of utilities.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It is a claim that justice is </a:t>
            </a:r>
            <a:r>
              <a:rPr lang="en-US" i="1" dirty="0" smtClean="0">
                <a:solidFill>
                  <a:srgbClr val="C00000"/>
                </a:solidFill>
              </a:rPr>
              <a:t>objective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INV?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Arc 56"/>
          <p:cNvSpPr/>
          <p:nvPr/>
        </p:nvSpPr>
        <p:spPr>
          <a:xfrm>
            <a:off x="4996960" y="5131776"/>
            <a:ext cx="990600" cy="1066800"/>
          </a:xfrm>
          <a:prstGeom prst="arc">
            <a:avLst/>
          </a:pr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0"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/>
          <p:cNvSpPr/>
          <p:nvPr/>
        </p:nvSpPr>
        <p:spPr>
          <a:xfrm>
            <a:off x="2933688" y="4637266"/>
            <a:ext cx="990600" cy="2057400"/>
          </a:xfrm>
          <a:prstGeom prst="arc">
            <a:avLst/>
          </a:pr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0"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this agree with our intuitive notion of fairness?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3420208" y="1872762"/>
            <a:ext cx="703385" cy="1485900"/>
          </a:xfrm>
          <a:custGeom>
            <a:avLst/>
            <a:gdLst>
              <a:gd name="connsiteX0" fmla="*/ 0 w 703385"/>
              <a:gd name="connsiteY0" fmla="*/ 1477108 h 1485900"/>
              <a:gd name="connsiteX1" fmla="*/ 8792 w 703385"/>
              <a:gd name="connsiteY1" fmla="*/ 0 h 1485900"/>
              <a:gd name="connsiteX2" fmla="*/ 703385 w 703385"/>
              <a:gd name="connsiteY2" fmla="*/ 1485900 h 1485900"/>
              <a:gd name="connsiteX3" fmla="*/ 0 w 703385"/>
              <a:gd name="connsiteY3" fmla="*/ 1477108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3385" h="1485900">
                <a:moveTo>
                  <a:pt x="0" y="1477108"/>
                </a:moveTo>
                <a:cubicBezTo>
                  <a:pt x="2931" y="984739"/>
                  <a:pt x="5861" y="492369"/>
                  <a:pt x="8792" y="0"/>
                </a:cubicBezTo>
                <a:lnTo>
                  <a:pt x="703385" y="1485900"/>
                </a:lnTo>
                <a:lnTo>
                  <a:pt x="0" y="1477108"/>
                </a:lnTo>
                <a:close/>
              </a:path>
            </a:pathLst>
          </a:cu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473568" y="2568148"/>
            <a:ext cx="19050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153508" y="3358662"/>
            <a:ext cx="172036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730868" y="2606248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49868" y="3292048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78468" y="352064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477608" y="2596662"/>
            <a:ext cx="703385" cy="762000"/>
          </a:xfrm>
          <a:custGeom>
            <a:avLst/>
            <a:gdLst>
              <a:gd name="connsiteX0" fmla="*/ 0 w 703385"/>
              <a:gd name="connsiteY0" fmla="*/ 1477108 h 1485900"/>
              <a:gd name="connsiteX1" fmla="*/ 8792 w 703385"/>
              <a:gd name="connsiteY1" fmla="*/ 0 h 1485900"/>
              <a:gd name="connsiteX2" fmla="*/ 703385 w 703385"/>
              <a:gd name="connsiteY2" fmla="*/ 1485900 h 1485900"/>
              <a:gd name="connsiteX3" fmla="*/ 0 w 703385"/>
              <a:gd name="connsiteY3" fmla="*/ 1477108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3385" h="1485900">
                <a:moveTo>
                  <a:pt x="0" y="1477108"/>
                </a:moveTo>
                <a:cubicBezTo>
                  <a:pt x="2931" y="984739"/>
                  <a:pt x="5861" y="492369"/>
                  <a:pt x="8792" y="0"/>
                </a:cubicBezTo>
                <a:lnTo>
                  <a:pt x="703385" y="1485900"/>
                </a:lnTo>
                <a:lnTo>
                  <a:pt x="0" y="1477108"/>
                </a:lnTo>
                <a:close/>
              </a:path>
            </a:pathLst>
          </a:cu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530968" y="2568148"/>
            <a:ext cx="19050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10908" y="3358662"/>
            <a:ext cx="172036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407268" y="3292048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35868" y="352064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99924" y="294328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-Right Arrow 39"/>
          <p:cNvSpPr/>
          <p:nvPr/>
        </p:nvSpPr>
        <p:spPr>
          <a:xfrm>
            <a:off x="4525108" y="2596662"/>
            <a:ext cx="7620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1838" y="2312377"/>
            <a:ext cx="196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 A or to B?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2476499" y="4874663"/>
            <a:ext cx="19050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156439" y="5665177"/>
            <a:ext cx="172036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3733799" y="4912763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352799" y="5598563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581399" y="582716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4533899" y="4874663"/>
            <a:ext cx="19050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213839" y="5665177"/>
            <a:ext cx="172036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410199" y="5598563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638799" y="582716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802855" y="524979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eft-Right Arrow 53"/>
          <p:cNvSpPr/>
          <p:nvPr/>
        </p:nvSpPr>
        <p:spPr>
          <a:xfrm>
            <a:off x="4528039" y="4903177"/>
            <a:ext cx="7620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7201" y="4618892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Strawberry Shortcake</a:t>
            </a:r>
            <a:br>
              <a:rPr lang="en-US" dirty="0" smtClean="0"/>
            </a:br>
            <a:r>
              <a:rPr lang="en-US" dirty="0" smtClean="0"/>
              <a:t>vs.</a:t>
            </a:r>
            <a:br>
              <a:rPr lang="en-US" dirty="0" smtClean="0"/>
            </a:br>
            <a:r>
              <a:rPr lang="en-US" dirty="0" smtClean="0"/>
              <a:t>Lemon 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6" grpId="0" animBg="1"/>
      <p:bldP spid="4" grpId="0" animBg="1"/>
      <p:bldP spid="7" grpId="0" animBg="1"/>
      <p:bldP spid="8" grpId="0" animBg="1"/>
      <p:bldP spid="9" grpId="0"/>
      <p:bldP spid="10" grpId="0" animBg="1"/>
      <p:bldP spid="13" grpId="0" animBg="1"/>
      <p:bldP spid="14" grpId="0"/>
      <p:bldP spid="15" grpId="0" animBg="1"/>
      <p:bldP spid="40" grpId="0" animBg="1"/>
      <p:bldP spid="41" grpId="0"/>
      <p:bldP spid="45" grpId="0" animBg="1"/>
      <p:bldP spid="46" grpId="0" animBg="1"/>
      <p:bldP spid="47" grpId="0"/>
      <p:bldP spid="51" grpId="0" animBg="1"/>
      <p:bldP spid="52" grpId="0"/>
      <p:bldP spid="53" grpId="0" animBg="1"/>
      <p:bldP spid="54" grpId="0" animBg="1"/>
      <p:bldP spid="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we can require of an arbitrator is that her method of interpersonal utility comparisons is consistent.</a:t>
            </a:r>
          </a:p>
          <a:p>
            <a:pPr lvl="1"/>
            <a:r>
              <a:rPr lang="en-US" dirty="0" smtClean="0"/>
              <a:t>Or else, again, we are back at the “Strawberry Shortcake vs. Lemon Tart” dilemma.</a:t>
            </a:r>
          </a:p>
          <a:p>
            <a:r>
              <a:rPr lang="en-US" dirty="0" smtClean="0"/>
              <a:t>SYM now has to be reformulated.</a:t>
            </a:r>
          </a:p>
          <a:p>
            <a:pPr lvl="1"/>
            <a:r>
              <a:rPr lang="en-US" dirty="0" smtClean="0"/>
              <a:t>The arbitrator should now be required to be impartial within her subject world view.</a:t>
            </a:r>
          </a:p>
          <a:p>
            <a:r>
              <a:rPr lang="en-US" dirty="0" smtClean="0"/>
              <a:t>We assume the problem to be scaled into this world view.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good arbitration cannot be “objective”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371600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Game Theory</a:t>
            </a:r>
          </a:p>
          <a:p>
            <a:pPr algn="ctr"/>
            <a:r>
              <a:rPr lang="en-US" sz="4800" dirty="0" smtClean="0"/>
              <a:t>=</a:t>
            </a:r>
          </a:p>
          <a:p>
            <a:pPr algn="ctr"/>
            <a:r>
              <a:rPr lang="en-US" sz="4800" dirty="0" smtClean="0"/>
              <a:t>The mathematics of joint decision-making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role of </a:t>
            </a:r>
            <a:r>
              <a:rPr lang="en-US" i="1" dirty="0" smtClean="0"/>
              <a:t>d</a:t>
            </a:r>
            <a:r>
              <a:rPr lang="en-US" dirty="0" smtClean="0"/>
              <a:t> in arbitration?</a:t>
            </a:r>
          </a:p>
          <a:p>
            <a:r>
              <a:rPr lang="en-US" dirty="0" smtClean="0"/>
              <a:t>Is the arbitration binding?</a:t>
            </a:r>
          </a:p>
          <a:p>
            <a:pPr lvl="1"/>
            <a:r>
              <a:rPr lang="en-US" dirty="0" smtClean="0"/>
              <a:t>If so: no role.</a:t>
            </a:r>
          </a:p>
          <a:p>
            <a:pPr lvl="1"/>
            <a:r>
              <a:rPr lang="en-US" dirty="0" smtClean="0"/>
              <a:t>If not: shouldn’t </a:t>
            </a:r>
            <a:r>
              <a:rPr lang="en-US" i="1" dirty="0" smtClean="0"/>
              <a:t>S</a:t>
            </a:r>
            <a:r>
              <a:rPr lang="en-US" dirty="0" smtClean="0"/>
              <a:t> reflect real outcomes, as opposed to apparent outcomes?</a:t>
            </a:r>
          </a:p>
          <a:p>
            <a:r>
              <a:rPr lang="en-US" dirty="0" smtClean="0"/>
              <a:t>This method of modeling actually gives more modeling power.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Bargaining or social choice?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8900000" flipV="1">
            <a:off x="2913296" y="4869470"/>
            <a:ext cx="990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8100000">
            <a:off x="2807448" y="6085634"/>
            <a:ext cx="609600" cy="15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2700000" flipV="1">
            <a:off x="3575656" y="5531830"/>
            <a:ext cx="1066800" cy="990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 rot="2700000">
            <a:off x="2919937" y="4964166"/>
            <a:ext cx="782516" cy="1081454"/>
          </a:xfrm>
          <a:custGeom>
            <a:avLst/>
            <a:gdLst>
              <a:gd name="connsiteX0" fmla="*/ 0 w 782516"/>
              <a:gd name="connsiteY0" fmla="*/ 1081454 h 1081454"/>
              <a:gd name="connsiteX1" fmla="*/ 782516 w 782516"/>
              <a:gd name="connsiteY1" fmla="*/ 0 h 1081454"/>
              <a:gd name="connsiteX2" fmla="*/ 650631 w 782516"/>
              <a:gd name="connsiteY2" fmla="*/ 694593 h 1081454"/>
              <a:gd name="connsiteX3" fmla="*/ 0 w 782516"/>
              <a:gd name="connsiteY3" fmla="*/ 1081454 h 108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16" h="1081454">
                <a:moveTo>
                  <a:pt x="0" y="1081454"/>
                </a:moveTo>
                <a:lnTo>
                  <a:pt x="782516" y="0"/>
                </a:lnTo>
                <a:lnTo>
                  <a:pt x="650631" y="694593"/>
                </a:lnTo>
                <a:lnTo>
                  <a:pt x="0" y="1081454"/>
                </a:lnTo>
                <a:close/>
              </a:path>
            </a:pathLst>
          </a:custGeom>
          <a:gradFill>
            <a:gsLst>
              <a:gs pos="17000">
                <a:srgbClr val="1E768C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t="100000" r="100000"/>
            </a:path>
          </a:gradFill>
          <a:ln w="12700" cmpd="sng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2700000">
            <a:off x="3444217" y="5440407"/>
            <a:ext cx="747345" cy="914400"/>
          </a:xfrm>
          <a:custGeom>
            <a:avLst/>
            <a:gdLst>
              <a:gd name="connsiteX0" fmla="*/ 0 w 782516"/>
              <a:gd name="connsiteY0" fmla="*/ 1081454 h 1081454"/>
              <a:gd name="connsiteX1" fmla="*/ 782516 w 782516"/>
              <a:gd name="connsiteY1" fmla="*/ 0 h 1081454"/>
              <a:gd name="connsiteX2" fmla="*/ 650631 w 782516"/>
              <a:gd name="connsiteY2" fmla="*/ 694593 h 1081454"/>
              <a:gd name="connsiteX3" fmla="*/ 0 w 782516"/>
              <a:gd name="connsiteY3" fmla="*/ 1081454 h 1081454"/>
              <a:gd name="connsiteX0" fmla="*/ 747345 w 747345"/>
              <a:gd name="connsiteY0" fmla="*/ 914400 h 914400"/>
              <a:gd name="connsiteX1" fmla="*/ 131885 w 747345"/>
              <a:gd name="connsiteY1" fmla="*/ 0 h 914400"/>
              <a:gd name="connsiteX2" fmla="*/ 0 w 747345"/>
              <a:gd name="connsiteY2" fmla="*/ 694593 h 914400"/>
              <a:gd name="connsiteX3" fmla="*/ 747345 w 747345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7345" h="914400">
                <a:moveTo>
                  <a:pt x="747345" y="914400"/>
                </a:moveTo>
                <a:lnTo>
                  <a:pt x="131885" y="0"/>
                </a:lnTo>
                <a:lnTo>
                  <a:pt x="0" y="694593"/>
                </a:lnTo>
                <a:lnTo>
                  <a:pt x="747345" y="914400"/>
                </a:lnTo>
                <a:close/>
              </a:path>
            </a:pathLst>
          </a:custGeom>
          <a:gradFill>
            <a:gsLst>
              <a:gs pos="17000">
                <a:srgbClr val="1E768C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t="100000" r="100000"/>
            </a:path>
          </a:gradFill>
          <a:ln w="12700" cmpd="sng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2700000">
            <a:off x="2590447" y="5772566"/>
            <a:ext cx="1397976" cy="386861"/>
          </a:xfrm>
          <a:custGeom>
            <a:avLst/>
            <a:gdLst>
              <a:gd name="connsiteX0" fmla="*/ 0 w 782516"/>
              <a:gd name="connsiteY0" fmla="*/ 1081454 h 1081454"/>
              <a:gd name="connsiteX1" fmla="*/ 782516 w 782516"/>
              <a:gd name="connsiteY1" fmla="*/ 0 h 1081454"/>
              <a:gd name="connsiteX2" fmla="*/ 650631 w 782516"/>
              <a:gd name="connsiteY2" fmla="*/ 694593 h 1081454"/>
              <a:gd name="connsiteX3" fmla="*/ 0 w 782516"/>
              <a:gd name="connsiteY3" fmla="*/ 1081454 h 1081454"/>
              <a:gd name="connsiteX0" fmla="*/ 0 w 1397976"/>
              <a:gd name="connsiteY0" fmla="*/ 386861 h 386861"/>
              <a:gd name="connsiteX1" fmla="*/ 1397976 w 1397976"/>
              <a:gd name="connsiteY1" fmla="*/ 228599 h 386861"/>
              <a:gd name="connsiteX2" fmla="*/ 650631 w 1397976"/>
              <a:gd name="connsiteY2" fmla="*/ 0 h 386861"/>
              <a:gd name="connsiteX3" fmla="*/ 0 w 1397976"/>
              <a:gd name="connsiteY3" fmla="*/ 386861 h 38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7976" h="386861">
                <a:moveTo>
                  <a:pt x="0" y="386861"/>
                </a:moveTo>
                <a:lnTo>
                  <a:pt x="1397976" y="228599"/>
                </a:lnTo>
                <a:lnTo>
                  <a:pt x="650631" y="0"/>
                </a:lnTo>
                <a:lnTo>
                  <a:pt x="0" y="386861"/>
                </a:lnTo>
                <a:close/>
              </a:path>
            </a:pathLst>
          </a:custGeom>
          <a:gradFill>
            <a:gsLst>
              <a:gs pos="17000">
                <a:srgbClr val="1E768C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t="100000" r="100000"/>
            </a:path>
          </a:gradFill>
          <a:ln w="12700" cmpd="sng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962400" y="518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(4,4,0)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86200" y="6248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(4,0,4)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828800" y="5410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(0,4,4)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5715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(3,3,3)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257800" y="4876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</a:t>
            </a:r>
            <a:r>
              <a:rPr lang="en-US" sz="2400" i="1" dirty="0" smtClean="0"/>
              <a:t>S</a:t>
            </a:r>
            <a:r>
              <a:rPr lang="en-US" sz="2400" dirty="0" smtClean="0"/>
              <a:t> no longer comprehensive.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1" grpId="0" animBg="1"/>
      <p:bldP spid="12" grpId="0" animBg="1"/>
      <p:bldP spid="13" grpId="0" animBg="1"/>
      <p:bldP spid="25" grpId="0"/>
      <p:bldP spid="26" grpId="0"/>
      <p:bldP spid="28" grpId="0"/>
      <p:bldP spid="29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division of the cake should John and Jane decide on, if they are on their way to the shop and still don’t know which cake is in store?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 new axiom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971800" y="41910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>
            <a:off x="4267200" y="3810000"/>
            <a:ext cx="2438400" cy="1066800"/>
          </a:xfrm>
          <a:prstGeom prst="arc">
            <a:avLst/>
          </a:prstGeom>
          <a:gradFill flip="none" rotWithShape="1"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>
            <a:off x="4876800" y="5029200"/>
            <a:ext cx="1219200" cy="2286000"/>
          </a:xfrm>
          <a:prstGeom prst="arc">
            <a:avLst/>
          </a:prstGeom>
          <a:gradFill flip="none" rotWithShape="1"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>
            <a:off x="1143000" y="4114800"/>
            <a:ext cx="1219200" cy="2286000"/>
          </a:xfrm>
          <a:prstGeom prst="arc">
            <a:avLst/>
          </a:prstGeom>
          <a:gradFill>
            <a:gsLst>
              <a:gs pos="10000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-304800" y="3886200"/>
            <a:ext cx="2438400" cy="1066800"/>
          </a:xfrm>
          <a:prstGeom prst="arc">
            <a:avLst/>
          </a:prstGeom>
          <a:gradFill flip="none" rotWithShape="1">
            <a:gsLst>
              <a:gs pos="10000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-304800" y="4012224"/>
            <a:ext cx="2438400" cy="2514600"/>
          </a:xfrm>
          <a:prstGeom prst="arc">
            <a:avLst/>
          </a:prstGeom>
          <a:gradFill flip="none" rotWithShape="1">
            <a:gsLst>
              <a:gs pos="10000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152400" y="4495800"/>
            <a:ext cx="2133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5800" y="5257800"/>
            <a:ext cx="1828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4648994" y="3656806"/>
            <a:ext cx="1676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648994" y="5561806"/>
            <a:ext cx="1676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34000" y="4343400"/>
            <a:ext cx="1905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57800" y="6172200"/>
            <a:ext cx="2057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553200" y="40386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91200" y="51816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66800" y="3581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514600" y="49530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04904" y="3619500"/>
            <a:ext cx="1447800" cy="1371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838324" y="4317209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883571" y="3819524"/>
            <a:ext cx="533400" cy="533400"/>
          </a:xfrm>
          <a:prstGeom prst="rect">
            <a:avLst/>
          </a:prstGeom>
          <a:gradFill>
            <a:gsLst>
              <a:gs pos="49000">
                <a:srgbClr val="9CB86E">
                  <a:alpha val="21000"/>
                </a:srgbClr>
              </a:gs>
              <a:gs pos="100000">
                <a:srgbClr val="156B13"/>
              </a:gs>
            </a:gsLst>
            <a:lin ang="81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1621189" y="4092176"/>
            <a:ext cx="518368" cy="1637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878849" y="4357686"/>
            <a:ext cx="533400" cy="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eft Arrow 47"/>
          <p:cNvSpPr/>
          <p:nvPr/>
        </p:nvSpPr>
        <p:spPr>
          <a:xfrm>
            <a:off x="3810000" y="4191000"/>
            <a:ext cx="685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6764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057400" y="3810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0" grpId="0" animBg="1"/>
      <p:bldP spid="10" grpId="1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7" grpId="0" animBg="1"/>
      <p:bldP spid="47" grpId="0" animBg="1"/>
      <p:bldP spid="48" grpId="0" animBg="1"/>
      <p:bldP spid="51" grpId="0"/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ex-post</a:t>
            </a:r>
            <a:r>
              <a:rPr lang="en-US" dirty="0" smtClean="0"/>
              <a:t> efficiency vs. </a:t>
            </a:r>
            <a:r>
              <a:rPr lang="en-US" i="1" dirty="0" smtClean="0"/>
              <a:t>ex-ante</a:t>
            </a:r>
            <a:r>
              <a:rPr lang="en-US" dirty="0" smtClean="0"/>
              <a:t> efficiency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Myerson (1981)’s “timing effect”</a:t>
            </a:r>
            <a:endParaRPr lang="en-US" dirty="0"/>
          </a:p>
        </p:txBody>
      </p:sp>
      <p:pic>
        <p:nvPicPr>
          <p:cNvPr id="4" name="Picture 3" descr="MC900280297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362200"/>
            <a:ext cx="2533624" cy="3352800"/>
          </a:xfrm>
          <a:prstGeom prst="rect">
            <a:avLst/>
          </a:prstGeom>
        </p:spPr>
      </p:pic>
      <p:pic>
        <p:nvPicPr>
          <p:cNvPr id="5" name="Picture 4" descr="MC900445596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981200"/>
            <a:ext cx="1868881" cy="2246311"/>
          </a:xfrm>
          <a:prstGeom prst="rect">
            <a:avLst/>
          </a:prstGeom>
        </p:spPr>
      </p:pic>
      <p:pic>
        <p:nvPicPr>
          <p:cNvPr id="6" name="Picture 5" descr="MC900445596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4495800"/>
            <a:ext cx="1868881" cy="2246311"/>
          </a:xfrm>
          <a:prstGeom prst="rect">
            <a:avLst/>
          </a:prstGeom>
        </p:spPr>
      </p:pic>
      <p:pic>
        <p:nvPicPr>
          <p:cNvPr id="7" name="Picture 6" descr="MC900412762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3733800"/>
            <a:ext cx="2528935" cy="884173"/>
          </a:xfrm>
          <a:prstGeom prst="rect">
            <a:avLst/>
          </a:prstGeom>
        </p:spPr>
      </p:pic>
      <p:pic>
        <p:nvPicPr>
          <p:cNvPr id="8" name="Picture 7" descr="MC900326720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0400" y="3962400"/>
            <a:ext cx="2948940" cy="2571177"/>
          </a:xfrm>
          <a:prstGeom prst="rect">
            <a:avLst/>
          </a:prstGeom>
        </p:spPr>
      </p:pic>
      <p:pic>
        <p:nvPicPr>
          <p:cNvPr id="9" name="Picture 8" descr="MC900412762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2438400"/>
            <a:ext cx="2528935" cy="884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brings us to the last quality of a good arbitrator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89084" y="1397000"/>
          <a:ext cx="8062546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273"/>
                <a:gridCol w="40312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Axiom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Quality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Invariance</a:t>
                      </a:r>
                      <a:r>
                        <a:rPr lang="en-US" sz="2800" baseline="0" dirty="0" smtClean="0"/>
                        <a:t> to Irrelevant Alternatives (IIA)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Thorough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Weak Pareto Optimality (WPO) / Pareto Optimality (PO)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Benevolent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Symmetry (SYM)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Impartial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Concavity (CONC)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Uses foresight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85800" y="5257800"/>
            <a:ext cx="3810000" cy="345831"/>
          </a:xfrm>
          <a:prstGeom prst="rect">
            <a:avLst/>
          </a:prstGeom>
          <a:solidFill>
            <a:srgbClr val="E8F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24400" y="5257800"/>
            <a:ext cx="3810000" cy="345831"/>
          </a:xfrm>
          <a:prstGeom prst="rect">
            <a:avLst/>
          </a:prstGeom>
          <a:solidFill>
            <a:srgbClr val="E8F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WPO+SYM+IIA+CONC ⇔</a:t>
            </a:r>
          </a:p>
          <a:p>
            <a:pPr lvl="1"/>
            <a:r>
              <a:rPr lang="en-US" dirty="0" smtClean="0"/>
              <a:t>The Egalitarian Solution or The Utilitarian Quasi-Solution (for a comprehensive problem domain)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the main results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3505200"/>
          <a:ext cx="4501444" cy="838200"/>
        </p:xfrm>
        <a:graphic>
          <a:graphicData uri="http://schemas.openxmlformats.org/presentationml/2006/ole">
            <p:oleObj spid="_x0000_s3074" name="Equation" r:id="rId3" imgW="1841400" imgH="34272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09600" y="5410200"/>
          <a:ext cx="4937125" cy="868362"/>
        </p:xfrm>
        <a:graphic>
          <a:graphicData uri="http://schemas.openxmlformats.org/presentationml/2006/ole">
            <p:oleObj spid="_x0000_s3075" name="Equation" r:id="rId4" imgW="2019240" imgH="3553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3581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Edgeworth</a:t>
            </a:r>
            <a:r>
              <a:rPr lang="en-US" dirty="0" smtClean="0">
                <a:solidFill>
                  <a:srgbClr val="C00000"/>
                </a:solidFill>
              </a:rPr>
              <a:t> (1881), </a:t>
            </a:r>
            <a:r>
              <a:rPr lang="en-US" dirty="0" err="1" smtClean="0">
                <a:solidFill>
                  <a:srgbClr val="C00000"/>
                </a:solidFill>
              </a:rPr>
              <a:t>Walras</a:t>
            </a:r>
            <a:r>
              <a:rPr lang="en-US" dirty="0" smtClean="0">
                <a:solidFill>
                  <a:srgbClr val="C00000"/>
                </a:solidFill>
              </a:rPr>
              <a:t> (1954)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4267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1E768C"/>
                </a:solidFill>
              </a:rPr>
              <a:t>Zeuthen</a:t>
            </a:r>
            <a:r>
              <a:rPr lang="en-US" dirty="0" smtClean="0">
                <a:solidFill>
                  <a:srgbClr val="1E768C"/>
                </a:solidFill>
              </a:rPr>
              <a:t> (1930), </a:t>
            </a:r>
            <a:r>
              <a:rPr lang="en-US" dirty="0" err="1" smtClean="0">
                <a:solidFill>
                  <a:srgbClr val="1E768C"/>
                </a:solidFill>
              </a:rPr>
              <a:t>Harsanyi</a:t>
            </a:r>
            <a:r>
              <a:rPr lang="en-US" dirty="0" smtClean="0">
                <a:solidFill>
                  <a:srgbClr val="1E768C"/>
                </a:solidFill>
              </a:rPr>
              <a:t> (1955)</a:t>
            </a:r>
            <a:endParaRPr lang="en-US" dirty="0">
              <a:solidFill>
                <a:srgbClr val="1E768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5257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Bentham (1907), Rawls (1971)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594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1E768C"/>
                </a:solidFill>
              </a:rPr>
              <a:t>Kalai</a:t>
            </a:r>
            <a:r>
              <a:rPr lang="en-US" dirty="0" smtClean="0">
                <a:solidFill>
                  <a:srgbClr val="1E768C"/>
                </a:solidFill>
              </a:rPr>
              <a:t> (1977)</a:t>
            </a:r>
            <a:endParaRPr lang="en-US" dirty="0">
              <a:solidFill>
                <a:srgbClr val="1E768C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186411" y="4752304"/>
            <a:ext cx="1478924" cy="965916"/>
          </a:xfrm>
          <a:custGeom>
            <a:avLst/>
            <a:gdLst>
              <a:gd name="connsiteX0" fmla="*/ 0 w 1478924"/>
              <a:gd name="connsiteY0" fmla="*/ 965916 h 965916"/>
              <a:gd name="connsiteX1" fmla="*/ 1416676 w 1478924"/>
              <a:gd name="connsiteY1" fmla="*/ 399245 h 965916"/>
              <a:gd name="connsiteX2" fmla="*/ 373488 w 1478924"/>
              <a:gd name="connsiteY2" fmla="*/ 0 h 965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8924" h="965916">
                <a:moveTo>
                  <a:pt x="0" y="965916"/>
                </a:moveTo>
                <a:cubicBezTo>
                  <a:pt x="677214" y="763073"/>
                  <a:pt x="1354428" y="560231"/>
                  <a:pt x="1416676" y="399245"/>
                </a:cubicBezTo>
                <a:cubicBezTo>
                  <a:pt x="1478924" y="238259"/>
                  <a:pt x="547353" y="94445"/>
                  <a:pt x="373488" y="0"/>
                </a:cubicBezTo>
              </a:path>
            </a:pathLst>
          </a:custGeom>
          <a:ln w="76200" cmpd="dbl">
            <a:gradFill>
              <a:gsLst>
                <a:gs pos="0">
                  <a:srgbClr val="C00000"/>
                </a:gs>
                <a:gs pos="21001">
                  <a:srgbClr val="2DA2BF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72400" y="5562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“The </a:t>
            </a:r>
            <a:r>
              <a:rPr lang="en-US" sz="1600" dirty="0"/>
              <a:t>V</a:t>
            </a:r>
            <a:r>
              <a:rPr lang="en-US" sz="1600" dirty="0" smtClean="0"/>
              <a:t>eil of Ignorance”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/>
      <p:bldP spid="7" grpId="0"/>
      <p:bldP spid="8" grpId="0"/>
      <p:bldP spid="9" grpId="0"/>
      <p:bldP spid="14" grpId="0" animBg="1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WPO+SYM+IIA+CONC ⇔</a:t>
            </a:r>
          </a:p>
          <a:p>
            <a:pPr lvl="1"/>
            <a:r>
              <a:rPr lang="en-US" dirty="0" smtClean="0"/>
              <a:t>The Egalitarian Solution or The Utilitarian Quasi-Solution (for a comprehensive problem domain)</a:t>
            </a:r>
          </a:p>
          <a:p>
            <a:r>
              <a:rPr lang="en-US" dirty="0" smtClean="0"/>
              <a:t>But </a:t>
            </a:r>
            <a:r>
              <a:rPr lang="en-US" i="1" u="sng" dirty="0" smtClean="0"/>
              <a:t>only</a:t>
            </a:r>
            <a:r>
              <a:rPr lang="en-US" dirty="0" smtClean="0"/>
              <a:t> the Utilitarian Quasi-Solution ⇔</a:t>
            </a:r>
          </a:p>
          <a:p>
            <a:pPr lvl="1"/>
            <a:r>
              <a:rPr lang="en-US" dirty="0" smtClean="0"/>
              <a:t>Admitting non-comprehensive problems</a:t>
            </a:r>
          </a:p>
          <a:p>
            <a:pPr lvl="1"/>
            <a:r>
              <a:rPr lang="en-US" dirty="0" smtClean="0"/>
              <a:t>Strengthening WPO to PO</a:t>
            </a:r>
          </a:p>
          <a:p>
            <a:pPr lvl="1"/>
            <a:r>
              <a:rPr lang="en-US" dirty="0" smtClean="0"/>
              <a:t>Strengthening CONC to ULIN or to LIN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the main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5257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of the tenets of the modern legal system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rot="16200000" flipV="1">
            <a:off x="5981700" y="4762500"/>
            <a:ext cx="8382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/>
          </a:bodyPr>
          <a:lstStyle/>
          <a:p>
            <a:r>
              <a:rPr lang="en-US" dirty="0" smtClean="0"/>
              <a:t>NBS is a solution, but only when </a:t>
            </a:r>
            <a:r>
              <a:rPr lang="en-US" i="1" dirty="0" smtClean="0"/>
              <a:t>S</a:t>
            </a:r>
            <a:r>
              <a:rPr lang="en-US" dirty="0" smtClean="0"/>
              <a:t> is guaranteed to be convex.</a:t>
            </a:r>
          </a:p>
          <a:p>
            <a:pPr lvl="1"/>
            <a:r>
              <a:rPr lang="en-US" dirty="0" smtClean="0"/>
              <a:t>Otherwise, it is a quasi-solution, and is known as the “Nash Set”</a:t>
            </a:r>
          </a:p>
          <a:p>
            <a:r>
              <a:rPr lang="en-US" dirty="0" smtClean="0"/>
              <a:t>The utilitarian quasi-solution is a quasi-solution on general convex </a:t>
            </a:r>
            <a:r>
              <a:rPr lang="en-US" i="1" dirty="0" smtClean="0"/>
              <a:t>S</a:t>
            </a:r>
            <a:r>
              <a:rPr lang="en-US" dirty="0" smtClean="0"/>
              <a:t>. However, it is a solution on strictly convex </a:t>
            </a:r>
            <a:r>
              <a:rPr lang="en-US" i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strictly convex </a:t>
            </a:r>
            <a:r>
              <a:rPr lang="en-US" i="1" dirty="0" smtClean="0"/>
              <a:t>S</a:t>
            </a:r>
            <a:r>
              <a:rPr lang="en-US" dirty="0" smtClean="0"/>
              <a:t> occurs when goods are infinitely divisible and</a:t>
            </a:r>
          </a:p>
          <a:p>
            <a:pPr lvl="1"/>
            <a:r>
              <a:rPr lang="en-US" dirty="0" smtClean="0"/>
              <a:t>Players are risk avoiders; or</a:t>
            </a:r>
          </a:p>
          <a:p>
            <a:pPr lvl="1"/>
            <a:r>
              <a:rPr lang="en-US" dirty="0" smtClean="0"/>
              <a:t>Returns diminish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or quasi-solution?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IIA implies that there is a social utility function</a:t>
            </a:r>
          </a:p>
          <a:p>
            <a:r>
              <a:rPr lang="en-US" dirty="0" smtClean="0"/>
              <a:t>PO implies that this function is monotone increasing in each axis</a:t>
            </a:r>
          </a:p>
          <a:p>
            <a:r>
              <a:rPr lang="en-US" dirty="0" smtClean="0"/>
              <a:t>LIN implies that it is convex</a:t>
            </a:r>
          </a:p>
          <a:p>
            <a:r>
              <a:rPr lang="en-US" dirty="0" smtClean="0"/>
              <a:t>SYM implies that it maps all coordinate permutations to the same value</a:t>
            </a:r>
          </a:p>
          <a:p>
            <a:pPr lvl="1"/>
            <a:r>
              <a:rPr lang="en-US" dirty="0" smtClean="0"/>
              <a:t>which, together with convexity, leads to being a function on the sum of the coordinates.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simplified proof for a simplified 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Shapley (1969)’s “Guiding Principle”:</a:t>
            </a:r>
          </a:p>
          <a:p>
            <a:pPr lvl="1"/>
            <a:r>
              <a:rPr lang="en-US" dirty="0" smtClean="0"/>
              <a:t>ψ(S) = Efficient(S) ∩ Equitable(S)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the standard axiomatic model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24000" y="2438400"/>
            <a:ext cx="3581400" cy="1664732"/>
            <a:chOff x="1524000" y="2438400"/>
            <a:chExt cx="3581400" cy="1664732"/>
          </a:xfrm>
        </p:grpSpPr>
        <p:sp>
          <p:nvSpPr>
            <p:cNvPr id="5" name="TextBox 4"/>
            <p:cNvSpPr txBox="1"/>
            <p:nvPr/>
          </p:nvSpPr>
          <p:spPr>
            <a:xfrm>
              <a:off x="1524000" y="3733800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PO(S) ⊆ Efficient(S) </a:t>
              </a:r>
              <a:r>
                <a:rPr lang="en-US" dirty="0" smtClean="0"/>
                <a:t>⊆ WPO(S)</a:t>
              </a:r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16200000" flipV="1">
              <a:off x="2438400" y="2971800"/>
              <a:ext cx="1143000" cy="76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962400" y="2286000"/>
            <a:ext cx="838200" cy="990600"/>
            <a:chOff x="3962400" y="2286000"/>
            <a:chExt cx="838200" cy="990600"/>
          </a:xfrm>
        </p:grpSpPr>
        <p:sp>
          <p:nvSpPr>
            <p:cNvPr id="8" name="TextBox 7"/>
            <p:cNvSpPr txBox="1"/>
            <p:nvPr/>
          </p:nvSpPr>
          <p:spPr>
            <a:xfrm>
              <a:off x="3962400" y="2895600"/>
              <a:ext cx="838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SYM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4191000" y="2438400"/>
              <a:ext cx="60960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029200" y="2286000"/>
            <a:ext cx="1295400" cy="990600"/>
            <a:chOff x="5029200" y="2286000"/>
            <a:chExt cx="1295400" cy="990600"/>
          </a:xfrm>
        </p:grpSpPr>
        <p:sp>
          <p:nvSpPr>
            <p:cNvPr id="9" name="TextBox 8"/>
            <p:cNvSpPr txBox="1"/>
            <p:nvPr/>
          </p:nvSpPr>
          <p:spPr>
            <a:xfrm>
              <a:off x="5486400" y="2895600"/>
              <a:ext cx="838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ULIN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16200000" flipV="1">
              <a:off x="4991100" y="2324100"/>
              <a:ext cx="60960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914400" y="2362200"/>
            <a:ext cx="838200" cy="990600"/>
            <a:chOff x="914400" y="2362200"/>
            <a:chExt cx="838200" cy="990600"/>
          </a:xfrm>
        </p:grpSpPr>
        <p:sp>
          <p:nvSpPr>
            <p:cNvPr id="14" name="TextBox 13"/>
            <p:cNvSpPr txBox="1"/>
            <p:nvPr/>
          </p:nvSpPr>
          <p:spPr>
            <a:xfrm>
              <a:off x="914400" y="2971800"/>
              <a:ext cx="838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IIA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990600" y="2514600"/>
              <a:ext cx="60960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Down Arrow 15"/>
          <p:cNvSpPr/>
          <p:nvPr/>
        </p:nvSpPr>
        <p:spPr>
          <a:xfrm>
            <a:off x="3886200" y="4267200"/>
            <a:ext cx="1600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09800" y="53340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E768C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 Utilitarian Quasi-Solution</a:t>
            </a:r>
            <a:endParaRPr lang="en-US" dirty="0">
              <a:solidFill>
                <a:srgbClr val="1E768C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6248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 On non-comprehensive domains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6" grpId="0" animBg="1"/>
      <p:bldP spid="17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we do need to look at the mechanics of haggling.</a:t>
            </a:r>
          </a:p>
          <a:p>
            <a:r>
              <a:rPr lang="en-US" dirty="0" smtClean="0"/>
              <a:t>The mechanics of Rubinstein’s alternating offers game:</a:t>
            </a:r>
          </a:p>
          <a:p>
            <a:pPr lvl="1"/>
            <a:r>
              <a:rPr lang="en-US" dirty="0" smtClean="0"/>
              <a:t>Infinite turns (or else the solution is dictatorial)</a:t>
            </a:r>
          </a:p>
          <a:p>
            <a:pPr lvl="1"/>
            <a:r>
              <a:rPr lang="en-US" dirty="0" smtClean="0"/>
              <a:t>Infinite regression of refusals leads to </a:t>
            </a:r>
            <a:r>
              <a:rPr lang="en-US" i="1" dirty="0" smtClean="0"/>
              <a:t>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Time costs: &lt;S</a:t>
            </a:r>
            <a:r>
              <a:rPr lang="en-US" baseline="-25000" dirty="0" smtClean="0"/>
              <a:t>i+1</a:t>
            </a:r>
            <a:r>
              <a:rPr lang="en-US" dirty="0" smtClean="0"/>
              <a:t>,d</a:t>
            </a:r>
            <a:r>
              <a:rPr lang="en-US" baseline="-25000" dirty="0" smtClean="0"/>
              <a:t>i+1</a:t>
            </a:r>
            <a:r>
              <a:rPr lang="en-US" dirty="0" smtClean="0"/>
              <a:t>&gt;=&lt;(1-</a:t>
            </a:r>
            <a:r>
              <a:rPr lang="el-GR" dirty="0" smtClean="0"/>
              <a:t>ε</a:t>
            </a:r>
            <a:r>
              <a:rPr lang="en-US" dirty="0" smtClean="0"/>
              <a:t>)S</a:t>
            </a:r>
            <a:r>
              <a:rPr lang="en-US" baseline="-25000" dirty="0" smtClean="0"/>
              <a:t>i</a:t>
            </a:r>
            <a:r>
              <a:rPr lang="en-US" dirty="0" smtClean="0"/>
              <a:t>+</a:t>
            </a:r>
            <a:r>
              <a:rPr lang="el-GR" dirty="0" smtClean="0"/>
              <a:t>ε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,d</a:t>
            </a:r>
            <a:r>
              <a:rPr lang="en-US" baseline="-25000" dirty="0" err="1" smtClean="0"/>
              <a:t>i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When </a:t>
            </a:r>
            <a:r>
              <a:rPr lang="el-GR" dirty="0" smtClean="0"/>
              <a:t>ε→</a:t>
            </a:r>
            <a:r>
              <a:rPr lang="en-US" dirty="0" smtClean="0"/>
              <a:t>0, the first offer is NBS and it is immediately accepted.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in non-arbitrated scenarios?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371600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Game Theory</a:t>
            </a:r>
          </a:p>
          <a:p>
            <a:pPr algn="ctr"/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=</a:t>
            </a:r>
          </a:p>
          <a:p>
            <a:pPr algn="ctr"/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</a:rPr>
              <a:t>The mathematics of joint decision-making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304800"/>
            <a:ext cx="3657600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4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&lt;S</a:t>
            </a:r>
            <a:r>
              <a:rPr lang="en-US" baseline="-25000" dirty="0" smtClean="0"/>
              <a:t>i+1</a:t>
            </a:r>
            <a:r>
              <a:rPr lang="en-US" dirty="0" smtClean="0"/>
              <a:t>,d</a:t>
            </a:r>
            <a:r>
              <a:rPr lang="en-US" baseline="-25000" dirty="0" smtClean="0"/>
              <a:t>i+1</a:t>
            </a:r>
            <a:r>
              <a:rPr lang="en-US" dirty="0" smtClean="0"/>
              <a:t>&gt;=&lt;(1-</a:t>
            </a:r>
            <a:r>
              <a:rPr lang="el-GR" dirty="0" smtClean="0"/>
              <a:t>ε</a:t>
            </a:r>
            <a:r>
              <a:rPr lang="en-US" dirty="0" smtClean="0"/>
              <a:t>)S</a:t>
            </a:r>
            <a:r>
              <a:rPr lang="en-US" baseline="-25000" dirty="0" smtClean="0"/>
              <a:t>i</a:t>
            </a:r>
            <a:r>
              <a:rPr lang="en-US" dirty="0" smtClean="0"/>
              <a:t>+</a:t>
            </a:r>
            <a:r>
              <a:rPr lang="el-GR" dirty="0" smtClean="0"/>
              <a:t>ε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,d</a:t>
            </a:r>
            <a:r>
              <a:rPr lang="en-US" baseline="-25000" dirty="0" err="1" smtClean="0"/>
              <a:t>i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smtClean="0"/>
              <a:t>Rubinstein: At each offer, there is a 1-</a:t>
            </a:r>
            <a:r>
              <a:rPr lang="el-GR" dirty="0" smtClean="0"/>
              <a:t>ε</a:t>
            </a:r>
            <a:r>
              <a:rPr lang="en-US" dirty="0" smtClean="0"/>
              <a:t> probability for negotiations to break down.</a:t>
            </a:r>
          </a:p>
          <a:p>
            <a:r>
              <a:rPr lang="en-US" dirty="0" smtClean="0"/>
              <a:t>Why should negotiations </a:t>
            </a:r>
            <a:r>
              <a:rPr lang="en-US" i="1" dirty="0" smtClean="0"/>
              <a:t>ever</a:t>
            </a:r>
            <a:r>
              <a:rPr lang="en-US" dirty="0" smtClean="0"/>
              <a:t> break down for rational players?</a:t>
            </a:r>
          </a:p>
          <a:p>
            <a:r>
              <a:rPr lang="en-US" dirty="0" smtClean="0"/>
              <a:t>Why at a constant rate?</a:t>
            </a:r>
          </a:p>
          <a:p>
            <a:r>
              <a:rPr lang="en-US" dirty="0" smtClean="0"/>
              <a:t>Is it realistic to assume that no amount of refusals can ever reduce utility to less than a fixed amount?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realistic?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Real-life time costs are exogenous to the bargaining problems</a:t>
            </a:r>
            <a:endParaRPr lang="en-US" dirty="0"/>
          </a:p>
        </p:txBody>
      </p:sp>
      <p:pic>
        <p:nvPicPr>
          <p:cNvPr id="5" name="Picture 4" descr="hagg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819400"/>
            <a:ext cx="4185920" cy="261620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3657600" y="1676400"/>
            <a:ext cx="1447800" cy="1143000"/>
          </a:xfrm>
          <a:prstGeom prst="wedgeEllipse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900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810000" y="1828800"/>
            <a:ext cx="1447800" cy="1143000"/>
          </a:xfrm>
          <a:prstGeom prst="wedgeEllipseCallout">
            <a:avLst>
              <a:gd name="adj1" fmla="val 42950"/>
              <a:gd name="adj2" fmla="val 69629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100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886200" y="1676400"/>
            <a:ext cx="1447800" cy="1143000"/>
          </a:xfrm>
          <a:prstGeom prst="wedgeEllipse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800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962400" y="1752600"/>
            <a:ext cx="1447800" cy="1143000"/>
          </a:xfrm>
          <a:prstGeom prst="wedgeEllipseCallout">
            <a:avLst>
              <a:gd name="adj1" fmla="val 42950"/>
              <a:gd name="adj2" fmla="val 69629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200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3733800" y="1828800"/>
            <a:ext cx="1447800" cy="1143000"/>
          </a:xfrm>
          <a:prstGeom prst="wedgeEllipse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700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3962400" y="1752600"/>
            <a:ext cx="1447800" cy="1143000"/>
          </a:xfrm>
          <a:prstGeom prst="wedgeEllipseCallout">
            <a:avLst>
              <a:gd name="adj1" fmla="val 42950"/>
              <a:gd name="adj2" fmla="val 69629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300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3810000" y="1828800"/>
            <a:ext cx="1524000" cy="1143000"/>
          </a:xfrm>
          <a:prstGeom prst="wedgeEllipse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600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3733800" y="1676400"/>
            <a:ext cx="1676400" cy="1219200"/>
          </a:xfrm>
          <a:prstGeom prst="wedgeEllipseCallout">
            <a:avLst>
              <a:gd name="adj1" fmla="val 42950"/>
              <a:gd name="adj2" fmla="val 69629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400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533400" y="1905000"/>
            <a:ext cx="2438400" cy="1600200"/>
          </a:xfrm>
          <a:prstGeom prst="cloudCallout">
            <a:avLst>
              <a:gd name="adj1" fmla="val 54910"/>
              <a:gd name="adj2" fmla="val 419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Man, I could be at home watching TV right now...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6172200" y="1676400"/>
            <a:ext cx="2590800" cy="1524000"/>
          </a:xfrm>
          <a:prstGeom prst="cloudCallout">
            <a:avLst>
              <a:gd name="adj1" fmla="val -40402"/>
              <a:gd name="adj2" fmla="val 541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I’d rather be sailing.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</a:t>
            </a:r>
            <a:r>
              <a:rPr lang="en-US" i="1" dirty="0" smtClean="0"/>
              <a:t>A</a:t>
            </a:r>
            <a:r>
              <a:rPr lang="en-US" dirty="0" smtClean="0"/>
              <a:t> be the vector designating for each player the rate at which her utility is reduced in terms of alternate time costs.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t+</a:t>
            </a:r>
            <a:r>
              <a:rPr lang="el-GR" baseline="-25000" dirty="0" smtClean="0"/>
              <a:t>Δ</a:t>
            </a:r>
            <a:r>
              <a:rPr lang="en-US" baseline="-25000" dirty="0" smtClean="0"/>
              <a:t>t</a:t>
            </a:r>
            <a:r>
              <a:rPr lang="en-US" dirty="0" smtClean="0"/>
              <a:t>={x-A</a:t>
            </a:r>
            <a:r>
              <a:rPr lang="el-GR" dirty="0" smtClean="0"/>
              <a:t>Δ</a:t>
            </a:r>
            <a:r>
              <a:rPr lang="en-US" dirty="0" err="1" smtClean="0"/>
              <a:t>t|x</a:t>
            </a:r>
            <a:r>
              <a:rPr lang="en-US" dirty="0" smtClean="0"/>
              <a:t> </a:t>
            </a:r>
            <a:r>
              <a:rPr lang="el-GR" dirty="0" smtClean="0"/>
              <a:t>∈ </a:t>
            </a:r>
            <a:r>
              <a:rPr lang="en-US" dirty="0" smtClean="0"/>
              <a:t>S</a:t>
            </a:r>
            <a:r>
              <a:rPr lang="en-US" baseline="-25000" dirty="0" smtClean="0"/>
              <a:t>t</a:t>
            </a:r>
            <a:r>
              <a:rPr lang="en-US" dirty="0" smtClean="0"/>
              <a:t>}</a:t>
            </a:r>
          </a:p>
          <a:p>
            <a:r>
              <a:rPr lang="en-US" dirty="0" smtClean="0"/>
              <a:t>We take </a:t>
            </a:r>
            <a:r>
              <a:rPr lang="el-GR" dirty="0" smtClean="0"/>
              <a:t>Δ</a:t>
            </a:r>
            <a:r>
              <a:rPr lang="en-US" dirty="0" smtClean="0"/>
              <a:t>t→0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max</a:t>
            </a:r>
            <a:r>
              <a:rPr lang="en-US" dirty="0" smtClean="0"/>
              <a:t>→∞.</a:t>
            </a:r>
          </a:p>
          <a:p>
            <a:r>
              <a:rPr lang="en-US" dirty="0" smtClean="0"/>
              <a:t>The result is in the utilitarian quasi-solution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Note: The mechanics of the bargaining process dictate the solution’s scaling, </a:t>
            </a:r>
            <a:r>
              <a:rPr lang="en-US" b="1" dirty="0" smtClean="0"/>
              <a:t>with no need for interpersonal utility comparisons.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Real-life time costs are exogenous to the bargaining problems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7999" y="3886200"/>
          <a:ext cx="2971801" cy="943983"/>
        </p:xfrm>
        <a:graphic>
          <a:graphicData uri="http://schemas.openxmlformats.org/presentationml/2006/ole">
            <p:oleObj spid="_x0000_s5122" name="Equation" r:id="rId3" imgW="107928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W.l.o.g</a:t>
            </a:r>
            <a:r>
              <a:rPr lang="en-US" dirty="0" smtClean="0"/>
              <a:t>., let us scale the problem to A=</a:t>
            </a:r>
            <a:r>
              <a:rPr lang="en-US" u="sng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W</a:t>
            </a:r>
            <a:r>
              <a:rPr lang="en-US" dirty="0" smtClean="0"/>
              <a:t>e know we are on ∂S (the Pareto surface of S), and because </a:t>
            </a:r>
            <a:r>
              <a:rPr lang="el-GR" dirty="0" smtClean="0"/>
              <a:t>Δ</a:t>
            </a:r>
            <a:r>
              <a:rPr lang="en-US" dirty="0" smtClean="0"/>
              <a:t>t→</a:t>
            </a:r>
            <a:r>
              <a:rPr lang="en-US" dirty="0" smtClean="0"/>
              <a:t>0 we know S changes slowly.</a:t>
            </a:r>
          </a:p>
          <a:p>
            <a:r>
              <a:rPr lang="en-US" dirty="0" smtClean="0"/>
              <a:t>Let p(x)=the </a:t>
            </a:r>
            <a:r>
              <a:rPr lang="en-US" dirty="0" smtClean="0"/>
              <a:t>normal to ∂S at </a:t>
            </a:r>
            <a:r>
              <a:rPr lang="en-US" dirty="0" smtClean="0"/>
              <a:t>x (the natural rate of utility exchange).</a:t>
            </a:r>
          </a:p>
          <a:p>
            <a:r>
              <a:rPr lang="en-US" dirty="0" smtClean="0"/>
              <a:t>When backtracking over </a:t>
            </a:r>
            <a:r>
              <a:rPr lang="en-US" i="1" dirty="0" smtClean="0"/>
              <a:t>n</a:t>
            </a:r>
            <a:r>
              <a:rPr lang="en-US" dirty="0" smtClean="0"/>
              <a:t> turns, the leading offer changes in direction </a:t>
            </a:r>
            <a:r>
              <a:rPr lang="en-US" sz="2200" dirty="0" smtClean="0"/>
              <a:t>&lt;1/p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(x)-n/s,... , 1/</a:t>
            </a:r>
            <a:r>
              <a:rPr lang="en-US" sz="2200" dirty="0" err="1" smtClean="0"/>
              <a:t>p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(x)-n/s&gt;</a:t>
            </a:r>
            <a:r>
              <a:rPr lang="en-US" dirty="0" smtClean="0"/>
              <a:t>, where s=∑p</a:t>
            </a:r>
            <a:r>
              <a:rPr lang="en-US" baseline="-25000" dirty="0" smtClean="0"/>
              <a:t>i</a:t>
            </a:r>
            <a:r>
              <a:rPr lang="en-US" dirty="0" smtClean="0"/>
              <a:t>(x).</a:t>
            </a:r>
          </a:p>
          <a:p>
            <a:r>
              <a:rPr lang="en-US" dirty="0" smtClean="0"/>
              <a:t>Applying the Cauchy-Schwarz inequality, we get that ∑x</a:t>
            </a:r>
            <a:r>
              <a:rPr lang="en-US" baseline="-25000" dirty="0" smtClean="0"/>
              <a:t>i</a:t>
            </a:r>
            <a:r>
              <a:rPr lang="en-US" dirty="0" smtClean="0"/>
              <a:t> always increases, except when p(x)∝</a:t>
            </a:r>
            <a:r>
              <a:rPr lang="en-US" u="sng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Letting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max</a:t>
            </a:r>
            <a:r>
              <a:rPr lang="en-US" dirty="0" smtClean="0"/>
              <a:t>→∞, we are guaranteed to reach a point on the utilitarian quasi-solution.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simplified proof for a simplified 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this from experience.</a:t>
            </a:r>
          </a:p>
          <a:p>
            <a:r>
              <a:rPr lang="en-US" dirty="0" smtClean="0"/>
              <a:t>We now know that it is </a:t>
            </a:r>
            <a:r>
              <a:rPr lang="en-US" i="1" dirty="0" smtClean="0"/>
              <a:t>rational</a:t>
            </a:r>
            <a:r>
              <a:rPr lang="en-US" dirty="0" smtClean="0"/>
              <a:t> behavior.</a:t>
            </a:r>
          </a:p>
          <a:p>
            <a:r>
              <a:rPr lang="en-US" dirty="0" smtClean="0"/>
              <a:t>It is not accounted for by NBS (Or Rubinstein’s alternating offers game).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Conclusion: Never haggle when you are in a hurry.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simple (not-atypical) games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371600"/>
          <a:ext cx="6781803" cy="180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829"/>
                <a:gridCol w="968829"/>
                <a:gridCol w="968829"/>
                <a:gridCol w="968829"/>
                <a:gridCol w="968829"/>
                <a:gridCol w="968829"/>
                <a:gridCol w="968829"/>
              </a:tblGrid>
              <a:tr h="45085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Prisoner’s Dilemma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 Hunt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8F0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Player 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8F0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Player 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Player 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vert="vert270">
                    <a:solidFill>
                      <a:srgbClr val="CEE1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Player 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vert="vert270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3657600"/>
          <a:ext cx="6781796" cy="180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828"/>
                <a:gridCol w="968828"/>
                <a:gridCol w="968828"/>
                <a:gridCol w="968828"/>
                <a:gridCol w="968828"/>
                <a:gridCol w="968828"/>
                <a:gridCol w="968828"/>
              </a:tblGrid>
              <a:tr h="45085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Battle of the Sexes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Chicken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8F0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Player 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8F0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Player 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85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Player 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vert="vert270">
                    <a:solidFill>
                      <a:srgbClr val="CEE1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Player 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vert="vert270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-9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-9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508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-1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58674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 von Neumann and Morgenstern (1944)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179920" y="4964720"/>
            <a:ext cx="762000" cy="457200"/>
          </a:xfrm>
          <a:prstGeom prst="roundRect">
            <a:avLst/>
          </a:prstGeom>
          <a:gradFill>
            <a:gsLst>
              <a:gs pos="0">
                <a:srgbClr val="FFFF00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rgbClr val="1E768C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870438" y="2505808"/>
            <a:ext cx="3710354" cy="3648807"/>
          </a:xfrm>
          <a:custGeom>
            <a:avLst/>
            <a:gdLst>
              <a:gd name="connsiteX0" fmla="*/ 26377 w 3710354"/>
              <a:gd name="connsiteY0" fmla="*/ 0 h 3648807"/>
              <a:gd name="connsiteX1" fmla="*/ 2778370 w 3710354"/>
              <a:gd name="connsiteY1" fmla="*/ 8792 h 3648807"/>
              <a:gd name="connsiteX2" fmla="*/ 3710354 w 3710354"/>
              <a:gd name="connsiteY2" fmla="*/ 923192 h 3648807"/>
              <a:gd name="connsiteX3" fmla="*/ 3692770 w 3710354"/>
              <a:gd name="connsiteY3" fmla="*/ 3648807 h 3648807"/>
              <a:gd name="connsiteX4" fmla="*/ 0 w 3710354"/>
              <a:gd name="connsiteY4" fmla="*/ 3640015 h 3648807"/>
              <a:gd name="connsiteX5" fmla="*/ 26377 w 3710354"/>
              <a:gd name="connsiteY5" fmla="*/ 0 h 364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354" h="3648807">
                <a:moveTo>
                  <a:pt x="26377" y="0"/>
                </a:moveTo>
                <a:lnTo>
                  <a:pt x="2778370" y="8792"/>
                </a:lnTo>
                <a:lnTo>
                  <a:pt x="3710354" y="923192"/>
                </a:lnTo>
                <a:lnTo>
                  <a:pt x="3692770" y="3648807"/>
                </a:lnTo>
                <a:lnTo>
                  <a:pt x="0" y="3640015"/>
                </a:lnTo>
                <a:lnTo>
                  <a:pt x="2637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bargaining problem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457200" y="3886200"/>
            <a:ext cx="45720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14400" y="5257800"/>
            <a:ext cx="6934200" cy="76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0" y="198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(2,3)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(3,2)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4876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29400" y="18288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2DA2BF"/>
                </a:solidFill>
              </a:rPr>
              <a:t>S</a:t>
            </a:r>
            <a:endParaRPr lang="en-US" sz="4000" dirty="0">
              <a:solidFill>
                <a:srgbClr val="2DA2B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2362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utility feasibility set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1828800" y="2505808"/>
            <a:ext cx="2734408" cy="2751992"/>
          </a:xfrm>
          <a:custGeom>
            <a:avLst/>
            <a:gdLst>
              <a:gd name="connsiteX0" fmla="*/ 0 w 2734408"/>
              <a:gd name="connsiteY0" fmla="*/ 2751992 h 2751992"/>
              <a:gd name="connsiteX1" fmla="*/ 1820008 w 2734408"/>
              <a:gd name="connsiteY1" fmla="*/ 0 h 2751992"/>
              <a:gd name="connsiteX2" fmla="*/ 2734408 w 2734408"/>
              <a:gd name="connsiteY2" fmla="*/ 931984 h 2751992"/>
              <a:gd name="connsiteX3" fmla="*/ 0 w 2734408"/>
              <a:gd name="connsiteY3" fmla="*/ 2751992 h 275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4408" h="2751992">
                <a:moveTo>
                  <a:pt x="0" y="2751992"/>
                </a:moveTo>
                <a:lnTo>
                  <a:pt x="1820008" y="0"/>
                </a:lnTo>
                <a:lnTo>
                  <a:pt x="2734408" y="931984"/>
                </a:lnTo>
                <a:lnTo>
                  <a:pt x="0" y="2751992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19400" y="4038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4343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9056" y="291318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Convex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53200" y="319160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Comprehensive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553200" y="345825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Nontrivial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53200" y="37366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Closed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53200" y="4010661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Bounded from above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094784" y="263476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cxnSp>
        <p:nvCxnSpPr>
          <p:cNvPr id="32" name="Straight Connector 31"/>
          <p:cNvCxnSpPr>
            <a:stCxn id="27" idx="0"/>
            <a:endCxn id="17" idx="1"/>
          </p:cNvCxnSpPr>
          <p:nvPr/>
        </p:nvCxnSpPr>
        <p:spPr>
          <a:xfrm>
            <a:off x="896815" y="2505808"/>
            <a:ext cx="2751993" cy="0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7" idx="1"/>
            <a:endCxn id="17" idx="2"/>
          </p:cNvCxnSpPr>
          <p:nvPr/>
        </p:nvCxnSpPr>
        <p:spPr>
          <a:xfrm>
            <a:off x="3648808" y="2505808"/>
            <a:ext cx="914400" cy="931984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7" idx="2"/>
            <a:endCxn id="27" idx="3"/>
          </p:cNvCxnSpPr>
          <p:nvPr/>
        </p:nvCxnSpPr>
        <p:spPr>
          <a:xfrm>
            <a:off x="4563208" y="3437792"/>
            <a:ext cx="0" cy="2716823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V="1">
            <a:off x="1524000" y="2734408"/>
            <a:ext cx="2776678" cy="3347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H="1">
            <a:off x="2933696" y="4106008"/>
            <a:ext cx="3200400" cy="381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57600" y="4648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disagreement point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81600" y="6019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 Nash (1950)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5814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495800" y="24384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724400" y="2209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ideal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2" grpId="0"/>
      <p:bldP spid="13" grpId="0"/>
      <p:bldP spid="14" grpId="0"/>
      <p:bldP spid="15" grpId="0"/>
      <p:bldP spid="16" grpId="0"/>
      <p:bldP spid="17" grpId="0" animBg="1"/>
      <p:bldP spid="17" grpId="1" animBg="1"/>
      <p:bldP spid="18" grpId="0" animBg="1"/>
      <p:bldP spid="19" grpId="0"/>
      <p:bldP spid="21" grpId="0"/>
      <p:bldP spid="22" grpId="0"/>
      <p:bldP spid="23" grpId="0"/>
      <p:bldP spid="24" grpId="0"/>
      <p:bldP spid="25" grpId="0"/>
      <p:bldP spid="26" grpId="0"/>
      <p:bldP spid="20" grpId="0"/>
      <p:bldP spid="51" grpId="0"/>
      <p:bldP spid="53" grpId="0" animBg="1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870438" y="2505808"/>
            <a:ext cx="3710354" cy="3648807"/>
          </a:xfrm>
          <a:custGeom>
            <a:avLst/>
            <a:gdLst>
              <a:gd name="connsiteX0" fmla="*/ 26377 w 3710354"/>
              <a:gd name="connsiteY0" fmla="*/ 0 h 3648807"/>
              <a:gd name="connsiteX1" fmla="*/ 2778370 w 3710354"/>
              <a:gd name="connsiteY1" fmla="*/ 8792 h 3648807"/>
              <a:gd name="connsiteX2" fmla="*/ 3710354 w 3710354"/>
              <a:gd name="connsiteY2" fmla="*/ 923192 h 3648807"/>
              <a:gd name="connsiteX3" fmla="*/ 3692770 w 3710354"/>
              <a:gd name="connsiteY3" fmla="*/ 3648807 h 3648807"/>
              <a:gd name="connsiteX4" fmla="*/ 0 w 3710354"/>
              <a:gd name="connsiteY4" fmla="*/ 3640015 h 3648807"/>
              <a:gd name="connsiteX5" fmla="*/ 26377 w 3710354"/>
              <a:gd name="connsiteY5" fmla="*/ 0 h 364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354" h="3648807">
                <a:moveTo>
                  <a:pt x="26377" y="0"/>
                </a:moveTo>
                <a:lnTo>
                  <a:pt x="2778370" y="8792"/>
                </a:lnTo>
                <a:lnTo>
                  <a:pt x="3710354" y="923192"/>
                </a:lnTo>
                <a:lnTo>
                  <a:pt x="3692770" y="3648807"/>
                </a:lnTo>
                <a:lnTo>
                  <a:pt x="0" y="3640015"/>
                </a:lnTo>
                <a:lnTo>
                  <a:pt x="2637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bargaining solution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457200" y="3886200"/>
            <a:ext cx="45720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14400" y="5257800"/>
            <a:ext cx="6934200" cy="76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1600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2DA2BF"/>
                </a:solidFill>
              </a:rPr>
              <a:t>S</a:t>
            </a:r>
            <a:endParaRPr lang="en-US" sz="4000" dirty="0">
              <a:solidFill>
                <a:srgbClr val="2DA2BF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819400" y="4038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4343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>
            <a:stCxn id="27" idx="0"/>
          </p:cNvCxnSpPr>
          <p:nvPr/>
        </p:nvCxnSpPr>
        <p:spPr>
          <a:xfrm>
            <a:off x="896815" y="2505808"/>
            <a:ext cx="2751993" cy="0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7" idx="2"/>
          </p:cNvCxnSpPr>
          <p:nvPr/>
        </p:nvCxnSpPr>
        <p:spPr>
          <a:xfrm>
            <a:off x="3648808" y="2505808"/>
            <a:ext cx="914400" cy="931984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7" idx="3"/>
          </p:cNvCxnSpPr>
          <p:nvPr/>
        </p:nvCxnSpPr>
        <p:spPr>
          <a:xfrm>
            <a:off x="4563208" y="3437792"/>
            <a:ext cx="0" cy="2716823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181600" y="6019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 Nash (1950)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5814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486400" y="1600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ψ</a:t>
            </a: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rgbClr val="1E768C"/>
                </a:solidFill>
              </a:rPr>
              <a:t>S</a:t>
            </a:r>
            <a:r>
              <a:rPr lang="en-US" sz="2400" dirty="0" err="1" smtClean="0"/>
              <a:t>,</a:t>
            </a:r>
            <a:r>
              <a:rPr lang="en-US" sz="2400" dirty="0" err="1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) ∈ </a:t>
            </a:r>
            <a:r>
              <a:rPr lang="en-US" sz="2400" dirty="0" smtClean="0">
                <a:solidFill>
                  <a:srgbClr val="1E768C"/>
                </a:solidFill>
              </a:rPr>
              <a:t>S</a:t>
            </a:r>
            <a:r>
              <a:rPr lang="en-US" sz="2400" dirty="0" smtClean="0"/>
              <a:t> ∪ {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0" name="Arc 39"/>
          <p:cNvSpPr/>
          <p:nvPr/>
        </p:nvSpPr>
        <p:spPr>
          <a:xfrm flipH="1">
            <a:off x="3886200" y="1828800"/>
            <a:ext cx="3048000" cy="2667000"/>
          </a:xfrm>
          <a:prstGeom prst="arc">
            <a:avLst>
              <a:gd name="adj1" fmla="val 16200000"/>
              <a:gd name="adj2" fmla="val 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867400" y="220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feasible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5181528" y="6016864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 Nash (1950) + Nash (1953)</a:t>
            </a:r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3086100" y="4000500"/>
            <a:ext cx="703385" cy="1485900"/>
          </a:xfrm>
          <a:custGeom>
            <a:avLst/>
            <a:gdLst>
              <a:gd name="connsiteX0" fmla="*/ 0 w 703385"/>
              <a:gd name="connsiteY0" fmla="*/ 1477108 h 1485900"/>
              <a:gd name="connsiteX1" fmla="*/ 8792 w 703385"/>
              <a:gd name="connsiteY1" fmla="*/ 0 h 1485900"/>
              <a:gd name="connsiteX2" fmla="*/ 703385 w 703385"/>
              <a:gd name="connsiteY2" fmla="*/ 1485900 h 1485900"/>
              <a:gd name="connsiteX3" fmla="*/ 0 w 703385"/>
              <a:gd name="connsiteY3" fmla="*/ 1477108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3385" h="1485900">
                <a:moveTo>
                  <a:pt x="0" y="1477108"/>
                </a:moveTo>
                <a:cubicBezTo>
                  <a:pt x="2931" y="984739"/>
                  <a:pt x="5861" y="492369"/>
                  <a:pt x="8792" y="0"/>
                </a:cubicBezTo>
                <a:lnTo>
                  <a:pt x="703385" y="1485900"/>
                </a:lnTo>
                <a:lnTo>
                  <a:pt x="0" y="1477108"/>
                </a:lnTo>
                <a:close/>
              </a:path>
            </a:pathLst>
          </a:cu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Pareto Optimality (WPO)</a:t>
            </a:r>
          </a:p>
          <a:p>
            <a:r>
              <a:rPr lang="en-US" dirty="0" smtClean="0"/>
              <a:t>Scale Invariance (INV)</a:t>
            </a:r>
          </a:p>
          <a:p>
            <a:r>
              <a:rPr lang="en-US" dirty="0" smtClean="0"/>
              <a:t>Symmetry (SYM)</a:t>
            </a:r>
          </a:p>
          <a:p>
            <a:r>
              <a:rPr lang="en-US" dirty="0" smtClean="0"/>
              <a:t>Invariance to Irrelevant Alternatives (IIA)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Nash Bargaining 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6019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 Nash (1950)</a:t>
            </a:r>
            <a:endParaRPr lang="en-US" dirty="0"/>
          </a:p>
        </p:txBody>
      </p:sp>
      <p:sp>
        <p:nvSpPr>
          <p:cNvPr id="15" name="Arc 14"/>
          <p:cNvSpPr/>
          <p:nvPr/>
        </p:nvSpPr>
        <p:spPr>
          <a:xfrm>
            <a:off x="422032" y="4451840"/>
            <a:ext cx="990600" cy="2057400"/>
          </a:xfrm>
          <a:prstGeom prst="arc">
            <a:avLst/>
          </a:pr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0"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-38100" y="4686300"/>
            <a:ext cx="19050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41840" y="5476814"/>
            <a:ext cx="172036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1066800" y="3733799"/>
            <a:ext cx="1166446" cy="1444869"/>
          </a:xfrm>
          <a:custGeom>
            <a:avLst/>
            <a:gdLst>
              <a:gd name="connsiteX0" fmla="*/ 63012 w 1074127"/>
              <a:gd name="connsiteY0" fmla="*/ 0 h 1389184"/>
              <a:gd name="connsiteX1" fmla="*/ 168519 w 1074127"/>
              <a:gd name="connsiteY1" fmla="*/ 1063869 h 1389184"/>
              <a:gd name="connsiteX2" fmla="*/ 1074127 w 1074127"/>
              <a:gd name="connsiteY2" fmla="*/ 1389184 h 1389184"/>
              <a:gd name="connsiteX0" fmla="*/ 31506 w 1197952"/>
              <a:gd name="connsiteY0" fmla="*/ 0 h 1444869"/>
              <a:gd name="connsiteX1" fmla="*/ 292344 w 1197952"/>
              <a:gd name="connsiteY1" fmla="*/ 1119554 h 1444869"/>
              <a:gd name="connsiteX2" fmla="*/ 1197952 w 1197952"/>
              <a:gd name="connsiteY2" fmla="*/ 1444869 h 1444869"/>
              <a:gd name="connsiteX0" fmla="*/ 31506 w 1197952"/>
              <a:gd name="connsiteY0" fmla="*/ 0 h 1444869"/>
              <a:gd name="connsiteX1" fmla="*/ 292344 w 1197952"/>
              <a:gd name="connsiteY1" fmla="*/ 1119554 h 1444869"/>
              <a:gd name="connsiteX2" fmla="*/ 1197952 w 1197952"/>
              <a:gd name="connsiteY2" fmla="*/ 1444869 h 1444869"/>
              <a:gd name="connsiteX0" fmla="*/ 0 w 1166446"/>
              <a:gd name="connsiteY0" fmla="*/ 0 h 1444869"/>
              <a:gd name="connsiteX1" fmla="*/ 260838 w 1166446"/>
              <a:gd name="connsiteY1" fmla="*/ 1119554 h 1444869"/>
              <a:gd name="connsiteX2" fmla="*/ 1166446 w 1166446"/>
              <a:gd name="connsiteY2" fmla="*/ 1444869 h 144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6446" h="1444869">
                <a:moveTo>
                  <a:pt x="0" y="0"/>
                </a:moveTo>
                <a:cubicBezTo>
                  <a:pt x="44694" y="392723"/>
                  <a:pt x="57638" y="738066"/>
                  <a:pt x="260838" y="1119554"/>
                </a:cubicBezTo>
                <a:cubicBezTo>
                  <a:pt x="455246" y="1360365"/>
                  <a:pt x="977411" y="1387719"/>
                  <a:pt x="1166446" y="1444869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261697" y="4237892"/>
            <a:ext cx="646234" cy="465993"/>
          </a:xfrm>
          <a:custGeom>
            <a:avLst/>
            <a:gdLst>
              <a:gd name="connsiteX0" fmla="*/ 646234 w 646234"/>
              <a:gd name="connsiteY0" fmla="*/ 0 h 465993"/>
              <a:gd name="connsiteX1" fmla="*/ 206618 w 646234"/>
              <a:gd name="connsiteY1" fmla="*/ 175846 h 465993"/>
              <a:gd name="connsiteX2" fmla="*/ 39565 w 646234"/>
              <a:gd name="connsiteY2" fmla="*/ 465993 h 46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34" h="465993">
                <a:moveTo>
                  <a:pt x="646234" y="0"/>
                </a:moveTo>
                <a:cubicBezTo>
                  <a:pt x="476982" y="49090"/>
                  <a:pt x="307730" y="98180"/>
                  <a:pt x="206618" y="175846"/>
                </a:cubicBezTo>
                <a:cubicBezTo>
                  <a:pt x="105506" y="253512"/>
                  <a:pt x="0" y="419101"/>
                  <a:pt x="39565" y="465993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219200" y="4724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38200" y="5410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066800" y="5638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981200" y="3886200"/>
          <a:ext cx="2324100" cy="685800"/>
        </p:xfrm>
        <a:graphic>
          <a:graphicData uri="http://schemas.openxmlformats.org/presentationml/2006/ole">
            <p:oleObj spid="_x0000_s1026" name="Equation" r:id="rId3" imgW="1549080" imgH="457200" progId="Equation.3">
              <p:embed/>
            </p:oleObj>
          </a:graphicData>
        </a:graphic>
      </p:graphicFrame>
      <p:sp>
        <p:nvSpPr>
          <p:cNvPr id="31" name="Arc 30"/>
          <p:cNvSpPr/>
          <p:nvPr/>
        </p:nvSpPr>
        <p:spPr>
          <a:xfrm>
            <a:off x="2599592" y="4461426"/>
            <a:ext cx="990600" cy="2057400"/>
          </a:xfrm>
          <a:prstGeom prst="arc">
            <a:avLst/>
          </a:pr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0"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2139460" y="4695886"/>
            <a:ext cx="19050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819400" y="5486400"/>
            <a:ext cx="172036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396760" y="473398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015760" y="5419786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244360" y="564838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5143500" y="4724400"/>
            <a:ext cx="703385" cy="762000"/>
          </a:xfrm>
          <a:custGeom>
            <a:avLst/>
            <a:gdLst>
              <a:gd name="connsiteX0" fmla="*/ 0 w 703385"/>
              <a:gd name="connsiteY0" fmla="*/ 1477108 h 1485900"/>
              <a:gd name="connsiteX1" fmla="*/ 8792 w 703385"/>
              <a:gd name="connsiteY1" fmla="*/ 0 h 1485900"/>
              <a:gd name="connsiteX2" fmla="*/ 703385 w 703385"/>
              <a:gd name="connsiteY2" fmla="*/ 1485900 h 1485900"/>
              <a:gd name="connsiteX3" fmla="*/ 0 w 703385"/>
              <a:gd name="connsiteY3" fmla="*/ 1477108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3385" h="1485900">
                <a:moveTo>
                  <a:pt x="0" y="1477108"/>
                </a:moveTo>
                <a:cubicBezTo>
                  <a:pt x="2931" y="984739"/>
                  <a:pt x="5861" y="492369"/>
                  <a:pt x="8792" y="0"/>
                </a:cubicBezTo>
                <a:lnTo>
                  <a:pt x="703385" y="1485900"/>
                </a:lnTo>
                <a:lnTo>
                  <a:pt x="0" y="1477108"/>
                </a:lnTo>
                <a:close/>
              </a:path>
            </a:pathLst>
          </a:cu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4196860" y="4695886"/>
            <a:ext cx="19050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876800" y="5486400"/>
            <a:ext cx="172036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073160" y="5419786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301760" y="564838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Left-Right Arrow 44"/>
          <p:cNvSpPr/>
          <p:nvPr/>
        </p:nvSpPr>
        <p:spPr>
          <a:xfrm>
            <a:off x="4191000" y="4724400"/>
            <a:ext cx="7620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5465816" y="5071018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39" idx="1"/>
            <a:endCxn id="39" idx="2"/>
          </p:cNvCxnSpPr>
          <p:nvPr/>
        </p:nvCxnSpPr>
        <p:spPr>
          <a:xfrm>
            <a:off x="5152292" y="4724400"/>
            <a:ext cx="694593" cy="76200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91200" y="5029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WPO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rot="5400000" flipH="1" flipV="1">
            <a:off x="4825512" y="4429856"/>
            <a:ext cx="1397976" cy="1295400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324600" y="4267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</a:t>
            </a:r>
            <a:endParaRPr lang="en-US" dirty="0"/>
          </a:p>
        </p:txBody>
      </p:sp>
      <p:sp>
        <p:nvSpPr>
          <p:cNvPr id="56" name="Left Arrow 55"/>
          <p:cNvSpPr/>
          <p:nvPr/>
        </p:nvSpPr>
        <p:spPr>
          <a:xfrm>
            <a:off x="2133600" y="4724400"/>
            <a:ext cx="5334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716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37" grpId="0" animBg="1"/>
      <p:bldP spid="2" grpId="0" build="p"/>
      <p:bldP spid="4" grpId="0"/>
      <p:bldP spid="15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/>
      <p:bldP spid="31" grpId="0" animBg="1"/>
      <p:bldP spid="34" grpId="0" animBg="1"/>
      <p:bldP spid="35" grpId="0" animBg="1"/>
      <p:bldP spid="36" grpId="0"/>
      <p:bldP spid="39" grpId="0" animBg="1"/>
      <p:bldP spid="43" grpId="0" animBg="1"/>
      <p:bldP spid="44" grpId="0"/>
      <p:bldP spid="45" grpId="0" animBg="1"/>
      <p:bldP spid="58" grpId="0" animBg="1"/>
      <p:bldP spid="48" grpId="0"/>
      <p:bldP spid="55" grpId="0"/>
      <p:bldP spid="56" grpId="0" animBg="1"/>
      <p:bldP spid="57" grpId="0"/>
      <p:bldP spid="5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2819400" y="4454768"/>
            <a:ext cx="914400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2872156" y="4914900"/>
            <a:ext cx="1447800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181528" y="6016864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err="1" smtClean="0"/>
              <a:t>Kalai</a:t>
            </a:r>
            <a:r>
              <a:rPr lang="en-US" dirty="0" smtClean="0"/>
              <a:t>, </a:t>
            </a:r>
            <a:r>
              <a:rPr lang="en-US" dirty="0" err="1" smtClean="0"/>
              <a:t>Smorodinsky</a:t>
            </a:r>
            <a:r>
              <a:rPr lang="en-US" dirty="0" smtClean="0"/>
              <a:t> (1975)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Pareto Optimality (WPO)</a:t>
            </a:r>
          </a:p>
          <a:p>
            <a:r>
              <a:rPr lang="en-US" dirty="0" smtClean="0"/>
              <a:t>Scale Invariance (INV)</a:t>
            </a:r>
          </a:p>
          <a:p>
            <a:r>
              <a:rPr lang="en-US" dirty="0" smtClean="0"/>
              <a:t>Symmetry (SYM)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Monotonicity</a:t>
            </a:r>
            <a:r>
              <a:rPr lang="en-US" dirty="0" smtClean="0">
                <a:solidFill>
                  <a:srgbClr val="C00000"/>
                </a:solidFill>
              </a:rPr>
              <a:t> (MONO)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Kalai-Smorodinsky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1" name="Arc 30"/>
          <p:cNvSpPr/>
          <p:nvPr/>
        </p:nvSpPr>
        <p:spPr>
          <a:xfrm>
            <a:off x="2599592" y="4461426"/>
            <a:ext cx="990600" cy="2057400"/>
          </a:xfrm>
          <a:prstGeom prst="arc">
            <a:avLst/>
          </a:pr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0"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2139460" y="4695886"/>
            <a:ext cx="19050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819400" y="5486400"/>
            <a:ext cx="172036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396760" y="473398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015760" y="5419786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244360" y="564838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57600" y="4114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ideal(S)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 rot="5400000" flipH="1" flipV="1">
            <a:off x="2800352" y="4636295"/>
            <a:ext cx="1150145" cy="564356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870438" y="2505808"/>
            <a:ext cx="3710354" cy="3648807"/>
          </a:xfrm>
          <a:custGeom>
            <a:avLst/>
            <a:gdLst>
              <a:gd name="connsiteX0" fmla="*/ 26377 w 3710354"/>
              <a:gd name="connsiteY0" fmla="*/ 0 h 3648807"/>
              <a:gd name="connsiteX1" fmla="*/ 2778370 w 3710354"/>
              <a:gd name="connsiteY1" fmla="*/ 8792 h 3648807"/>
              <a:gd name="connsiteX2" fmla="*/ 3710354 w 3710354"/>
              <a:gd name="connsiteY2" fmla="*/ 923192 h 3648807"/>
              <a:gd name="connsiteX3" fmla="*/ 3692770 w 3710354"/>
              <a:gd name="connsiteY3" fmla="*/ 3648807 h 3648807"/>
              <a:gd name="connsiteX4" fmla="*/ 0 w 3710354"/>
              <a:gd name="connsiteY4" fmla="*/ 3640015 h 3648807"/>
              <a:gd name="connsiteX5" fmla="*/ 26377 w 3710354"/>
              <a:gd name="connsiteY5" fmla="*/ 0 h 364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354" h="3648807">
                <a:moveTo>
                  <a:pt x="26377" y="0"/>
                </a:moveTo>
                <a:lnTo>
                  <a:pt x="2778370" y="8792"/>
                </a:lnTo>
                <a:lnTo>
                  <a:pt x="3710354" y="923192"/>
                </a:lnTo>
                <a:lnTo>
                  <a:pt x="3692770" y="3648807"/>
                </a:lnTo>
                <a:lnTo>
                  <a:pt x="0" y="3640015"/>
                </a:lnTo>
                <a:lnTo>
                  <a:pt x="2637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bargaining solution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457200" y="3886200"/>
            <a:ext cx="45720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14400" y="5257800"/>
            <a:ext cx="6934200" cy="76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1600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2DA2BF"/>
                </a:solidFill>
              </a:rPr>
              <a:t>S</a:t>
            </a:r>
            <a:endParaRPr lang="en-US" sz="4000" dirty="0">
              <a:solidFill>
                <a:srgbClr val="2DA2BF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819400" y="4038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4343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>
            <a:stCxn id="27" idx="0"/>
          </p:cNvCxnSpPr>
          <p:nvPr/>
        </p:nvCxnSpPr>
        <p:spPr>
          <a:xfrm>
            <a:off x="896815" y="2505808"/>
            <a:ext cx="2751993" cy="0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7" idx="2"/>
          </p:cNvCxnSpPr>
          <p:nvPr/>
        </p:nvCxnSpPr>
        <p:spPr>
          <a:xfrm>
            <a:off x="3648808" y="2505808"/>
            <a:ext cx="914400" cy="931984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7" idx="3"/>
          </p:cNvCxnSpPr>
          <p:nvPr/>
        </p:nvCxnSpPr>
        <p:spPr>
          <a:xfrm>
            <a:off x="4563208" y="3437792"/>
            <a:ext cx="0" cy="2716823"/>
          </a:xfrm>
          <a:prstGeom prst="line">
            <a:avLst/>
          </a:prstGeom>
          <a:ln w="54991" cmpd="thickThin">
            <a:solidFill>
              <a:srgbClr val="1E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181600" y="6019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 Nash (1950)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5814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486400" y="1600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ψ</a:t>
            </a: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rgbClr val="1E768C"/>
                </a:solidFill>
              </a:rPr>
              <a:t>S</a:t>
            </a:r>
            <a:r>
              <a:rPr lang="en-US" sz="2400" dirty="0" err="1" smtClean="0"/>
              <a:t>,</a:t>
            </a:r>
            <a:r>
              <a:rPr lang="en-US" sz="2400" dirty="0" err="1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) ∈ </a:t>
            </a:r>
            <a:r>
              <a:rPr lang="en-US" sz="2400" dirty="0" smtClean="0">
                <a:solidFill>
                  <a:srgbClr val="1E768C"/>
                </a:solidFill>
              </a:rPr>
              <a:t>S</a:t>
            </a:r>
            <a:r>
              <a:rPr lang="en-US" sz="2400" dirty="0" smtClean="0"/>
              <a:t> ∪ {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0" name="Arc 39"/>
          <p:cNvSpPr/>
          <p:nvPr/>
        </p:nvSpPr>
        <p:spPr>
          <a:xfrm flipH="1">
            <a:off x="3886200" y="1828800"/>
            <a:ext cx="3048000" cy="2667000"/>
          </a:xfrm>
          <a:prstGeom prst="arc">
            <a:avLst>
              <a:gd name="adj1" fmla="val 16200000"/>
              <a:gd name="adj2" fmla="val 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867400" y="220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feasible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2656</TotalTime>
  <Words>1597</Words>
  <Application>Microsoft Office PowerPoint</Application>
  <PresentationFormat>On-screen Show (4:3)</PresentationFormat>
  <Paragraphs>281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Concourse</vt:lpstr>
      <vt:lpstr>Microsoft Equation 3.0</vt:lpstr>
      <vt:lpstr>The Utilitarian Bargaining Solution Revisited</vt:lpstr>
      <vt:lpstr>Slide 2</vt:lpstr>
      <vt:lpstr>Slide 3</vt:lpstr>
      <vt:lpstr>Some simple (not-atypical) games</vt:lpstr>
      <vt:lpstr>The bargaining problem</vt:lpstr>
      <vt:lpstr>A bargaining solution</vt:lpstr>
      <vt:lpstr>The Nash Bargaining Solution</vt:lpstr>
      <vt:lpstr>The Kalai-Smorodinsky Solution</vt:lpstr>
      <vt:lpstr>A bargaining solution</vt:lpstr>
      <vt:lpstr>A bargaining quasi-solution</vt:lpstr>
      <vt:lpstr>Social choice</vt:lpstr>
      <vt:lpstr>An explosion of papers</vt:lpstr>
      <vt:lpstr>... and new approaches</vt:lpstr>
      <vt:lpstr>Why has nobody heard about any of this?</vt:lpstr>
      <vt:lpstr>Breaking down the old axioms</vt:lpstr>
      <vt:lpstr>Life may not be fair, but a good arbitrator should be</vt:lpstr>
      <vt:lpstr>What about INV?</vt:lpstr>
      <vt:lpstr>Does this agree with our intuitive notion of fairness?</vt:lpstr>
      <vt:lpstr>So, good arbitration cannot be “objective”</vt:lpstr>
      <vt:lpstr>Bargaining or social choice?</vt:lpstr>
      <vt:lpstr>We need a new axiom</vt:lpstr>
      <vt:lpstr>Myerson (1981)’s “timing effect”</vt:lpstr>
      <vt:lpstr>Which brings us to the last quality of a good arbitrator</vt:lpstr>
      <vt:lpstr>Some of the main results</vt:lpstr>
      <vt:lpstr>Some of the main results</vt:lpstr>
      <vt:lpstr>Solution or quasi-solution?</vt:lpstr>
      <vt:lpstr>A simplified proof for a simplified case</vt:lpstr>
      <vt:lpstr>Beyond the standard axiomatic model</vt:lpstr>
      <vt:lpstr>What happens in non-arbitrated scenarios?</vt:lpstr>
      <vt:lpstr>Is this realistic?</vt:lpstr>
      <vt:lpstr>Real-life time costs are exogenous to the bargaining problems</vt:lpstr>
      <vt:lpstr>Real-life time costs are exogenous to the bargaining problems</vt:lpstr>
      <vt:lpstr>A simplified proof for a simplified case</vt:lpstr>
      <vt:lpstr>Conclusion: Never haggle when you are in a hurry.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Utilitarian Bargaining Solution Revisited</dc:title>
  <dc:creator>User</dc:creator>
  <cp:lastModifiedBy>User</cp:lastModifiedBy>
  <cp:revision>127</cp:revision>
  <dcterms:created xsi:type="dcterms:W3CDTF">2011-08-21T11:59:57Z</dcterms:created>
  <dcterms:modified xsi:type="dcterms:W3CDTF">2011-08-23T08:16:18Z</dcterms:modified>
</cp:coreProperties>
</file>