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305" r:id="rId4"/>
    <p:sldId id="306" r:id="rId5"/>
    <p:sldId id="307" r:id="rId6"/>
    <p:sldId id="308" r:id="rId7"/>
    <p:sldId id="309" r:id="rId8"/>
    <p:sldId id="291" r:id="rId9"/>
    <p:sldId id="310" r:id="rId10"/>
    <p:sldId id="293" r:id="rId11"/>
    <p:sldId id="294" r:id="rId12"/>
    <p:sldId id="295" r:id="rId13"/>
    <p:sldId id="296" r:id="rId14"/>
    <p:sldId id="302" r:id="rId15"/>
    <p:sldId id="303" r:id="rId16"/>
    <p:sldId id="304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30" r:id="rId37"/>
    <p:sldId id="29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2BF"/>
    <a:srgbClr val="1E768C"/>
    <a:srgbClr val="C6E1F8"/>
    <a:srgbClr val="91CFE8"/>
    <a:srgbClr val="CEE1E8"/>
    <a:srgbClr val="E8F0F4"/>
    <a:srgbClr val="CDE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21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5D2042-F78A-457C-8249-A5D872C178F2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72EA0D-B68D-4EF9-AC8C-F908AABD8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D2042-F78A-457C-8249-A5D872C178F2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2EA0D-B68D-4EF9-AC8C-F908AABD8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D2042-F78A-457C-8249-A5D872C178F2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2EA0D-B68D-4EF9-AC8C-F908AABD8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D2042-F78A-457C-8249-A5D872C178F2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2EA0D-B68D-4EF9-AC8C-F908AABD8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D2042-F78A-457C-8249-A5D872C178F2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2EA0D-B68D-4EF9-AC8C-F908AABD8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D2042-F78A-457C-8249-A5D872C178F2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2EA0D-B68D-4EF9-AC8C-F908AABD8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D2042-F78A-457C-8249-A5D872C178F2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2EA0D-B68D-4EF9-AC8C-F908AABD8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D2042-F78A-457C-8249-A5D872C178F2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2EA0D-B68D-4EF9-AC8C-F908AABD8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D2042-F78A-457C-8249-A5D872C178F2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2EA0D-B68D-4EF9-AC8C-F908AABD8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5D2042-F78A-457C-8249-A5D872C178F2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72EA0D-B68D-4EF9-AC8C-F908AABD8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5D2042-F78A-457C-8249-A5D872C178F2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72EA0D-B68D-4EF9-AC8C-F908AABD8C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5D2042-F78A-457C-8249-A5D872C178F2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72EA0D-B68D-4EF9-AC8C-F908AABD8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22.bin"/><Relationship Id="rId39" Type="http://schemas.openxmlformats.org/officeDocument/2006/relationships/oleObject" Target="../embeddings/oleObject35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7.bin"/><Relationship Id="rId34" Type="http://schemas.openxmlformats.org/officeDocument/2006/relationships/oleObject" Target="../embeddings/oleObject30.bin"/><Relationship Id="rId42" Type="http://schemas.openxmlformats.org/officeDocument/2006/relationships/oleObject" Target="../embeddings/oleObject38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21.bin"/><Relationship Id="rId33" Type="http://schemas.openxmlformats.org/officeDocument/2006/relationships/oleObject" Target="../embeddings/oleObject29.bin"/><Relationship Id="rId38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6.bin"/><Relationship Id="rId29" Type="http://schemas.openxmlformats.org/officeDocument/2006/relationships/oleObject" Target="../embeddings/oleObject25.bin"/><Relationship Id="rId41" Type="http://schemas.openxmlformats.org/officeDocument/2006/relationships/oleObject" Target="../embeddings/oleObject3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7.bin"/><Relationship Id="rId24" Type="http://schemas.openxmlformats.org/officeDocument/2006/relationships/oleObject" Target="../embeddings/oleObject20.bin"/><Relationship Id="rId32" Type="http://schemas.openxmlformats.org/officeDocument/2006/relationships/oleObject" Target="../embeddings/oleObject28.bin"/><Relationship Id="rId37" Type="http://schemas.openxmlformats.org/officeDocument/2006/relationships/oleObject" Target="../embeddings/oleObject33.bin"/><Relationship Id="rId40" Type="http://schemas.openxmlformats.org/officeDocument/2006/relationships/oleObject" Target="../embeddings/oleObject36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9.bin"/><Relationship Id="rId28" Type="http://schemas.openxmlformats.org/officeDocument/2006/relationships/oleObject" Target="../embeddings/oleObject24.bin"/><Relationship Id="rId36" Type="http://schemas.openxmlformats.org/officeDocument/2006/relationships/oleObject" Target="../embeddings/oleObject32.bin"/><Relationship Id="rId10" Type="http://schemas.openxmlformats.org/officeDocument/2006/relationships/oleObject" Target="../embeddings/oleObject6.bin"/><Relationship Id="rId19" Type="http://schemas.openxmlformats.org/officeDocument/2006/relationships/oleObject" Target="../embeddings/oleObject15.bin"/><Relationship Id="rId31" Type="http://schemas.openxmlformats.org/officeDocument/2006/relationships/oleObject" Target="../embeddings/oleObject27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8.bin"/><Relationship Id="rId27" Type="http://schemas.openxmlformats.org/officeDocument/2006/relationships/oleObject" Target="../embeddings/oleObject23.bin"/><Relationship Id="rId30" Type="http://schemas.openxmlformats.org/officeDocument/2006/relationships/oleObject" Target="../embeddings/oleObject26.bin"/><Relationship Id="rId35" Type="http://schemas.openxmlformats.org/officeDocument/2006/relationships/oleObject" Target="../embeddings/oleObject31.bin"/><Relationship Id="rId43" Type="http://schemas.openxmlformats.org/officeDocument/2006/relationships/oleObject" Target="../embeddings/oleObject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Münchhausen</a:t>
            </a:r>
            <a:r>
              <a:rPr lang="en-US" dirty="0" smtClean="0"/>
              <a:t> Matrices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Brand</a:t>
            </a:r>
          </a:p>
          <a:p>
            <a:r>
              <a:rPr lang="en-US" sz="1800" dirty="0" smtClean="0"/>
              <a:t>27 Nov 2012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known results (~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3</a:t>
            </a:r>
            <a:r>
              <a:rPr lang="en-US" i="1" dirty="0" err="1" smtClean="0"/>
              <a:t>n</a:t>
            </a:r>
            <a:r>
              <a:rPr lang="en-US" dirty="0" smtClean="0"/>
              <a:t>) are computationally derived and utilize a different method (Knop and </a:t>
            </a:r>
            <a:r>
              <a:rPr lang="en-US" dirty="0" err="1" smtClean="0"/>
              <a:t>Kalenkov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 the rearrangement theorem, the order is verified.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monotonicity method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138286"/>
              </p:ext>
            </p:extLst>
          </p:nvPr>
        </p:nvGraphicFramePr>
        <p:xfrm>
          <a:off x="1447800" y="2819400"/>
          <a:ext cx="6095998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842"/>
                <a:gridCol w="320842"/>
                <a:gridCol w="320842"/>
                <a:gridCol w="320842"/>
                <a:gridCol w="320842"/>
                <a:gridCol w="320842"/>
                <a:gridCol w="320842"/>
                <a:gridCol w="320842"/>
                <a:gridCol w="320842"/>
                <a:gridCol w="320842"/>
                <a:gridCol w="320842"/>
                <a:gridCol w="320842"/>
                <a:gridCol w="320842"/>
                <a:gridCol w="320842"/>
                <a:gridCol w="320842"/>
                <a:gridCol w="320842"/>
                <a:gridCol w="320842"/>
                <a:gridCol w="320842"/>
                <a:gridCol w="32084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+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+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+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+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+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+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+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+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+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+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+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+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24467" y="2694057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(</a:t>
            </a:r>
            <a:endParaRPr lang="en-A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391400" y="2693383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800" dirty="0" smtClean="0"/>
              <a:t>)</a:t>
            </a:r>
            <a:endParaRPr lang="en-A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6825" y="3176221"/>
                <a:ext cx="6984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/>
                        </a:rPr>
                        <m:t>𝑀</m:t>
                      </m:r>
                      <m:r>
                        <a:rPr lang="en-AU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25" y="3176221"/>
                <a:ext cx="69846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838670"/>
              </p:ext>
            </p:extLst>
          </p:nvPr>
        </p:nvGraphicFramePr>
        <p:xfrm>
          <a:off x="304800" y="4572000"/>
          <a:ext cx="8534401" cy="50826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49179"/>
                <a:gridCol w="449179"/>
                <a:gridCol w="449179"/>
                <a:gridCol w="449179"/>
                <a:gridCol w="449179"/>
                <a:gridCol w="449179"/>
                <a:gridCol w="449179"/>
                <a:gridCol w="449179"/>
                <a:gridCol w="449179"/>
                <a:gridCol w="449179"/>
                <a:gridCol w="449179"/>
                <a:gridCol w="449179"/>
                <a:gridCol w="449179"/>
                <a:gridCol w="449179"/>
                <a:gridCol w="449179"/>
                <a:gridCol w="449179"/>
                <a:gridCol w="449179"/>
                <a:gridCol w="449179"/>
                <a:gridCol w="449179"/>
              </a:tblGrid>
              <a:tr h="508267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-22</a:t>
                      </a:r>
                      <a:endParaRPr lang="en-A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-19</a:t>
                      </a:r>
                      <a:endParaRPr lang="en-A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-16</a:t>
                      </a:r>
                      <a:endParaRPr lang="en-A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-15</a:t>
                      </a:r>
                      <a:endParaRPr lang="en-A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-12</a:t>
                      </a:r>
                      <a:endParaRPr lang="en-A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-10</a:t>
                      </a:r>
                      <a:endParaRPr lang="en-A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-9</a:t>
                      </a:r>
                      <a:endParaRPr lang="en-A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-8</a:t>
                      </a:r>
                      <a:endParaRPr lang="en-A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-7</a:t>
                      </a:r>
                      <a:endParaRPr lang="en-A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-5</a:t>
                      </a:r>
                      <a:endParaRPr lang="en-A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-4</a:t>
                      </a:r>
                      <a:endParaRPr lang="en-A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-3</a:t>
                      </a:r>
                      <a:endParaRPr lang="en-A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-2</a:t>
                      </a:r>
                      <a:endParaRPr lang="en-A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0</a:t>
                      </a:r>
                      <a:endParaRPr lang="en-A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3</a:t>
                      </a:r>
                      <a:endParaRPr lang="en-A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5</a:t>
                      </a:r>
                      <a:endParaRPr lang="en-A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7</a:t>
                      </a:r>
                      <a:endParaRPr lang="en-A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9</a:t>
                      </a:r>
                      <a:endParaRPr lang="en-AU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12</a:t>
                      </a:r>
                      <a:endParaRPr lang="en-AU" sz="11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8600" y="4140607"/>
                <a:ext cx="14991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/>
                            </a:rPr>
                            <m:t>12,7,3</m:t>
                          </m:r>
                        </m:e>
                      </m:d>
                      <m:r>
                        <a:rPr lang="en-AU" b="0" i="1" smtClean="0">
                          <a:latin typeface="Cambria Math"/>
                        </a:rPr>
                        <m:t>𝑀</m:t>
                      </m:r>
                      <m:r>
                        <a:rPr lang="en-AU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140607"/>
                <a:ext cx="1499193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7" grpId="0"/>
      <p:bldP spid="8" grpId="0"/>
      <p:bldP spid="10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weighing</a:t>
            </a:r>
            <a:r>
              <a:rPr lang="en-US" dirty="0" smtClean="0"/>
              <a:t>: {</a:t>
            </a:r>
            <a:r>
              <a:rPr lang="en-US" i="1" dirty="0" err="1" smtClean="0"/>
              <a:t>L</a:t>
            </a:r>
            <a:r>
              <a:rPr lang="en-US" dirty="0" err="1" smtClean="0"/>
              <a:t>,</a:t>
            </a:r>
            <a:r>
              <a:rPr lang="en-US" i="1" dirty="0" err="1" smtClean="0"/>
              <a:t>R</a:t>
            </a:r>
            <a:r>
              <a:rPr lang="en-US" dirty="0" smtClean="0"/>
              <a:t>}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weigh-set</a:t>
            </a:r>
            <a:r>
              <a:rPr lang="en-US" dirty="0" smtClean="0"/>
              <a:t>: {{</a:t>
            </a:r>
            <a:r>
              <a:rPr lang="en-US" i="1" dirty="0" err="1" smtClean="0"/>
              <a:t>L</a:t>
            </a:r>
            <a:r>
              <a:rPr lang="en-US" baseline="-25000" dirty="0" err="1" smtClean="0"/>
              <a:t>1</a:t>
            </a:r>
            <a:r>
              <a:rPr lang="en-US" dirty="0" err="1" smtClean="0"/>
              <a:t>,</a:t>
            </a:r>
            <a:r>
              <a:rPr lang="en-US" i="1" dirty="0" err="1" smtClean="0"/>
              <a:t>R</a:t>
            </a:r>
            <a:r>
              <a:rPr lang="en-US" baseline="-25000" dirty="0" err="1" smtClean="0"/>
              <a:t>1</a:t>
            </a:r>
            <a:r>
              <a:rPr lang="en-US" dirty="0" smtClean="0"/>
              <a:t>},..., {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n</a:t>
            </a:r>
            <a:r>
              <a:rPr lang="en-US" dirty="0" err="1" smtClean="0"/>
              <a:t>,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n</a:t>
            </a:r>
            <a:r>
              <a:rPr lang="en-US" dirty="0" smtClean="0"/>
              <a:t>}} </a:t>
            </a:r>
          </a:p>
          <a:p>
            <a:r>
              <a:rPr lang="en-US" dirty="0" smtClean="0"/>
              <a:t>A weigh set in matrix notation: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r>
              <a:rPr lang="en-AU" i="1" dirty="0" smtClean="0"/>
              <a:t>M</a:t>
            </a:r>
            <a:r>
              <a:rPr lang="en-AU" dirty="0"/>
              <a:t> </a:t>
            </a:r>
            <a:r>
              <a:rPr lang="en-AU" dirty="0" smtClean="0"/>
              <a:t>is a </a:t>
            </a:r>
            <a:r>
              <a:rPr lang="en-AU" i="1" dirty="0" smtClean="0"/>
              <a:t>verification</a:t>
            </a:r>
            <a:r>
              <a:rPr lang="en-AU" dirty="0" smtClean="0"/>
              <a:t> of </a:t>
            </a:r>
            <a:r>
              <a:rPr lang="en-AU" i="1" dirty="0" smtClean="0"/>
              <a:t>x</a:t>
            </a:r>
            <a:r>
              <a:rPr lang="en-AU" dirty="0" smtClean="0"/>
              <a:t> if the vector of signs of </a:t>
            </a:r>
            <a:r>
              <a:rPr lang="en-AU" i="1" dirty="0" err="1" smtClean="0"/>
              <a:t>Mx</a:t>
            </a:r>
            <a:r>
              <a:rPr lang="en-AU" dirty="0" smtClean="0"/>
              <a:t> is unique among all </a:t>
            </a:r>
            <a:r>
              <a:rPr lang="en-AU" i="1" dirty="0" smtClean="0"/>
              <a:t>My</a:t>
            </a:r>
            <a:r>
              <a:rPr lang="en-AU" dirty="0" smtClean="0"/>
              <a:t> where </a:t>
            </a:r>
            <a:r>
              <a:rPr lang="en-AU" i="1" dirty="0" smtClean="0"/>
              <a:t>y</a:t>
            </a:r>
            <a:r>
              <a:rPr lang="en-AU" dirty="0" smtClean="0"/>
              <a:t> is a permutation of </a:t>
            </a:r>
            <a:r>
              <a:rPr lang="en-AU" i="1" dirty="0" smtClean="0"/>
              <a:t>x</a:t>
            </a:r>
            <a:r>
              <a:rPr lang="en-AU" dirty="0" smtClean="0"/>
              <a:t>.</a:t>
            </a:r>
          </a:p>
          <a:p>
            <a:r>
              <a:rPr lang="en-AU" i="1" dirty="0" err="1" smtClean="0"/>
              <a:t>Münchhausen</a:t>
            </a:r>
            <a:r>
              <a:rPr lang="en-AU" dirty="0" smtClean="0"/>
              <a:t> matrix: verification of [</a:t>
            </a:r>
            <a:r>
              <a:rPr lang="en-AU" dirty="0" err="1" smtClean="0"/>
              <a:t>1,..,</a:t>
            </a:r>
            <a:r>
              <a:rPr lang="en-AU" i="1" dirty="0" err="1" smtClean="0"/>
              <a:t>n</a:t>
            </a:r>
            <a:r>
              <a:rPr lang="en-AU" dirty="0" smtClean="0"/>
              <a:t>]</a:t>
            </a:r>
          </a:p>
          <a:p>
            <a:r>
              <a:rPr lang="en-AU" i="1" dirty="0" smtClean="0"/>
              <a:t>Homogeneous</a:t>
            </a:r>
            <a:r>
              <a:rPr lang="en-AU" dirty="0" smtClean="0"/>
              <a:t> weigh set: </a:t>
            </a:r>
            <a:r>
              <a:rPr lang="en-AU" i="1" dirty="0" smtClean="0"/>
              <a:t>M</a:t>
            </a:r>
            <a:r>
              <a:rPr lang="en-AU" dirty="0" smtClean="0"/>
              <a:t>(1,...,</a:t>
            </a:r>
            <a:r>
              <a:rPr lang="en-AU" i="1" dirty="0" smtClean="0"/>
              <a:t>n</a:t>
            </a:r>
            <a:r>
              <a:rPr lang="en-AU" dirty="0" smtClean="0"/>
              <a:t>)</a:t>
            </a:r>
            <a:r>
              <a:rPr lang="en-AU" baseline="30000" dirty="0" smtClean="0"/>
              <a:t>T</a:t>
            </a:r>
            <a:r>
              <a:rPr lang="en-AU" dirty="0" smtClean="0"/>
              <a:t>=</a:t>
            </a:r>
            <a:r>
              <a:rPr lang="en-AU" b="1" dirty="0" smtClean="0"/>
              <a:t>0</a:t>
            </a:r>
            <a:r>
              <a:rPr lang="en-AU" dirty="0" smtClean="0"/>
              <a:t>.</a:t>
            </a:r>
            <a:endParaRPr lang="en-AU" i="1" dirty="0" smtClean="0"/>
          </a:p>
          <a:p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 fontScale="92500" lnSpcReduction="10000"/>
          </a:bodyPr>
          <a:lstStyle/>
          <a:p>
            <a:r>
              <a:rPr lang="en-AU" i="1" dirty="0" smtClean="0"/>
              <a:t>M</a:t>
            </a:r>
            <a:r>
              <a:rPr lang="en-AU" dirty="0" smtClean="0"/>
              <a:t> </a:t>
            </a:r>
            <a:r>
              <a:rPr lang="en-AU" i="1" dirty="0" smtClean="0"/>
              <a:t>establishes</a:t>
            </a:r>
            <a:r>
              <a:rPr lang="en-AU" dirty="0" smtClean="0"/>
              <a:t> a partition of {</a:t>
            </a:r>
            <a:r>
              <a:rPr lang="en-AU" i="1" dirty="0" err="1" smtClean="0"/>
              <a:t>x</a:t>
            </a:r>
            <a:r>
              <a:rPr lang="en-AU" baseline="-25000" dirty="0" err="1" smtClean="0"/>
              <a:t>1</a:t>
            </a:r>
            <a:r>
              <a:rPr lang="en-AU" dirty="0" smtClean="0"/>
              <a:t>,...,</a:t>
            </a:r>
            <a:r>
              <a:rPr lang="en-AU" i="1" dirty="0" err="1" smtClean="0"/>
              <a:t>x</a:t>
            </a:r>
            <a:r>
              <a:rPr lang="en-AU" i="1" baseline="-25000" dirty="0" err="1" smtClean="0"/>
              <a:t>n</a:t>
            </a:r>
            <a:r>
              <a:rPr lang="en-AU" dirty="0" smtClean="0"/>
              <a:t>} if for any permutation </a:t>
            </a:r>
            <a:r>
              <a:rPr lang="el-GR" dirty="0" smtClean="0"/>
              <a:t>σ</a:t>
            </a:r>
            <a:r>
              <a:rPr lang="en-AU" dirty="0" smtClean="0"/>
              <a:t>, </a:t>
            </a:r>
            <a:r>
              <a:rPr lang="en-AU" dirty="0" err="1" smtClean="0"/>
              <a:t>Sgn</a:t>
            </a:r>
            <a:r>
              <a:rPr lang="en-AU" dirty="0" smtClean="0"/>
              <a:t>(</a:t>
            </a:r>
            <a:r>
              <a:rPr lang="en-AU" i="1" dirty="0" err="1" smtClean="0"/>
              <a:t>Mx</a:t>
            </a:r>
            <a:r>
              <a:rPr lang="en-AU" i="1" dirty="0" smtClean="0"/>
              <a:t>)</a:t>
            </a:r>
            <a:r>
              <a:rPr lang="en-AU" dirty="0" smtClean="0"/>
              <a:t>=</a:t>
            </a:r>
            <a:r>
              <a:rPr lang="en-AU" dirty="0" err="1" smtClean="0"/>
              <a:t>Sgn</a:t>
            </a:r>
            <a:r>
              <a:rPr lang="en-AU" dirty="0" smtClean="0"/>
              <a:t>(</a:t>
            </a:r>
            <a:r>
              <a:rPr lang="en-AU" i="1" dirty="0" smtClean="0"/>
              <a:t>M</a:t>
            </a:r>
            <a:r>
              <a:rPr lang="el-GR" dirty="0" smtClean="0"/>
              <a:t>σ</a:t>
            </a:r>
            <a:r>
              <a:rPr lang="en-AU" dirty="0" smtClean="0"/>
              <a:t>(</a:t>
            </a:r>
            <a:r>
              <a:rPr lang="en-AU" i="1" dirty="0" smtClean="0"/>
              <a:t>x</a:t>
            </a:r>
            <a:r>
              <a:rPr lang="en-AU" dirty="0" smtClean="0"/>
              <a:t>))⇒</a:t>
            </a:r>
            <a:r>
              <a:rPr lang="el-GR" dirty="0" smtClean="0"/>
              <a:t> σ</a:t>
            </a:r>
            <a:r>
              <a:rPr lang="en-AU" dirty="0" smtClean="0"/>
              <a:t> respects the partition.</a:t>
            </a:r>
          </a:p>
          <a:p>
            <a:r>
              <a:rPr lang="en-AU" i="1" dirty="0" smtClean="0"/>
              <a:t>M</a:t>
            </a:r>
            <a:r>
              <a:rPr lang="en-AU" dirty="0" smtClean="0"/>
              <a:t> verifies </a:t>
            </a:r>
            <a:r>
              <a:rPr lang="en-AU" i="1" dirty="0" smtClean="0"/>
              <a:t>X subject to</a:t>
            </a:r>
            <a:r>
              <a:rPr lang="en-AU" dirty="0" smtClean="0"/>
              <a:t> a partition if the vector of signs of </a:t>
            </a:r>
            <a:r>
              <a:rPr lang="en-AU" i="1" dirty="0" err="1" smtClean="0"/>
              <a:t>Mx</a:t>
            </a:r>
            <a:r>
              <a:rPr lang="en-AU" dirty="0" smtClean="0"/>
              <a:t> is unique among all </a:t>
            </a:r>
            <a:r>
              <a:rPr lang="en-AU" i="1" dirty="0"/>
              <a:t>M</a:t>
            </a:r>
            <a:r>
              <a:rPr lang="el-GR" dirty="0"/>
              <a:t>σ</a:t>
            </a:r>
            <a:r>
              <a:rPr lang="en-AU" dirty="0"/>
              <a:t>(</a:t>
            </a:r>
            <a:r>
              <a:rPr lang="en-AU" i="1" dirty="0"/>
              <a:t>x</a:t>
            </a:r>
            <a:r>
              <a:rPr lang="en-AU" dirty="0" smtClean="0"/>
              <a:t>) where</a:t>
            </a:r>
            <a:r>
              <a:rPr lang="el-GR" dirty="0"/>
              <a:t> σ</a:t>
            </a:r>
            <a:r>
              <a:rPr lang="en-AU" dirty="0"/>
              <a:t> respects the partition.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Partial verification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 fontScale="92500"/>
          </a:bodyPr>
          <a:lstStyle/>
          <a:p>
            <a:r>
              <a:rPr lang="en-US" i="1" dirty="0" smtClean="0"/>
              <a:t>B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is minimum, </a:t>
            </a:r>
            <a:r>
              <a:rPr lang="en-US" dirty="0" err="1" smtClean="0"/>
              <a:t>s.t.</a:t>
            </a:r>
            <a:r>
              <a:rPr lang="en-US" dirty="0" smtClean="0"/>
              <a:t> ∃</a:t>
            </a:r>
            <a:r>
              <a:rPr lang="en-US" i="1" dirty="0" smtClean="0"/>
              <a:t>B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x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Münchhausen</a:t>
            </a:r>
            <a:r>
              <a:rPr lang="en-US" dirty="0" smtClean="0"/>
              <a:t> matrix.</a:t>
            </a:r>
          </a:p>
          <a:p>
            <a:r>
              <a:rPr lang="en-US" dirty="0" smtClean="0"/>
              <a:t>The Baron's homogeneous </a:t>
            </a:r>
            <a:r>
              <a:rPr lang="en-US" dirty="0" err="1" smtClean="0"/>
              <a:t>omni</a:t>
            </a:r>
            <a:r>
              <a:rPr lang="en-US" dirty="0" smtClean="0"/>
              <a:t>-sequence </a:t>
            </a:r>
            <a:r>
              <a:rPr lang="en-US" i="1" dirty="0" smtClean="0"/>
              <a:t>B </a:t>
            </a:r>
            <a:r>
              <a:rPr lang="en-US" dirty="0" smtClean="0"/>
              <a:t>'(</a:t>
            </a:r>
            <a:r>
              <a:rPr lang="en-US" i="1" dirty="0" smtClean="0"/>
              <a:t>n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Minimum, </a:t>
            </a:r>
            <a:r>
              <a:rPr lang="en-US" dirty="0" err="1" smtClean="0"/>
              <a:t>s.t.</a:t>
            </a:r>
            <a:r>
              <a:rPr lang="en-US" dirty="0" smtClean="0"/>
              <a:t> </a:t>
            </a:r>
            <a:r>
              <a:rPr lang="en-US" dirty="0"/>
              <a:t>∃</a:t>
            </a:r>
            <a:r>
              <a:rPr lang="en-US" i="1" dirty="0" smtClean="0"/>
              <a:t>B </a:t>
            </a:r>
            <a:r>
              <a:rPr lang="en-US" dirty="0" smtClean="0"/>
              <a:t>'(</a:t>
            </a:r>
            <a:r>
              <a:rPr lang="en-US" i="1" dirty="0"/>
              <a:t>n</a:t>
            </a:r>
            <a:r>
              <a:rPr lang="en-US" dirty="0"/>
              <a:t>) x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smtClean="0"/>
              <a:t>homogeneous </a:t>
            </a:r>
            <a:r>
              <a:rPr lang="en-US" dirty="0" err="1"/>
              <a:t>Münchhausen</a:t>
            </a:r>
            <a:r>
              <a:rPr lang="en-US" dirty="0"/>
              <a:t> matrix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constructions here are homogeneous, so we actually prove the stronger claim</a:t>
            </a:r>
          </a:p>
          <a:p>
            <a:pPr marL="109728" indent="0" algn="ctr">
              <a:buNone/>
            </a:pPr>
            <a:r>
              <a:rPr lang="en-US" i="1" dirty="0" smtClean="0"/>
              <a:t>B </a:t>
            </a:r>
            <a:r>
              <a:rPr lang="en-US" dirty="0" smtClean="0"/>
              <a:t>'(</a:t>
            </a:r>
            <a:r>
              <a:rPr lang="en-US" i="1" dirty="0" smtClean="0"/>
              <a:t>n</a:t>
            </a:r>
            <a:r>
              <a:rPr lang="en-US" dirty="0" smtClean="0"/>
              <a:t>) is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3</a:t>
            </a:r>
            <a:r>
              <a:rPr lang="en-US" i="1" dirty="0" err="1" smtClean="0"/>
              <a:t>n</a:t>
            </a:r>
            <a:r>
              <a:rPr lang="en-US" dirty="0" err="1" smtClean="0"/>
              <a:t>+O</a:t>
            </a:r>
            <a:r>
              <a:rPr lang="en-US" dirty="0" smtClean="0"/>
              <a:t>(log log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Conjecture:</a:t>
            </a:r>
          </a:p>
          <a:p>
            <a:pPr marL="109728" indent="0" algn="ctr">
              <a:buNone/>
            </a:pPr>
            <a:r>
              <a:rPr lang="en-US" dirty="0" smtClean="0"/>
              <a:t>Θ(</a:t>
            </a:r>
            <a:r>
              <a:rPr lang="en-US" i="1" dirty="0" smtClean="0"/>
              <a:t>B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)-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3</a:t>
            </a:r>
            <a:r>
              <a:rPr lang="en-US" i="1" dirty="0" err="1" smtClean="0"/>
              <a:t>n</a:t>
            </a:r>
            <a:r>
              <a:rPr lang="en-US" dirty="0" smtClean="0"/>
              <a:t>)≡</a:t>
            </a:r>
            <a:r>
              <a:rPr lang="en-US" dirty="0"/>
              <a:t> </a:t>
            </a:r>
            <a:r>
              <a:rPr lang="en-US" dirty="0" smtClean="0"/>
              <a:t>Θ(</a:t>
            </a:r>
            <a:r>
              <a:rPr lang="en-US" i="1" dirty="0" smtClean="0"/>
              <a:t>B</a:t>
            </a:r>
            <a:r>
              <a:rPr lang="en-US" dirty="0" smtClean="0"/>
              <a:t> '(</a:t>
            </a:r>
            <a:r>
              <a:rPr lang="en-US" i="1" dirty="0"/>
              <a:t>n</a:t>
            </a:r>
            <a:r>
              <a:rPr lang="en-US" dirty="0"/>
              <a:t>)-</a:t>
            </a:r>
            <a:r>
              <a:rPr lang="en-US" dirty="0" err="1"/>
              <a:t>log</a:t>
            </a:r>
            <a:r>
              <a:rPr lang="en-US" baseline="-25000" dirty="0" err="1"/>
              <a:t>3</a:t>
            </a:r>
            <a:r>
              <a:rPr lang="en-US" i="1" dirty="0" err="1"/>
              <a:t>n</a:t>
            </a:r>
            <a:r>
              <a:rPr lang="en-US" dirty="0"/>
              <a:t>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Baron's </a:t>
            </a:r>
            <a:r>
              <a:rPr lang="en-US" dirty="0" err="1" smtClean="0"/>
              <a:t>omni</a:t>
            </a:r>
            <a:r>
              <a:rPr lang="en-US" dirty="0" smtClean="0"/>
              <a:t>-sequence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M</a:t>
            </a:r>
            <a:r>
              <a:rPr lang="en-US" dirty="0" smtClean="0"/>
              <a:t> is </a:t>
            </a:r>
            <a:r>
              <a:rPr lang="en-US" i="1" dirty="0" smtClean="0"/>
              <a:t>monotone</a:t>
            </a:r>
            <a:r>
              <a:rPr lang="en-US" dirty="0" smtClean="0"/>
              <a:t> if ∃</a:t>
            </a:r>
            <a:r>
              <a:rPr lang="en-US" i="1" dirty="0" smtClean="0"/>
              <a:t>w</a:t>
            </a:r>
            <a:r>
              <a:rPr lang="en-US" dirty="0" smtClean="0"/>
              <a:t> </a:t>
            </a:r>
            <a:r>
              <a:rPr lang="en-US" dirty="0" err="1" smtClean="0"/>
              <a:t>s.t.</a:t>
            </a:r>
            <a:r>
              <a:rPr lang="en-US" dirty="0" smtClean="0"/>
              <a:t> </a:t>
            </a:r>
            <a:r>
              <a:rPr lang="en-US" i="1" dirty="0" err="1" smtClean="0"/>
              <a:t>wM</a:t>
            </a:r>
            <a:r>
              <a:rPr lang="en-US" dirty="0" smtClean="0"/>
              <a:t> is monotone strictly increasing.</a:t>
            </a:r>
          </a:p>
          <a:p>
            <a:endParaRPr lang="en-US" dirty="0"/>
          </a:p>
          <a:p>
            <a:r>
              <a:rPr lang="en-US" u="sng" dirty="0" smtClean="0"/>
              <a:t>Lemma</a:t>
            </a:r>
            <a:r>
              <a:rPr lang="en-US" dirty="0" smtClean="0"/>
              <a:t>: </a:t>
            </a:r>
            <a:r>
              <a:rPr lang="en-US" dirty="0" err="1" smtClean="0"/>
              <a:t>homogeneous+monotone⇒</a:t>
            </a:r>
            <a:r>
              <a:rPr lang="en-US" dirty="0" err="1"/>
              <a:t>Münchhausen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i="1" dirty="0" smtClean="0"/>
              <a:t>M</a:t>
            </a:r>
            <a:r>
              <a:rPr lang="en-US" dirty="0" smtClean="0"/>
              <a:t> is </a:t>
            </a:r>
            <a:r>
              <a:rPr lang="en-US" i="1" dirty="0" smtClean="0"/>
              <a:t>balanced</a:t>
            </a:r>
            <a:r>
              <a:rPr lang="en-US" dirty="0" smtClean="0"/>
              <a:t> if </a:t>
            </a:r>
            <a:r>
              <a:rPr lang="en-US" i="1" dirty="0" smtClean="0"/>
              <a:t>M</a:t>
            </a:r>
            <a:r>
              <a:rPr lang="en-US" dirty="0" smtClean="0"/>
              <a:t>(1,...,1)</a:t>
            </a:r>
            <a:r>
              <a:rPr lang="en-US" baseline="30000" dirty="0" smtClean="0"/>
              <a:t>T</a:t>
            </a:r>
            <a:r>
              <a:rPr lang="en-US" dirty="0" smtClean="0"/>
              <a:t>=</a:t>
            </a:r>
            <a:r>
              <a:rPr lang="en-US" b="1" dirty="0" smtClean="0"/>
              <a:t>0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u="sng" dirty="0" smtClean="0"/>
              <a:t>Lemma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If {</a:t>
            </a:r>
            <a:r>
              <a:rPr lang="en-US" i="1" dirty="0" err="1" smtClean="0"/>
              <a:t>L</a:t>
            </a:r>
            <a:r>
              <a:rPr lang="en-US" dirty="0" err="1" smtClean="0"/>
              <a:t>,</a:t>
            </a:r>
            <a:r>
              <a:rPr lang="en-US" i="1" dirty="0" err="1" smtClean="0"/>
              <a:t>R</a:t>
            </a:r>
            <a:r>
              <a:rPr lang="en-US" dirty="0" smtClean="0"/>
              <a:t>} is a balanced, homogenous weighing, then so is {{</a:t>
            </a:r>
            <a:r>
              <a:rPr lang="en-US" i="1" dirty="0" err="1" smtClean="0"/>
              <a:t>ax</a:t>
            </a:r>
            <a:r>
              <a:rPr lang="en-US" dirty="0" err="1" smtClean="0"/>
              <a:t>+</a:t>
            </a:r>
            <a:r>
              <a:rPr lang="en-US" i="1" dirty="0" err="1" smtClean="0"/>
              <a:t>b</a:t>
            </a:r>
            <a:r>
              <a:rPr lang="en-US" dirty="0" err="1" smtClean="0"/>
              <a:t>|</a:t>
            </a:r>
            <a:r>
              <a:rPr lang="en-US" i="1" dirty="0" err="1" smtClean="0"/>
              <a:t>x</a:t>
            </a:r>
            <a:r>
              <a:rPr lang="en-US" dirty="0" err="1" smtClean="0"/>
              <a:t>∈</a:t>
            </a:r>
            <a:r>
              <a:rPr lang="en-US" i="1" dirty="0" err="1" smtClean="0"/>
              <a:t>L</a:t>
            </a:r>
            <a:r>
              <a:rPr lang="en-US" dirty="0" smtClean="0"/>
              <a:t>},</a:t>
            </a:r>
            <a:r>
              <a:rPr lang="en-US" dirty="0"/>
              <a:t> {</a:t>
            </a:r>
            <a:r>
              <a:rPr lang="en-US" i="1" dirty="0" err="1"/>
              <a:t>ax</a:t>
            </a:r>
            <a:r>
              <a:rPr lang="en-US" dirty="0" err="1"/>
              <a:t>+</a:t>
            </a:r>
            <a:r>
              <a:rPr lang="en-US" i="1" dirty="0" err="1"/>
              <a:t>b</a:t>
            </a:r>
            <a:r>
              <a:rPr lang="en-US" dirty="0" err="1"/>
              <a:t>|</a:t>
            </a:r>
            <a:r>
              <a:rPr lang="en-US" i="1" dirty="0" err="1"/>
              <a:t>x</a:t>
            </a:r>
            <a:r>
              <a:rPr lang="en-US" dirty="0" err="1" smtClean="0"/>
              <a:t>∈</a:t>
            </a:r>
            <a:r>
              <a:rPr lang="en-US" i="1" dirty="0" err="1" smtClean="0"/>
              <a:t>R</a:t>
            </a:r>
            <a:r>
              <a:rPr lang="en-US" dirty="0" smtClean="0"/>
              <a:t>}}.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Monotonicity and Balance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The </a:t>
            </a:r>
            <a:r>
              <a:rPr lang="en-AU" i="1" dirty="0" smtClean="0"/>
              <a:t>t-</a:t>
            </a:r>
            <a:r>
              <a:rPr lang="en-AU" i="1" dirty="0" err="1" smtClean="0"/>
              <a:t>th</a:t>
            </a:r>
            <a:r>
              <a:rPr lang="en-AU" i="1" dirty="0" smtClean="0"/>
              <a:t> moment</a:t>
            </a:r>
            <a:r>
              <a:rPr lang="en-AU" dirty="0" smtClean="0"/>
              <a:t> of </a:t>
            </a:r>
            <a:r>
              <a:rPr lang="en-AU" i="1" dirty="0" smtClean="0"/>
              <a:t>v</a:t>
            </a:r>
            <a:r>
              <a:rPr lang="en-AU" dirty="0" smtClean="0"/>
              <a:t> is </a:t>
            </a:r>
            <a:r>
              <a:rPr lang="el-GR" dirty="0" smtClean="0"/>
              <a:t>Σ</a:t>
            </a:r>
            <a:r>
              <a:rPr lang="en-AU" baseline="-25000" dirty="0" err="1" smtClean="0"/>
              <a:t>i</a:t>
            </a:r>
            <a:r>
              <a:rPr lang="en-AU" dirty="0" smtClean="0"/>
              <a:t> </a:t>
            </a:r>
            <a:r>
              <a:rPr lang="en-AU" i="1" dirty="0" smtClean="0"/>
              <a:t>v</a:t>
            </a:r>
            <a:r>
              <a:rPr lang="en-AU" i="1" baseline="-25000" dirty="0" smtClean="0"/>
              <a:t>i</a:t>
            </a:r>
            <a:r>
              <a:rPr lang="en-AU" i="1" dirty="0" smtClean="0"/>
              <a:t> i</a:t>
            </a:r>
            <a:r>
              <a:rPr lang="en-AU" i="1" baseline="30000" dirty="0" smtClean="0"/>
              <a:t>t</a:t>
            </a:r>
            <a:r>
              <a:rPr lang="en-AU" dirty="0" smtClean="0"/>
              <a:t>.</a:t>
            </a:r>
          </a:p>
          <a:p>
            <a:r>
              <a:rPr lang="en-AU" i="1" dirty="0" smtClean="0"/>
              <a:t>v</a:t>
            </a:r>
            <a:r>
              <a:rPr lang="en-AU" dirty="0" smtClean="0"/>
              <a:t> is balanced if its 0-</a:t>
            </a:r>
            <a:r>
              <a:rPr lang="en-AU" dirty="0" err="1" smtClean="0"/>
              <a:t>th</a:t>
            </a:r>
            <a:r>
              <a:rPr lang="en-AU" dirty="0" smtClean="0"/>
              <a:t> moment is 0.</a:t>
            </a:r>
          </a:p>
          <a:p>
            <a:r>
              <a:rPr lang="en-AU" i="1" dirty="0" smtClean="0"/>
              <a:t>v</a:t>
            </a:r>
            <a:r>
              <a:rPr lang="en-AU" dirty="0" smtClean="0"/>
              <a:t> is homogeneous if its 1</a:t>
            </a:r>
            <a:r>
              <a:rPr lang="en-AU" baseline="30000" dirty="0" smtClean="0"/>
              <a:t>st</a:t>
            </a:r>
            <a:r>
              <a:rPr lang="en-AU" dirty="0" smtClean="0"/>
              <a:t> moment is 0.</a:t>
            </a:r>
          </a:p>
          <a:p>
            <a:r>
              <a:rPr lang="en-AU" dirty="0" smtClean="0"/>
              <a:t>The 0-</a:t>
            </a:r>
            <a:r>
              <a:rPr lang="en-AU" dirty="0" err="1" smtClean="0"/>
              <a:t>th</a:t>
            </a:r>
            <a:r>
              <a:rPr lang="en-AU" dirty="0" smtClean="0"/>
              <a:t> moment = the </a:t>
            </a:r>
            <a:r>
              <a:rPr lang="en-AU" i="1" dirty="0" smtClean="0"/>
              <a:t>imbalance.</a:t>
            </a:r>
          </a:p>
          <a:p>
            <a:r>
              <a:rPr lang="en-AU" dirty="0" smtClean="0"/>
              <a:t>The 1</a:t>
            </a:r>
            <a:r>
              <a:rPr lang="en-AU" baseline="30000" dirty="0" smtClean="0"/>
              <a:t>st</a:t>
            </a:r>
            <a:r>
              <a:rPr lang="en-AU" dirty="0" smtClean="0"/>
              <a:t> moment = "the moment".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that </a:t>
            </a:r>
            <a:r>
              <a:rPr lang="en-US" i="1" dirty="0" smtClean="0"/>
              <a:t>N</a:t>
            </a:r>
            <a:r>
              <a:rPr lang="en-US" dirty="0" smtClean="0"/>
              <a:t> is a homogeneous, monotone, balanced weigh-set.</a:t>
            </a:r>
          </a:p>
          <a:p>
            <a:r>
              <a:rPr lang="en-US" i="1" dirty="0" err="1" smtClean="0"/>
              <a:t>wN</a:t>
            </a:r>
            <a:r>
              <a:rPr lang="en-US" dirty="0" smtClean="0"/>
              <a:t>=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i="1" dirty="0" err="1" smtClean="0"/>
              <a:t>w</a:t>
            </a:r>
            <a:r>
              <a:rPr lang="en-US" dirty="0" err="1" smtClean="0"/>
              <a:t>,</a:t>
            </a:r>
            <a:r>
              <a:rPr lang="en-US" i="1" dirty="0" err="1" smtClean="0"/>
              <a:t>sw</a:t>
            </a:r>
            <a:r>
              <a:rPr lang="en-US" dirty="0" smtClean="0"/>
              <a:t>)                =(</a:t>
            </a:r>
            <a:r>
              <a:rPr lang="en-US" i="1" dirty="0" err="1" smtClean="0"/>
              <a:t>1</a:t>
            </a:r>
            <a:r>
              <a:rPr lang="en-US" dirty="0" err="1" smtClean="0"/>
              <a:t>,</a:t>
            </a:r>
            <a:r>
              <a:rPr lang="en-US" i="1" dirty="0" err="1" smtClean="0"/>
              <a:t>s</a:t>
            </a:r>
            <a:r>
              <a:rPr lang="en-US" dirty="0" smtClean="0"/>
              <a:t>)                =</a:t>
            </a:r>
          </a:p>
          <a:p>
            <a:endParaRPr lang="en-US" dirty="0"/>
          </a:p>
          <a:p>
            <a:r>
              <a:rPr lang="en-US" dirty="0" smtClean="0"/>
              <a:t>Unfortunately, no such </a:t>
            </a:r>
            <a:r>
              <a:rPr lang="en-US" i="1" dirty="0" smtClean="0"/>
              <a:t>N</a:t>
            </a:r>
            <a:r>
              <a:rPr lang="en-US" dirty="0" smtClean="0"/>
              <a:t> exists.</a:t>
            </a:r>
          </a:p>
          <a:p>
            <a:r>
              <a:rPr lang="en-US" dirty="0" smtClean="0"/>
              <a:t>Proof: </a:t>
            </a:r>
            <a:r>
              <a:rPr lang="en-US" i="1" dirty="0" err="1" smtClean="0"/>
              <a:t>N</a:t>
            </a:r>
            <a:r>
              <a:rPr lang="en-US" b="1" i="1" dirty="0" err="1" smtClean="0"/>
              <a:t>n</a:t>
            </a:r>
            <a:r>
              <a:rPr lang="en-US" dirty="0" smtClean="0"/>
              <a:t>=</a:t>
            </a:r>
            <a:r>
              <a:rPr lang="en-US" b="1" dirty="0" smtClean="0"/>
              <a:t>0</a:t>
            </a:r>
            <a:r>
              <a:rPr lang="en-US" dirty="0" smtClean="0"/>
              <a:t>, </a:t>
            </a:r>
            <a:r>
              <a:rPr lang="en-US" i="1" dirty="0" err="1" smtClean="0"/>
              <a:t>N</a:t>
            </a:r>
            <a:r>
              <a:rPr lang="en-US" b="1" dirty="0" err="1" smtClean="0"/>
              <a:t>1</a:t>
            </a:r>
            <a:r>
              <a:rPr lang="en-US" dirty="0" smtClean="0"/>
              <a:t>=</a:t>
            </a:r>
            <a:r>
              <a:rPr lang="en-US" b="1" dirty="0" err="1" smtClean="0"/>
              <a:t>0</a:t>
            </a:r>
            <a:r>
              <a:rPr lang="en-US" dirty="0" err="1" smtClean="0"/>
              <a:t>⇒</a:t>
            </a:r>
            <a:r>
              <a:rPr lang="en-US" i="1" dirty="0" err="1" smtClean="0"/>
              <a:t>N</a:t>
            </a:r>
            <a:r>
              <a:rPr lang="en-US" dirty="0" smtClean="0"/>
              <a:t>(</a:t>
            </a:r>
            <a:r>
              <a:rPr lang="en-US" i="1" dirty="0" err="1" smtClean="0"/>
              <a:t>a</a:t>
            </a:r>
            <a:r>
              <a:rPr lang="en-US" b="1" i="1" dirty="0" err="1" smtClean="0"/>
              <a:t>n</a:t>
            </a:r>
            <a:r>
              <a:rPr lang="en-US" dirty="0" err="1" smtClean="0"/>
              <a:t>+</a:t>
            </a:r>
            <a:r>
              <a:rPr lang="en-US" i="1" dirty="0" err="1" smtClean="0"/>
              <a:t>b</a:t>
            </a:r>
            <a:r>
              <a:rPr lang="en-US" b="1" dirty="0" err="1" smtClean="0"/>
              <a:t>1</a:t>
            </a:r>
            <a:r>
              <a:rPr lang="en-US" dirty="0" smtClean="0"/>
              <a:t>)=</a:t>
            </a:r>
            <a:r>
              <a:rPr lang="en-US" b="1" dirty="0" smtClean="0"/>
              <a:t>0</a:t>
            </a:r>
          </a:p>
          <a:p>
            <a:pPr lvl="1"/>
            <a:r>
              <a:rPr lang="en-US" dirty="0" smtClean="0"/>
              <a:t>Choose </a:t>
            </a:r>
            <a:r>
              <a:rPr lang="en-US" i="1" dirty="0" smtClean="0"/>
              <a:t>a</a:t>
            </a:r>
            <a:r>
              <a:rPr lang="en-US" dirty="0" smtClean="0"/>
              <a:t>=-1, </a:t>
            </a:r>
            <a:r>
              <a:rPr lang="en-US" i="1" dirty="0" smtClean="0"/>
              <a:t>b</a:t>
            </a:r>
            <a:r>
              <a:rPr lang="en-US" dirty="0" smtClean="0"/>
              <a:t>=</a:t>
            </a:r>
            <a:r>
              <a:rPr lang="en-US" i="1" dirty="0" err="1" smtClean="0"/>
              <a:t>n</a:t>
            </a:r>
            <a:r>
              <a:rPr lang="en-US" dirty="0" err="1" smtClean="0"/>
              <a:t>+1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basic idea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28194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209800" y="2667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26670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590800" y="25146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90800" y="25146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1981200" y="3154218"/>
            <a:ext cx="1676400" cy="650247"/>
            <a:chOff x="1828800" y="3164561"/>
            <a:chExt cx="1676400" cy="650247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828800" y="3181576"/>
              <a:ext cx="1905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828800" y="3814808"/>
              <a:ext cx="1905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828800" y="3181576"/>
              <a:ext cx="0" cy="633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2133600" y="3181576"/>
              <a:ext cx="0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2378597" y="3181576"/>
              <a:ext cx="0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2552700" y="3181576"/>
              <a:ext cx="0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819400" y="3181576"/>
              <a:ext cx="0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2133600" y="3555824"/>
              <a:ext cx="0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2971800" y="3181576"/>
              <a:ext cx="0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3200400" y="3181576"/>
              <a:ext cx="0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200400" y="3538809"/>
              <a:ext cx="0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314700" y="3164561"/>
              <a:ext cx="1905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314700" y="3797793"/>
              <a:ext cx="1905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3505200" y="3164561"/>
              <a:ext cx="0" cy="633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2133600" y="3181576"/>
              <a:ext cx="244997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2552700" y="3181576"/>
              <a:ext cx="266700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2971800" y="3183098"/>
              <a:ext cx="228600" cy="2574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2133600" y="3555825"/>
              <a:ext cx="1066800" cy="2419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/>
          <p:cNvCxnSpPr/>
          <p:nvPr/>
        </p:nvCxnSpPr>
        <p:spPr>
          <a:xfrm>
            <a:off x="4724400" y="3181621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724400" y="3814853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724400" y="3181621"/>
            <a:ext cx="0" cy="633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210300" y="3164606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210300" y="3797838"/>
            <a:ext cx="19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400800" y="3164606"/>
            <a:ext cx="0" cy="633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4953000" y="3514559"/>
            <a:ext cx="1143000" cy="304800"/>
            <a:chOff x="1828800" y="2514600"/>
            <a:chExt cx="1143000" cy="304800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1828800" y="28194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2209800" y="26670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209800" y="26670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2590800" y="25146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2590800" y="25146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4876800" y="3193392"/>
            <a:ext cx="419100" cy="304800"/>
            <a:chOff x="1828800" y="2514600"/>
            <a:chExt cx="1143000" cy="304800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1828800" y="28194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2209800" y="26670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209800" y="26670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2590800" y="25146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590800" y="25146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5715000" y="3181184"/>
            <a:ext cx="419100" cy="304800"/>
            <a:chOff x="1828800" y="2514600"/>
            <a:chExt cx="1143000" cy="304800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1828800" y="28194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2209800" y="26670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2209800" y="26670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2590800" y="25146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2590800" y="25146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Straight Connector 78"/>
          <p:cNvCxnSpPr/>
          <p:nvPr/>
        </p:nvCxnSpPr>
        <p:spPr>
          <a:xfrm>
            <a:off x="5298281" y="3197732"/>
            <a:ext cx="0" cy="294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715000" y="3191839"/>
            <a:ext cx="0" cy="294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/>
          <p:cNvGrpSpPr/>
          <p:nvPr/>
        </p:nvGrpSpPr>
        <p:grpSpPr>
          <a:xfrm>
            <a:off x="5298281" y="3188238"/>
            <a:ext cx="419100" cy="304800"/>
            <a:chOff x="1828800" y="2514600"/>
            <a:chExt cx="1143000" cy="304800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1828800" y="28194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2209800" y="26670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2209800" y="26670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2590800" y="25146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590800" y="25146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6705600" y="3164560"/>
            <a:ext cx="1250948" cy="633277"/>
            <a:chOff x="6705600" y="2602706"/>
            <a:chExt cx="1250948" cy="1195132"/>
          </a:xfrm>
        </p:grpSpPr>
        <p:grpSp>
          <p:nvGrpSpPr>
            <p:cNvPr id="67" name="Group 66"/>
            <p:cNvGrpSpPr/>
            <p:nvPr/>
          </p:nvGrpSpPr>
          <p:grpSpPr>
            <a:xfrm>
              <a:off x="7118349" y="3044368"/>
              <a:ext cx="419100" cy="304800"/>
              <a:chOff x="1828800" y="2514600"/>
              <a:chExt cx="1143000" cy="304800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6705600" y="3493038"/>
              <a:ext cx="419100" cy="304800"/>
              <a:chOff x="1828800" y="2514600"/>
              <a:chExt cx="1143000" cy="304800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7537448" y="2602706"/>
              <a:ext cx="419100" cy="304800"/>
              <a:chOff x="1828800" y="2514600"/>
              <a:chExt cx="1143000" cy="3048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V="1">
                <a:off x="2220622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1" name="Straight Connector 100"/>
            <p:cNvCxnSpPr/>
            <p:nvPr/>
          </p:nvCxnSpPr>
          <p:spPr>
            <a:xfrm>
              <a:off x="7127081" y="3351164"/>
              <a:ext cx="0" cy="147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539830" y="2907506"/>
              <a:ext cx="0" cy="147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M</a:t>
            </a:r>
            <a:r>
              <a:rPr lang="en-US" dirty="0" smtClean="0"/>
              <a:t> is </a:t>
            </a:r>
            <a:r>
              <a:rPr lang="en-US" i="1" dirty="0" smtClean="0"/>
              <a:t>p-part k-regular piecewise monotone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wM</a:t>
            </a:r>
            <a:r>
              <a:rPr lang="en-US" dirty="0" smtClean="0"/>
              <a:t>=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i="1" dirty="0" err="1" smtClean="0"/>
              <a:t>w</a:t>
            </a:r>
            <a:r>
              <a:rPr lang="en-US" dirty="0" err="1" smtClean="0"/>
              <a:t>,</a:t>
            </a:r>
            <a:r>
              <a:rPr lang="en-US" i="1" dirty="0" err="1" smtClean="0"/>
              <a:t>sw</a:t>
            </a:r>
            <a:r>
              <a:rPr lang="en-US" dirty="0" smtClean="0"/>
              <a:t>)                =(</a:t>
            </a:r>
            <a:r>
              <a:rPr lang="en-US" dirty="0" err="1" smtClean="0"/>
              <a:t>1,</a:t>
            </a:r>
            <a:r>
              <a:rPr lang="en-US" i="1" dirty="0" err="1" smtClean="0"/>
              <a:t>s</a:t>
            </a:r>
            <a:r>
              <a:rPr lang="en-US" dirty="0" smtClean="0"/>
              <a:t>)                =</a:t>
            </a:r>
          </a:p>
          <a:p>
            <a:endParaRPr lang="en-US" dirty="0"/>
          </a:p>
          <a:p>
            <a:r>
              <a:rPr lang="en-US" dirty="0" smtClean="0"/>
              <a:t>The final matrix has only as many parts as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corrected idea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28800" y="23622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209800" y="2209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22098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590800" y="20574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90800" y="20574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6705600" y="3164560"/>
            <a:ext cx="609600" cy="633277"/>
            <a:chOff x="6705600" y="2602706"/>
            <a:chExt cx="1250948" cy="1195132"/>
          </a:xfrm>
        </p:grpSpPr>
        <p:grpSp>
          <p:nvGrpSpPr>
            <p:cNvPr id="67" name="Group 66"/>
            <p:cNvGrpSpPr/>
            <p:nvPr/>
          </p:nvGrpSpPr>
          <p:grpSpPr>
            <a:xfrm>
              <a:off x="7118349" y="3044368"/>
              <a:ext cx="419100" cy="304800"/>
              <a:chOff x="1828800" y="2514600"/>
              <a:chExt cx="1143000" cy="304800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6705600" y="3493038"/>
              <a:ext cx="419100" cy="304800"/>
              <a:chOff x="1828800" y="2514600"/>
              <a:chExt cx="1143000" cy="304800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7537448" y="2602706"/>
              <a:ext cx="419100" cy="304800"/>
              <a:chOff x="1828800" y="2514600"/>
              <a:chExt cx="1143000" cy="3048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V="1">
                <a:off x="2220622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1" name="Straight Connector 100"/>
            <p:cNvCxnSpPr/>
            <p:nvPr/>
          </p:nvCxnSpPr>
          <p:spPr>
            <a:xfrm>
              <a:off x="7127081" y="3351164"/>
              <a:ext cx="0" cy="147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7539830" y="2907506"/>
              <a:ext cx="0" cy="147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Straight Connector 79"/>
          <p:cNvCxnSpPr/>
          <p:nvPr/>
        </p:nvCxnSpPr>
        <p:spPr>
          <a:xfrm>
            <a:off x="2933700" y="23622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3314700" y="2209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314700" y="22098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3695700" y="20574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695700" y="20574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975857" y="3164561"/>
            <a:ext cx="1676400" cy="654798"/>
            <a:chOff x="1828800" y="3164561"/>
            <a:chExt cx="1676400" cy="654798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828800" y="3181576"/>
              <a:ext cx="1905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828800" y="3814808"/>
              <a:ext cx="1905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828800" y="3181576"/>
              <a:ext cx="0" cy="633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2133600" y="3181576"/>
              <a:ext cx="0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2552700" y="3181576"/>
              <a:ext cx="0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2133600" y="3555824"/>
              <a:ext cx="0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2971800" y="3181576"/>
              <a:ext cx="0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314700" y="3164561"/>
              <a:ext cx="1905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314700" y="3797793"/>
              <a:ext cx="1905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3505200" y="3164561"/>
              <a:ext cx="0" cy="633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2133601" y="3181576"/>
              <a:ext cx="122225" cy="2573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2686050" y="3560096"/>
              <a:ext cx="514350" cy="2376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2255826" y="3181576"/>
              <a:ext cx="0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2686050" y="3181576"/>
              <a:ext cx="0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3085828" y="3181576"/>
              <a:ext cx="0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2685778" y="3555824"/>
              <a:ext cx="0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H="1" flipV="1">
              <a:off x="2255826" y="3181184"/>
              <a:ext cx="122225" cy="2573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 flipV="1">
              <a:off x="2560900" y="3181183"/>
              <a:ext cx="122225" cy="2573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 flipV="1">
              <a:off x="2691832" y="3181182"/>
              <a:ext cx="122225" cy="2573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 flipV="1">
              <a:off x="2963875" y="3181016"/>
              <a:ext cx="122225" cy="2573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H="1" flipV="1">
              <a:off x="3085828" y="3183171"/>
              <a:ext cx="122225" cy="2573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 flipV="1">
              <a:off x="2133601" y="3561153"/>
              <a:ext cx="558231" cy="2582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724400" y="3164606"/>
            <a:ext cx="1676400" cy="654753"/>
            <a:chOff x="4724400" y="3164606"/>
            <a:chExt cx="1676400" cy="654753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4724400" y="3181621"/>
              <a:ext cx="1905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724400" y="3814853"/>
              <a:ext cx="1905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724400" y="3181621"/>
              <a:ext cx="0" cy="633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210300" y="3164606"/>
              <a:ext cx="1905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210300" y="3797838"/>
              <a:ext cx="1905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6400800" y="3164606"/>
              <a:ext cx="0" cy="6332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54"/>
            <p:cNvGrpSpPr/>
            <p:nvPr/>
          </p:nvGrpSpPr>
          <p:grpSpPr>
            <a:xfrm>
              <a:off x="4915044" y="3514559"/>
              <a:ext cx="573665" cy="304800"/>
              <a:chOff x="1828800" y="2514600"/>
              <a:chExt cx="1143000" cy="304800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/>
            <p:cNvGrpSpPr/>
            <p:nvPr/>
          </p:nvGrpSpPr>
          <p:grpSpPr>
            <a:xfrm>
              <a:off x="4876800" y="3193392"/>
              <a:ext cx="210344" cy="304800"/>
              <a:chOff x="1828800" y="2514600"/>
              <a:chExt cx="1143000" cy="304800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>
              <a:off x="5297487" y="3181184"/>
              <a:ext cx="210344" cy="304800"/>
              <a:chOff x="1828800" y="2514600"/>
              <a:chExt cx="1143000" cy="304800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Straight Connector 78"/>
            <p:cNvCxnSpPr/>
            <p:nvPr/>
          </p:nvCxnSpPr>
          <p:spPr>
            <a:xfrm>
              <a:off x="5088339" y="3197732"/>
              <a:ext cx="0" cy="2941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5297487" y="3191839"/>
              <a:ext cx="0" cy="2941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88"/>
            <p:cNvGrpSpPr/>
            <p:nvPr/>
          </p:nvGrpSpPr>
          <p:grpSpPr>
            <a:xfrm>
              <a:off x="5088339" y="3188238"/>
              <a:ext cx="210344" cy="304800"/>
              <a:chOff x="1828800" y="2514600"/>
              <a:chExt cx="1143000" cy="304800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Group 117"/>
            <p:cNvGrpSpPr/>
            <p:nvPr/>
          </p:nvGrpSpPr>
          <p:grpSpPr>
            <a:xfrm>
              <a:off x="5488709" y="3500271"/>
              <a:ext cx="630898" cy="304800"/>
              <a:chOff x="1714766" y="2514600"/>
              <a:chExt cx="1257034" cy="304800"/>
            </a:xfrm>
          </p:grpSpPr>
          <p:cxnSp>
            <p:nvCxnSpPr>
              <p:cNvPr id="139" name="Straight Connector 138"/>
              <p:cNvCxnSpPr/>
              <p:nvPr/>
            </p:nvCxnSpPr>
            <p:spPr>
              <a:xfrm>
                <a:off x="1714766" y="2819400"/>
                <a:ext cx="49503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 118"/>
            <p:cNvGrpSpPr/>
            <p:nvPr/>
          </p:nvGrpSpPr>
          <p:grpSpPr>
            <a:xfrm>
              <a:off x="5507698" y="3179104"/>
              <a:ext cx="210344" cy="304800"/>
              <a:chOff x="1828800" y="2514600"/>
              <a:chExt cx="1143000" cy="304800"/>
            </a:xfrm>
          </p:grpSpPr>
          <p:cxnSp>
            <p:nvCxnSpPr>
              <p:cNvPr id="134" name="Straight Connector 133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Group 119"/>
            <p:cNvGrpSpPr/>
            <p:nvPr/>
          </p:nvGrpSpPr>
          <p:grpSpPr>
            <a:xfrm>
              <a:off x="5928385" y="3166896"/>
              <a:ext cx="210344" cy="304800"/>
              <a:chOff x="1828800" y="2514600"/>
              <a:chExt cx="1143000" cy="304800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1" name="Straight Connector 120"/>
            <p:cNvCxnSpPr/>
            <p:nvPr/>
          </p:nvCxnSpPr>
          <p:spPr>
            <a:xfrm>
              <a:off x="5719237" y="3183444"/>
              <a:ext cx="0" cy="2941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5928385" y="3177551"/>
              <a:ext cx="0" cy="2941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3" name="Group 122"/>
            <p:cNvGrpSpPr/>
            <p:nvPr/>
          </p:nvGrpSpPr>
          <p:grpSpPr>
            <a:xfrm>
              <a:off x="5719237" y="3173950"/>
              <a:ext cx="210344" cy="304800"/>
              <a:chOff x="1828800" y="2514600"/>
              <a:chExt cx="1143000" cy="304800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4" name="Straight Connector 143"/>
            <p:cNvCxnSpPr/>
            <p:nvPr/>
          </p:nvCxnSpPr>
          <p:spPr>
            <a:xfrm>
              <a:off x="5507831" y="3184605"/>
              <a:ext cx="0" cy="2941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5487915" y="3515523"/>
              <a:ext cx="0" cy="2941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7315200" y="3164560"/>
            <a:ext cx="609600" cy="633277"/>
            <a:chOff x="6705600" y="2602706"/>
            <a:chExt cx="1250948" cy="1195132"/>
          </a:xfrm>
        </p:grpSpPr>
        <p:grpSp>
          <p:nvGrpSpPr>
            <p:cNvPr id="147" name="Group 146"/>
            <p:cNvGrpSpPr/>
            <p:nvPr/>
          </p:nvGrpSpPr>
          <p:grpSpPr>
            <a:xfrm>
              <a:off x="7118349" y="3044368"/>
              <a:ext cx="419100" cy="304800"/>
              <a:chOff x="1828800" y="2514600"/>
              <a:chExt cx="1143000" cy="304800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Group 147"/>
            <p:cNvGrpSpPr/>
            <p:nvPr/>
          </p:nvGrpSpPr>
          <p:grpSpPr>
            <a:xfrm>
              <a:off x="6705600" y="3493038"/>
              <a:ext cx="419100" cy="304800"/>
              <a:chOff x="1828800" y="2514600"/>
              <a:chExt cx="1143000" cy="304800"/>
            </a:xfrm>
          </p:grpSpPr>
          <p:cxnSp>
            <p:nvCxnSpPr>
              <p:cNvPr id="157" name="Straight Connector 156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Group 148"/>
            <p:cNvGrpSpPr/>
            <p:nvPr/>
          </p:nvGrpSpPr>
          <p:grpSpPr>
            <a:xfrm>
              <a:off x="7537448" y="2602706"/>
              <a:ext cx="419100" cy="304800"/>
              <a:chOff x="1828800" y="2514600"/>
              <a:chExt cx="1143000" cy="304800"/>
            </a:xfrm>
          </p:grpSpPr>
          <p:cxnSp>
            <p:nvCxnSpPr>
              <p:cNvPr id="152" name="Straight Connector 151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flipV="1">
                <a:off x="2220622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0" name="Straight Connector 149"/>
            <p:cNvCxnSpPr/>
            <p:nvPr/>
          </p:nvCxnSpPr>
          <p:spPr>
            <a:xfrm>
              <a:off x="7127081" y="3351164"/>
              <a:ext cx="0" cy="147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7539830" y="2907506"/>
              <a:ext cx="0" cy="147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7" name="Straight Connector 166"/>
          <p:cNvCxnSpPr/>
          <p:nvPr/>
        </p:nvCxnSpPr>
        <p:spPr>
          <a:xfrm>
            <a:off x="7315200" y="3167770"/>
            <a:ext cx="0" cy="630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08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How do we make this into a M</a:t>
            </a:r>
            <a:r>
              <a:rPr lang="en-US" dirty="0"/>
              <a:t>ü</a:t>
            </a:r>
            <a:r>
              <a:rPr lang="en-AU" dirty="0" err="1" smtClean="0"/>
              <a:t>nchhausen</a:t>
            </a:r>
            <a:r>
              <a:rPr lang="en-AU" dirty="0" smtClean="0"/>
              <a:t> matrix?</a:t>
            </a:r>
          </a:p>
          <a:p>
            <a:r>
              <a:rPr lang="en-AU" dirty="0" smtClean="0"/>
              <a:t>Can we always find an </a:t>
            </a:r>
            <a:r>
              <a:rPr lang="en-AU" i="1" dirty="0" smtClean="0"/>
              <a:t>M</a:t>
            </a:r>
            <a:r>
              <a:rPr lang="en-AU" dirty="0" smtClean="0"/>
              <a:t>?</a:t>
            </a:r>
          </a:p>
          <a:p>
            <a:r>
              <a:rPr lang="en-AU" dirty="0"/>
              <a:t>What bounds on </a:t>
            </a:r>
            <a:r>
              <a:rPr lang="en-AU" i="1" dirty="0"/>
              <a:t>B</a:t>
            </a:r>
            <a:r>
              <a:rPr lang="en-AU" dirty="0"/>
              <a:t>(</a:t>
            </a:r>
            <a:r>
              <a:rPr lang="en-AU" i="1" dirty="0"/>
              <a:t>n</a:t>
            </a:r>
            <a:r>
              <a:rPr lang="en-AU" dirty="0"/>
              <a:t>) does it give</a:t>
            </a:r>
            <a:r>
              <a:rPr lang="en-AU" dirty="0" smtClean="0"/>
              <a:t>?</a:t>
            </a:r>
          </a:p>
          <a:p>
            <a:r>
              <a:rPr lang="en-AU" dirty="0" smtClean="0"/>
              <a:t>How do we make this work for all </a:t>
            </a:r>
            <a:r>
              <a:rPr lang="en-AU" i="1" dirty="0" smtClean="0"/>
              <a:t>n</a:t>
            </a:r>
            <a:r>
              <a:rPr lang="en-AU" dirty="0" smtClean="0"/>
              <a:t>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issues with this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18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We add </a:t>
            </a:r>
            <a:r>
              <a:rPr lang="en-AU" dirty="0" err="1" smtClean="0"/>
              <a:t>weighings</a:t>
            </a:r>
            <a:r>
              <a:rPr lang="en-AU" dirty="0" smtClean="0"/>
              <a:t> to establish the partition.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Partitioning around any pivot can be established in a maximum of 8 </a:t>
            </a:r>
            <a:r>
              <a:rPr lang="en-AU" dirty="0" err="1" smtClean="0"/>
              <a:t>weighings</a:t>
            </a:r>
            <a:r>
              <a:rPr lang="en-AU" dirty="0" smtClean="0"/>
              <a:t>. (Repeat for each.)</a:t>
            </a:r>
          </a:p>
          <a:p>
            <a:r>
              <a:rPr lang="en-AU" dirty="0" smtClean="0"/>
              <a:t>Basic idea:</a:t>
            </a:r>
          </a:p>
          <a:p>
            <a:endParaRPr lang="en-AU" dirty="0"/>
          </a:p>
          <a:p>
            <a:pPr lvl="1"/>
            <a:r>
              <a:rPr lang="en-AU" dirty="0" smtClean="0"/>
              <a:t>1 weighing:</a:t>
            </a:r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+ a maximum of 7 </a:t>
            </a:r>
            <a:r>
              <a:rPr lang="en-AU" dirty="0" err="1" smtClean="0"/>
              <a:t>weighings</a:t>
            </a:r>
            <a:r>
              <a:rPr lang="en-AU" dirty="0" smtClean="0"/>
              <a:t> to establish this one.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it </a:t>
            </a:r>
            <a:r>
              <a:rPr lang="en-US" dirty="0" err="1"/>
              <a:t>Münchhausen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3429000" y="2209800"/>
            <a:ext cx="1219200" cy="633278"/>
            <a:chOff x="3429000" y="2209800"/>
            <a:chExt cx="1219200" cy="633278"/>
          </a:xfrm>
        </p:grpSpPr>
        <p:grpSp>
          <p:nvGrpSpPr>
            <p:cNvPr id="4" name="Group 3"/>
            <p:cNvGrpSpPr/>
            <p:nvPr/>
          </p:nvGrpSpPr>
          <p:grpSpPr>
            <a:xfrm>
              <a:off x="3429000" y="2209800"/>
              <a:ext cx="609600" cy="633277"/>
              <a:chOff x="6705600" y="2602706"/>
              <a:chExt cx="1250948" cy="1195132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5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5" name="Straight Connector 14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6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Connector 7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4038600" y="2209800"/>
              <a:ext cx="609600" cy="633277"/>
              <a:chOff x="6705600" y="2602706"/>
              <a:chExt cx="1250948" cy="1195132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Straight Connector 28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>
            <a:xfrm>
              <a:off x="4038600" y="2213010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Double Bracket 47"/>
          <p:cNvSpPr/>
          <p:nvPr/>
        </p:nvSpPr>
        <p:spPr>
          <a:xfrm>
            <a:off x="3352800" y="1981200"/>
            <a:ext cx="685800" cy="114300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Double Bracket 48"/>
          <p:cNvSpPr/>
          <p:nvPr/>
        </p:nvSpPr>
        <p:spPr>
          <a:xfrm>
            <a:off x="4038600" y="1981200"/>
            <a:ext cx="685800" cy="114300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51" name="Group 50"/>
          <p:cNvGrpSpPr/>
          <p:nvPr/>
        </p:nvGrpSpPr>
        <p:grpSpPr>
          <a:xfrm>
            <a:off x="3463038" y="4495800"/>
            <a:ext cx="1219200" cy="633278"/>
            <a:chOff x="3429000" y="2209800"/>
            <a:chExt cx="1219200" cy="633278"/>
          </a:xfrm>
        </p:grpSpPr>
        <p:grpSp>
          <p:nvGrpSpPr>
            <p:cNvPr id="52" name="Group 51"/>
            <p:cNvGrpSpPr/>
            <p:nvPr/>
          </p:nvGrpSpPr>
          <p:grpSpPr>
            <a:xfrm>
              <a:off x="3429000" y="2209800"/>
              <a:ext cx="609600" cy="633277"/>
              <a:chOff x="6705600" y="2602706"/>
              <a:chExt cx="1250948" cy="1195132"/>
            </a:xfrm>
          </p:grpSpPr>
          <p:grpSp>
            <p:nvGrpSpPr>
              <p:cNvPr id="75" name="Group 74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oup 75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85" name="Straight Connector 84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7" name="Group 76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80" name="Straight Connector 79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8" name="Straight Connector 77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4038600" y="2209800"/>
              <a:ext cx="609600" cy="633277"/>
              <a:chOff x="6705600" y="2602706"/>
              <a:chExt cx="1250948" cy="1195132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70" name="Straight Connector 69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65" name="Straight Connector 64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/>
            <p:nvPr/>
          </p:nvCxnSpPr>
          <p:spPr>
            <a:xfrm>
              <a:off x="4038600" y="2213010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94"/>
          <p:cNvSpPr/>
          <p:nvPr/>
        </p:nvSpPr>
        <p:spPr>
          <a:xfrm>
            <a:off x="3429000" y="4343400"/>
            <a:ext cx="643638" cy="1066800"/>
          </a:xfrm>
          <a:prstGeom prst="rect">
            <a:avLst/>
          </a:prstGeom>
          <a:solidFill>
            <a:srgbClr val="FF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6" name="Rectangle 95"/>
          <p:cNvSpPr/>
          <p:nvPr/>
        </p:nvSpPr>
        <p:spPr>
          <a:xfrm>
            <a:off x="4068577" y="4343400"/>
            <a:ext cx="312923" cy="106680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7" name="Rectangle 96"/>
          <p:cNvSpPr/>
          <p:nvPr/>
        </p:nvSpPr>
        <p:spPr>
          <a:xfrm>
            <a:off x="4380520" y="4343400"/>
            <a:ext cx="312923" cy="1066800"/>
          </a:xfrm>
          <a:prstGeom prst="rect">
            <a:avLst/>
          </a:prstGeom>
          <a:solidFill>
            <a:srgbClr val="00B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99" name="Straight Connector 98"/>
          <p:cNvCxnSpPr/>
          <p:nvPr/>
        </p:nvCxnSpPr>
        <p:spPr>
          <a:xfrm>
            <a:off x="4174753" y="4347954"/>
            <a:ext cx="0" cy="1066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reeform 106"/>
          <p:cNvSpPr/>
          <p:nvPr/>
        </p:nvSpPr>
        <p:spPr>
          <a:xfrm>
            <a:off x="3962453" y="3944323"/>
            <a:ext cx="3599008" cy="1532552"/>
          </a:xfrm>
          <a:custGeom>
            <a:avLst/>
            <a:gdLst>
              <a:gd name="connsiteX0" fmla="*/ 3495622 w 3599008"/>
              <a:gd name="connsiteY0" fmla="*/ 1532552 h 1532552"/>
              <a:gd name="connsiteX1" fmla="*/ 3200347 w 3599008"/>
              <a:gd name="connsiteY1" fmla="*/ 113327 h 1532552"/>
              <a:gd name="connsiteX2" fmla="*/ 276172 w 3599008"/>
              <a:gd name="connsiteY2" fmla="*/ 113327 h 1532552"/>
              <a:gd name="connsiteX3" fmla="*/ 209497 w 3599008"/>
              <a:gd name="connsiteY3" fmla="*/ 322877 h 153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99008" h="1532552">
                <a:moveTo>
                  <a:pt x="3495622" y="1532552"/>
                </a:moveTo>
                <a:cubicBezTo>
                  <a:pt x="3616272" y="941208"/>
                  <a:pt x="3736922" y="349864"/>
                  <a:pt x="3200347" y="113327"/>
                </a:cubicBezTo>
                <a:cubicBezTo>
                  <a:pt x="2663772" y="-123210"/>
                  <a:pt x="774647" y="78402"/>
                  <a:pt x="276172" y="113327"/>
                </a:cubicBezTo>
                <a:cubicBezTo>
                  <a:pt x="-222303" y="148252"/>
                  <a:pt x="80909" y="264139"/>
                  <a:pt x="209497" y="322877"/>
                </a:cubicBezTo>
              </a:path>
            </a:pathLst>
          </a:custGeom>
          <a:noFill/>
          <a:ln w="25400" cmpd="sng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8" name="TextBox 107"/>
          <p:cNvSpPr txBox="1"/>
          <p:nvPr/>
        </p:nvSpPr>
        <p:spPr>
          <a:xfrm>
            <a:off x="4366365" y="5943600"/>
            <a:ext cx="172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∆+</a:t>
            </a:r>
            <a:r>
              <a:rPr lang="en-AU" dirty="0"/>
              <a:t> </a:t>
            </a:r>
            <a:r>
              <a:rPr lang="en-AU" dirty="0" smtClean="0"/>
              <a:t>∆+</a:t>
            </a:r>
            <a:r>
              <a:rPr lang="en-AU" dirty="0"/>
              <a:t> </a:t>
            </a:r>
            <a:r>
              <a:rPr lang="en-AU" dirty="0" smtClean="0"/>
              <a:t>∆=</a:t>
            </a:r>
            <a:r>
              <a:rPr lang="en-AU" i="1" dirty="0" smtClean="0"/>
              <a:t>n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35319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  <p:bldP spid="48" grpId="0" animBg="1"/>
      <p:bldP spid="49" grpId="0" animBg="1"/>
      <p:bldP spid="95" grpId="0" animBg="1"/>
      <p:bldP spid="96" grpId="0" animBg="1"/>
      <p:bldP spid="97" grpId="0" animBg="1"/>
      <p:bldP spid="107" grpId="0" animBg="1"/>
      <p:bldP spid="1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given </a:t>
            </a:r>
            <a:r>
              <a:rPr lang="en-US" i="1" dirty="0" smtClean="0"/>
              <a:t>n</a:t>
            </a:r>
            <a:r>
              <a:rPr lang="en-US" dirty="0" smtClean="0"/>
              <a:t> coins, with distinct integer weights between 1 gram and </a:t>
            </a:r>
            <a:r>
              <a:rPr lang="en-US" i="1" dirty="0" smtClean="0"/>
              <a:t>n</a:t>
            </a:r>
            <a:r>
              <a:rPr lang="en-US" dirty="0" smtClean="0"/>
              <a:t> grams.</a:t>
            </a:r>
          </a:p>
          <a:p>
            <a:r>
              <a:rPr lang="en-US" dirty="0" smtClean="0"/>
              <a:t>Each coin is labeled by its weight.</a:t>
            </a:r>
          </a:p>
          <a:p>
            <a:r>
              <a:rPr lang="en-US" dirty="0" smtClean="0"/>
              <a:t>What is the minimum number of </a:t>
            </a:r>
            <a:r>
              <a:rPr lang="en-US" dirty="0" err="1" smtClean="0"/>
              <a:t>weighings</a:t>
            </a:r>
            <a:r>
              <a:rPr lang="en-US" dirty="0" smtClean="0"/>
              <a:t> on balance scales that can verify that all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labellings</a:t>
            </a:r>
            <a:r>
              <a:rPr lang="en-US" dirty="0" smtClean="0"/>
              <a:t> are correct?</a:t>
            </a:r>
          </a:p>
          <a:p>
            <a:endParaRPr lang="en-US" dirty="0" smtClean="0"/>
          </a:p>
          <a:p>
            <a:r>
              <a:rPr lang="en-US" dirty="0" smtClean="0"/>
              <a:t>There is no </a:t>
            </a:r>
            <a:r>
              <a:rPr lang="el-GR" dirty="0" smtClean="0"/>
              <a:t>Ω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log </a:t>
            </a:r>
            <a:r>
              <a:rPr lang="en-US" i="1" dirty="0" smtClean="0"/>
              <a:t>n</a:t>
            </a:r>
            <a:r>
              <a:rPr lang="en-US" dirty="0" smtClean="0"/>
              <a:t>) limitation.</a:t>
            </a:r>
          </a:p>
          <a:p>
            <a:pPr lvl="1"/>
            <a:r>
              <a:rPr lang="en-US" dirty="0" smtClean="0"/>
              <a:t>In fact, there is a trivial O(</a:t>
            </a:r>
            <a:r>
              <a:rPr lang="en-US" i="1" dirty="0" smtClean="0"/>
              <a:t>n</a:t>
            </a:r>
            <a:r>
              <a:rPr lang="en-US" dirty="0" smtClean="0"/>
              <a:t>) algorithm: 1&lt;2&lt;...&lt;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 the following coin-weighing puzzle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u="sng" dirty="0" smtClean="0"/>
              <a:t>Claim</a:t>
            </a:r>
            <a:r>
              <a:rPr lang="en-AU" dirty="0" smtClean="0"/>
              <a:t>: For every </a:t>
            </a:r>
            <a:r>
              <a:rPr lang="en-AU" i="1" dirty="0" err="1" smtClean="0"/>
              <a:t>m</a:t>
            </a:r>
            <a:r>
              <a:rPr lang="en-AU" dirty="0" err="1" smtClean="0"/>
              <a:t>≥2</a:t>
            </a:r>
            <a:r>
              <a:rPr lang="en-AU" dirty="0" smtClean="0"/>
              <a:t>, there is a </a:t>
            </a:r>
            <a:r>
              <a:rPr lang="en-AU" i="1" dirty="0" smtClean="0"/>
              <a:t>k</a:t>
            </a:r>
            <a:r>
              <a:rPr lang="en-AU" dirty="0" smtClean="0"/>
              <a:t>-regular piecewise-monotone, homogeneous, balanced weigh-set of dimensions </a:t>
            </a:r>
            <a:r>
              <a:rPr lang="en-AU" i="1" dirty="0" smtClean="0"/>
              <a:t>m</a:t>
            </a:r>
            <a:r>
              <a:rPr lang="en-AU" dirty="0" smtClean="0"/>
              <a:t> x </a:t>
            </a:r>
            <a:r>
              <a:rPr lang="en-AU" i="1" dirty="0" err="1" smtClean="0"/>
              <a:t>kp</a:t>
            </a:r>
            <a:r>
              <a:rPr lang="en-AU" dirty="0" smtClean="0"/>
              <a:t>, where </a:t>
            </a:r>
            <a:r>
              <a:rPr lang="en-AU" i="1" dirty="0" smtClean="0"/>
              <a:t>k</a:t>
            </a:r>
            <a:r>
              <a:rPr lang="en-AU" dirty="0" smtClean="0"/>
              <a:t>&gt;</a:t>
            </a:r>
            <a:r>
              <a:rPr lang="en-AU" dirty="0" err="1" smtClean="0"/>
              <a:t>3</a:t>
            </a:r>
            <a:r>
              <a:rPr lang="en-AU" i="1" baseline="30000" dirty="0" err="1" smtClean="0"/>
              <a:t>m</a:t>
            </a:r>
            <a:r>
              <a:rPr lang="en-AU" baseline="30000" dirty="0" smtClean="0"/>
              <a:t>-1</a:t>
            </a:r>
            <a:r>
              <a:rPr lang="en-AU" dirty="0" smtClean="0"/>
              <a:t> and </a:t>
            </a:r>
            <a:r>
              <a:rPr lang="en-AU" i="1" dirty="0" err="1" smtClean="0"/>
              <a:t>p</a:t>
            </a:r>
            <a:r>
              <a:rPr lang="en-AU" dirty="0" err="1" smtClean="0"/>
              <a:t>≤5</a:t>
            </a:r>
            <a:r>
              <a:rPr lang="en-AU" i="1" dirty="0" err="1" smtClean="0"/>
              <a:t>k</a:t>
            </a:r>
            <a:r>
              <a:rPr lang="en-AU" dirty="0" smtClean="0"/>
              <a:t>.</a:t>
            </a:r>
          </a:p>
          <a:p>
            <a:r>
              <a:rPr lang="en-AU" dirty="0" smtClean="0"/>
              <a:t>(</a:t>
            </a:r>
            <a:r>
              <a:rPr lang="en-AU" u="sng" dirty="0" smtClean="0"/>
              <a:t>Remark</a:t>
            </a:r>
            <a:r>
              <a:rPr lang="en-AU" dirty="0" smtClean="0"/>
              <a:t>: Any bound on </a:t>
            </a:r>
            <a:r>
              <a:rPr lang="en-AU" i="1" dirty="0" smtClean="0"/>
              <a:t>p</a:t>
            </a:r>
            <a:r>
              <a:rPr lang="en-AU" dirty="0" smtClean="0"/>
              <a:t> that is polynomial in </a:t>
            </a:r>
            <a:r>
              <a:rPr lang="en-AU" i="1" dirty="0" smtClean="0"/>
              <a:t>k</a:t>
            </a:r>
            <a:r>
              <a:rPr lang="en-AU" dirty="0" smtClean="0"/>
              <a:t> would have sufficed.)</a:t>
            </a:r>
          </a:p>
          <a:p>
            <a:r>
              <a:rPr lang="en-AU" dirty="0" smtClean="0"/>
              <a:t>Proof: we need to find </a:t>
            </a:r>
            <a:r>
              <a:rPr lang="en-AU" i="1" dirty="0" err="1" smtClean="0"/>
              <a:t>wM</a:t>
            </a:r>
            <a:r>
              <a:rPr lang="en-AU" dirty="0" smtClean="0"/>
              <a:t>=</a:t>
            </a:r>
            <a:r>
              <a:rPr lang="en-AU" i="1" dirty="0" smtClean="0"/>
              <a:t>c</a:t>
            </a:r>
          </a:p>
          <a:p>
            <a:pPr lvl="1"/>
            <a:r>
              <a:rPr lang="en-AU" dirty="0" smtClean="0"/>
              <a:t>Step 1: Find </a:t>
            </a:r>
            <a:r>
              <a:rPr lang="en-AU" i="1" dirty="0" smtClean="0"/>
              <a:t>w</a:t>
            </a:r>
          </a:p>
          <a:p>
            <a:pPr lvl="1"/>
            <a:r>
              <a:rPr lang="en-AU" dirty="0" smtClean="0"/>
              <a:t>Step 2: Find</a:t>
            </a:r>
            <a:r>
              <a:rPr lang="en-AU" i="1" dirty="0" smtClean="0"/>
              <a:t> k</a:t>
            </a:r>
          </a:p>
          <a:p>
            <a:pPr lvl="1"/>
            <a:r>
              <a:rPr lang="en-AU" dirty="0" smtClean="0"/>
              <a:t>Step 3: Find </a:t>
            </a:r>
            <a:r>
              <a:rPr lang="en-AU" i="1" dirty="0" smtClean="0"/>
              <a:t>c</a:t>
            </a:r>
          </a:p>
          <a:p>
            <a:pPr lvl="1"/>
            <a:r>
              <a:rPr lang="en-AU" dirty="0" smtClean="0"/>
              <a:t>Step 4: Find </a:t>
            </a:r>
            <a:r>
              <a:rPr lang="en-AU" i="1" dirty="0" smtClean="0"/>
              <a:t>M</a:t>
            </a: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</a:t>
            </a:r>
            <a:r>
              <a:rPr lang="en-US" i="1" dirty="0" smtClean="0"/>
              <a:t>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2993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AU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i="1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AU" b="0" i="1" dirty="0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AU" b="0" i="1" dirty="0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AU" b="0" i="1" dirty="0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AU" b="0" i="1" dirty="0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AU" b="0" i="1" dirty="0" smtClean="0">
                                      <a:latin typeface="Cambria Math"/>
                                      <a:ea typeface="Cambria Math"/>
                                    </a:rPr>
                                    <m:t>𝑚</m:t>
                                  </m:r>
                                  <m:r>
                                    <a:rPr lang="en-AU" b="0" i="1" dirty="0" smtClean="0">
                                      <a:latin typeface="Cambria Math"/>
                                      <a:ea typeface="Cambria Math"/>
                                    </a:rPr>
                                    <m:t>−1−</m:t>
                                  </m:r>
                                  <m:r>
                                    <a:rPr lang="en-AU" b="0" i="1" dirty="0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AU" b="0" i="0" dirty="0" smtClean="0">
                                  <a:latin typeface="Cambria Math"/>
                                </a:rPr>
                                <m:t>if</m:t>
                              </m:r>
                              <m:r>
                                <a:rPr lang="en-AU" b="0" i="1" dirty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AU" b="0" i="1" dirty="0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AU" b="0" i="1" dirty="0" smtClean="0">
                                  <a:latin typeface="Cambria Math"/>
                                </a:rPr>
                                <m:t>&lt;</m:t>
                              </m:r>
                              <m:r>
                                <a:rPr lang="en-AU" b="0" i="1" dirty="0" smtClean="0">
                                  <a:latin typeface="Cambria Math"/>
                                </a:rPr>
                                <m:t>𝑚</m:t>
                              </m:r>
                            </m:e>
                          </m:mr>
                          <m:mr>
                            <m:e>
                              <m:r>
                                <a:rPr lang="en-AU" b="0" i="1" dirty="0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AU" b="0" i="0" dirty="0" smtClean="0">
                                  <a:latin typeface="Cambria Math"/>
                                </a:rPr>
                                <m:t>if</m:t>
                              </m:r>
                              <m:r>
                                <a:rPr lang="en-AU" b="0" i="1" dirty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AU" b="0" i="1" dirty="0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AU" b="0" i="1" dirty="0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AU" b="0" i="1" dirty="0" smtClean="0">
                                  <a:latin typeface="Cambria Math"/>
                                </a:rPr>
                                <m:t>𝑚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i="1" dirty="0" smtClean="0"/>
              </a:p>
              <a:p>
                <a:endParaRPr lang="en-US" dirty="0"/>
              </a:p>
              <a:p>
                <a:r>
                  <a:rPr lang="en-US" dirty="0" smtClean="0"/>
                  <a:t>Any imbalance in the range [-</a:t>
                </a:r>
                <a:r>
                  <a:rPr lang="en-US" dirty="0" err="1" smtClean="0"/>
                  <a:t>3</a:t>
                </a:r>
                <a:r>
                  <a:rPr lang="en-US" i="1" baseline="30000" dirty="0" err="1" smtClean="0"/>
                  <a:t>m</a:t>
                </a:r>
                <a:r>
                  <a:rPr lang="en-US" baseline="30000" dirty="0" smtClean="0"/>
                  <a:t>-</a:t>
                </a:r>
                <a:r>
                  <a:rPr lang="en-US" baseline="30000" dirty="0" err="1" smtClean="0"/>
                  <a:t>1</a:t>
                </a:r>
                <a:r>
                  <a:rPr lang="en-US" dirty="0" err="1" smtClean="0"/>
                  <a:t>,3</a:t>
                </a:r>
                <a:r>
                  <a:rPr lang="en-US" i="1" baseline="30000" dirty="0" err="1" smtClean="0"/>
                  <a:t>m</a:t>
                </a:r>
                <a:r>
                  <a:rPr lang="en-US" baseline="30000" dirty="0" smtClean="0"/>
                  <a:t>-1</a:t>
                </a:r>
                <a:r>
                  <a:rPr lang="en-US" dirty="0" smtClean="0"/>
                  <a:t>] can be attained.</a:t>
                </a:r>
              </a:p>
              <a:p>
                <a:r>
                  <a:rPr lang="en-US" dirty="0" smtClean="0"/>
                  <a:t>Any odd imbalance can be attained in two distinct ways.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Finding </a:t>
            </a:r>
            <a:r>
              <a:rPr lang="en-US" i="1" dirty="0" smtClean="0"/>
              <a:t>w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0865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k</a:t>
            </a:r>
            <a:r>
              <a:rPr lang="en-US" dirty="0" smtClean="0"/>
              <a:t> = largest prime in </a:t>
            </a:r>
            <a:r>
              <a:rPr lang="en-US" dirty="0" err="1" smtClean="0"/>
              <a:t>3</a:t>
            </a:r>
            <a:r>
              <a:rPr lang="en-US" i="1" baseline="30000" dirty="0" err="1" smtClean="0"/>
              <a:t>m</a:t>
            </a:r>
            <a:r>
              <a:rPr lang="en-US" baseline="30000" dirty="0" smtClean="0"/>
              <a:t>-1</a:t>
            </a:r>
            <a:r>
              <a:rPr lang="en-US" dirty="0" smtClean="0"/>
              <a:t>&lt;</a:t>
            </a:r>
            <a:r>
              <a:rPr lang="en-US" i="1" dirty="0" smtClean="0"/>
              <a:t>k</a:t>
            </a:r>
            <a:r>
              <a:rPr lang="en-US" dirty="0" smtClean="0"/>
              <a:t>&lt;</a:t>
            </a:r>
            <a:r>
              <a:rPr lang="en-US" dirty="0" err="1" smtClean="0"/>
              <a:t>2•3</a:t>
            </a:r>
            <a:r>
              <a:rPr lang="en-US" i="1" baseline="30000" dirty="0" err="1" smtClean="0"/>
              <a:t>m</a:t>
            </a:r>
            <a:r>
              <a:rPr lang="en-US" baseline="30000" dirty="0" err="1" smtClean="0"/>
              <a:t>-1</a:t>
            </a:r>
            <a:r>
              <a:rPr lang="en-US" dirty="0" smtClean="0"/>
              <a:t>.</a:t>
            </a:r>
          </a:p>
          <a:p>
            <a:r>
              <a:rPr lang="en-US" dirty="0" smtClean="0"/>
              <a:t>Guaranteed to exist by Bertrand's postulate.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2: Finding </a:t>
            </a:r>
            <a:r>
              <a:rPr lang="en-US" i="1" dirty="0" smtClean="0"/>
              <a:t>k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1035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4" name="Straight Connector 273"/>
          <p:cNvCxnSpPr/>
          <p:nvPr/>
        </p:nvCxnSpPr>
        <p:spPr>
          <a:xfrm>
            <a:off x="6096000" y="3048227"/>
            <a:ext cx="0" cy="630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4872037" y="3279297"/>
            <a:ext cx="0" cy="40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>
            <a:off x="4267200" y="3058109"/>
            <a:ext cx="0" cy="630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</a:t>
            </a:r>
            <a:r>
              <a:rPr lang="en-US" dirty="0" smtClean="0"/>
              <a:t>ecause </a:t>
            </a:r>
            <a:r>
              <a:rPr lang="en-US" i="1" dirty="0" smtClean="0"/>
              <a:t>M</a:t>
            </a:r>
            <a:r>
              <a:rPr lang="en-US" dirty="0" smtClean="0"/>
              <a:t> is homogenous and balanced, so must </a:t>
            </a:r>
            <a:r>
              <a:rPr lang="en-US" i="1" dirty="0" smtClean="0"/>
              <a:t>c</a:t>
            </a:r>
            <a:r>
              <a:rPr lang="en-US" dirty="0" smtClean="0"/>
              <a:t> be.</a:t>
            </a:r>
          </a:p>
          <a:p>
            <a:r>
              <a:rPr lang="en-US" dirty="0" smtClean="0"/>
              <a:t>Algorithm: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Original imbalance grows as </a:t>
            </a:r>
            <a:r>
              <a:rPr lang="en-US" i="1" dirty="0" smtClean="0"/>
              <a:t>p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Counterbalancing ability grows as </a:t>
            </a:r>
            <a:r>
              <a:rPr lang="en-US" i="1" dirty="0" err="1" smtClean="0"/>
              <a:t>p</a:t>
            </a:r>
            <a:r>
              <a:rPr lang="en-US" baseline="30000" dirty="0" err="1" smtClean="0"/>
              <a:t>2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3: Finding </a:t>
            </a:r>
            <a:r>
              <a:rPr lang="en-US" i="1" dirty="0" smtClean="0"/>
              <a:t>c</a:t>
            </a:r>
            <a:endParaRPr lang="en-US" i="1" dirty="0"/>
          </a:p>
        </p:txBody>
      </p:sp>
      <p:grpSp>
        <p:nvGrpSpPr>
          <p:cNvPr id="50" name="Group 49"/>
          <p:cNvGrpSpPr/>
          <p:nvPr/>
        </p:nvGrpSpPr>
        <p:grpSpPr>
          <a:xfrm>
            <a:off x="3048000" y="3048479"/>
            <a:ext cx="609600" cy="633277"/>
            <a:chOff x="6705600" y="2602706"/>
            <a:chExt cx="1250948" cy="1195132"/>
          </a:xfrm>
        </p:grpSpPr>
        <p:grpSp>
          <p:nvGrpSpPr>
            <p:cNvPr id="52" name="Group 51"/>
            <p:cNvGrpSpPr/>
            <p:nvPr/>
          </p:nvGrpSpPr>
          <p:grpSpPr>
            <a:xfrm>
              <a:off x="7118349" y="3044368"/>
              <a:ext cx="419100" cy="304800"/>
              <a:chOff x="1828800" y="2514600"/>
              <a:chExt cx="1143000" cy="30480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6705600" y="3493038"/>
              <a:ext cx="419100" cy="304800"/>
              <a:chOff x="1828800" y="2514600"/>
              <a:chExt cx="1143000" cy="304800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7537448" y="2602706"/>
              <a:ext cx="419100" cy="304800"/>
              <a:chOff x="1828800" y="2514600"/>
              <a:chExt cx="1143000" cy="30480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2220622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>
              <a:off x="7127081" y="3351164"/>
              <a:ext cx="0" cy="147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539830" y="2907506"/>
              <a:ext cx="0" cy="147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traight Connector 50"/>
          <p:cNvCxnSpPr/>
          <p:nvPr/>
        </p:nvCxnSpPr>
        <p:spPr>
          <a:xfrm>
            <a:off x="3048000" y="3051689"/>
            <a:ext cx="0" cy="630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>
          <a:xfrm>
            <a:off x="3657600" y="3051689"/>
            <a:ext cx="609600" cy="633277"/>
            <a:chOff x="6705600" y="2602706"/>
            <a:chExt cx="1250948" cy="1195132"/>
          </a:xfrm>
        </p:grpSpPr>
        <p:grpSp>
          <p:nvGrpSpPr>
            <p:cNvPr id="116" name="Group 115"/>
            <p:cNvGrpSpPr/>
            <p:nvPr/>
          </p:nvGrpSpPr>
          <p:grpSpPr>
            <a:xfrm>
              <a:off x="7118349" y="3044368"/>
              <a:ext cx="419100" cy="304800"/>
              <a:chOff x="1828800" y="2514600"/>
              <a:chExt cx="1143000" cy="304800"/>
            </a:xfrm>
          </p:grpSpPr>
          <p:cxnSp>
            <p:nvCxnSpPr>
              <p:cNvPr id="131" name="Straight Connector 130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Group 116"/>
            <p:cNvGrpSpPr/>
            <p:nvPr/>
          </p:nvGrpSpPr>
          <p:grpSpPr>
            <a:xfrm>
              <a:off x="6705600" y="3493038"/>
              <a:ext cx="419100" cy="304800"/>
              <a:chOff x="1828800" y="2514600"/>
              <a:chExt cx="1143000" cy="304800"/>
            </a:xfrm>
          </p:grpSpPr>
          <p:cxnSp>
            <p:nvCxnSpPr>
              <p:cNvPr id="126" name="Straight Connector 125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Group 117"/>
            <p:cNvGrpSpPr/>
            <p:nvPr/>
          </p:nvGrpSpPr>
          <p:grpSpPr>
            <a:xfrm>
              <a:off x="7537448" y="2602706"/>
              <a:ext cx="419100" cy="304800"/>
              <a:chOff x="1828800" y="2514600"/>
              <a:chExt cx="1143000" cy="304800"/>
            </a:xfrm>
          </p:grpSpPr>
          <p:cxnSp>
            <p:nvCxnSpPr>
              <p:cNvPr id="121" name="Straight Connector 120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flipV="1">
                <a:off x="2220622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9" name="Straight Connector 118"/>
            <p:cNvCxnSpPr/>
            <p:nvPr/>
          </p:nvCxnSpPr>
          <p:spPr>
            <a:xfrm>
              <a:off x="7127081" y="3351164"/>
              <a:ext cx="0" cy="147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7539830" y="2907506"/>
              <a:ext cx="0" cy="1470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/>
          <p:cNvGrpSpPr/>
          <p:nvPr/>
        </p:nvGrpSpPr>
        <p:grpSpPr>
          <a:xfrm>
            <a:off x="4876800" y="3048478"/>
            <a:ext cx="1219200" cy="633278"/>
            <a:chOff x="3429000" y="2209800"/>
            <a:chExt cx="1219200" cy="633278"/>
          </a:xfrm>
        </p:grpSpPr>
        <p:grpSp>
          <p:nvGrpSpPr>
            <p:cNvPr id="137" name="Group 136"/>
            <p:cNvGrpSpPr/>
            <p:nvPr/>
          </p:nvGrpSpPr>
          <p:grpSpPr>
            <a:xfrm>
              <a:off x="3429000" y="2209800"/>
              <a:ext cx="609600" cy="633277"/>
              <a:chOff x="6705600" y="2602706"/>
              <a:chExt cx="1250948" cy="1195132"/>
            </a:xfrm>
          </p:grpSpPr>
          <p:grpSp>
            <p:nvGrpSpPr>
              <p:cNvPr id="160" name="Group 159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1" name="Group 160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2" name="Group 161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3" name="Straight Connector 162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137"/>
            <p:cNvGrpSpPr/>
            <p:nvPr/>
          </p:nvGrpSpPr>
          <p:grpSpPr>
            <a:xfrm>
              <a:off x="4038600" y="2209800"/>
              <a:ext cx="609600" cy="633277"/>
              <a:chOff x="6705600" y="2602706"/>
              <a:chExt cx="1250948" cy="1195132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1" name="Group 140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" name="Group 141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Straight Connector 142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9" name="Straight Connector 138"/>
            <p:cNvCxnSpPr/>
            <p:nvPr/>
          </p:nvCxnSpPr>
          <p:spPr>
            <a:xfrm>
              <a:off x="4038600" y="2213010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4" name="Straight Connector 223"/>
          <p:cNvCxnSpPr/>
          <p:nvPr/>
        </p:nvCxnSpPr>
        <p:spPr>
          <a:xfrm>
            <a:off x="3652837" y="3051689"/>
            <a:ext cx="0" cy="630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/>
        </p:nvCxnSpPr>
        <p:spPr>
          <a:xfrm flipV="1">
            <a:off x="1066800" y="2743200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>
            <a:off x="990600" y="3363260"/>
            <a:ext cx="6553200" cy="3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 flipH="1">
            <a:off x="990600" y="3048000"/>
            <a:ext cx="76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 flipH="1">
            <a:off x="997744" y="3678294"/>
            <a:ext cx="76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76200" y="28990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dirty="0" smtClean="0"/>
              <a:t>(k-1)/2</a:t>
            </a:r>
            <a:endParaRPr lang="en-AU" sz="1400" dirty="0"/>
          </a:p>
        </p:txBody>
      </p:sp>
      <p:sp>
        <p:nvSpPr>
          <p:cNvPr id="239" name="TextBox 238"/>
          <p:cNvSpPr txBox="1"/>
          <p:nvPr/>
        </p:nvSpPr>
        <p:spPr>
          <a:xfrm>
            <a:off x="0" y="3530651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dirty="0" smtClean="0"/>
              <a:t>-(k-1)/2</a:t>
            </a:r>
            <a:endParaRPr lang="en-AU" sz="1400" dirty="0"/>
          </a:p>
        </p:txBody>
      </p:sp>
      <p:cxnSp>
        <p:nvCxnSpPr>
          <p:cNvPr id="241" name="Straight Arrow Connector 240"/>
          <p:cNvCxnSpPr/>
          <p:nvPr/>
        </p:nvCxnSpPr>
        <p:spPr>
          <a:xfrm flipV="1">
            <a:off x="1522452" y="39624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TextBox 241"/>
          <p:cNvSpPr txBox="1"/>
          <p:nvPr/>
        </p:nvSpPr>
        <p:spPr>
          <a:xfrm>
            <a:off x="1219200" y="4572000"/>
            <a:ext cx="711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+1</a:t>
            </a:r>
            <a:endParaRPr lang="en-AU" dirty="0"/>
          </a:p>
        </p:txBody>
      </p:sp>
      <p:cxnSp>
        <p:nvCxnSpPr>
          <p:cNvPr id="243" name="Straight Arrow Connector 242"/>
          <p:cNvCxnSpPr/>
          <p:nvPr/>
        </p:nvCxnSpPr>
        <p:spPr>
          <a:xfrm flipV="1">
            <a:off x="2147524" y="3968234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1844272" y="4577834"/>
            <a:ext cx="711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+1</a:t>
            </a:r>
            <a:endParaRPr lang="en-AU" dirty="0"/>
          </a:p>
        </p:txBody>
      </p:sp>
      <p:cxnSp>
        <p:nvCxnSpPr>
          <p:cNvPr id="245" name="Straight Arrow Connector 244"/>
          <p:cNvCxnSpPr/>
          <p:nvPr/>
        </p:nvCxnSpPr>
        <p:spPr>
          <a:xfrm flipV="1">
            <a:off x="2791162" y="398145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2487910" y="4591050"/>
            <a:ext cx="711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+1</a:t>
            </a:r>
            <a:endParaRPr lang="en-AU" dirty="0"/>
          </a:p>
        </p:txBody>
      </p:sp>
      <p:cxnSp>
        <p:nvCxnSpPr>
          <p:cNvPr id="247" name="Straight Arrow Connector 246"/>
          <p:cNvCxnSpPr/>
          <p:nvPr/>
        </p:nvCxnSpPr>
        <p:spPr>
          <a:xfrm>
            <a:off x="4638530" y="4033063"/>
            <a:ext cx="0" cy="4227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4301240" y="4591050"/>
            <a:ext cx="711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-1</a:t>
            </a:r>
            <a:endParaRPr lang="en-AU" dirty="0"/>
          </a:p>
        </p:txBody>
      </p:sp>
      <p:cxnSp>
        <p:nvCxnSpPr>
          <p:cNvPr id="253" name="Straight Arrow Connector 252"/>
          <p:cNvCxnSpPr/>
          <p:nvPr/>
        </p:nvCxnSpPr>
        <p:spPr>
          <a:xfrm>
            <a:off x="6501368" y="4019847"/>
            <a:ext cx="0" cy="4227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Box 253"/>
          <p:cNvSpPr txBox="1"/>
          <p:nvPr/>
        </p:nvSpPr>
        <p:spPr>
          <a:xfrm>
            <a:off x="6164078" y="4577834"/>
            <a:ext cx="711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-1</a:t>
            </a:r>
            <a:endParaRPr lang="en-AU" dirty="0"/>
          </a:p>
        </p:txBody>
      </p:sp>
      <p:cxnSp>
        <p:nvCxnSpPr>
          <p:cNvPr id="255" name="Straight Arrow Connector 254"/>
          <p:cNvCxnSpPr/>
          <p:nvPr/>
        </p:nvCxnSpPr>
        <p:spPr>
          <a:xfrm>
            <a:off x="7092400" y="4014013"/>
            <a:ext cx="0" cy="4227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/>
          <p:cNvSpPr txBox="1"/>
          <p:nvPr/>
        </p:nvSpPr>
        <p:spPr>
          <a:xfrm>
            <a:off x="6755110" y="4572000"/>
            <a:ext cx="711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-1</a:t>
            </a:r>
            <a:endParaRPr lang="en-AU" dirty="0"/>
          </a:p>
        </p:txBody>
      </p:sp>
      <p:grpSp>
        <p:nvGrpSpPr>
          <p:cNvPr id="266" name="Group 265"/>
          <p:cNvGrpSpPr/>
          <p:nvPr/>
        </p:nvGrpSpPr>
        <p:grpSpPr>
          <a:xfrm>
            <a:off x="1219200" y="3045269"/>
            <a:ext cx="609600" cy="637687"/>
            <a:chOff x="1219200" y="3045269"/>
            <a:chExt cx="609600" cy="637687"/>
          </a:xfrm>
        </p:grpSpPr>
        <p:grpSp>
          <p:nvGrpSpPr>
            <p:cNvPr id="5" name="Group 4"/>
            <p:cNvGrpSpPr/>
            <p:nvPr/>
          </p:nvGrpSpPr>
          <p:grpSpPr>
            <a:xfrm>
              <a:off x="1219200" y="3045269"/>
              <a:ext cx="609600" cy="633277"/>
              <a:chOff x="6705600" y="2602706"/>
              <a:chExt cx="1250948" cy="1195132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38" name="Straight Connector 37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9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8" name="Straight Connector 257"/>
            <p:cNvCxnSpPr/>
            <p:nvPr/>
          </p:nvCxnSpPr>
          <p:spPr>
            <a:xfrm>
              <a:off x="1828800" y="3052888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7" name="Group 266"/>
          <p:cNvGrpSpPr/>
          <p:nvPr/>
        </p:nvGrpSpPr>
        <p:grpSpPr>
          <a:xfrm>
            <a:off x="1828800" y="3045269"/>
            <a:ext cx="609600" cy="637687"/>
            <a:chOff x="1828800" y="3045269"/>
            <a:chExt cx="609600" cy="637687"/>
          </a:xfrm>
        </p:grpSpPr>
        <p:grpSp>
          <p:nvGrpSpPr>
            <p:cNvPr id="6" name="Group 5"/>
            <p:cNvGrpSpPr/>
            <p:nvPr/>
          </p:nvGrpSpPr>
          <p:grpSpPr>
            <a:xfrm>
              <a:off x="1828800" y="3045269"/>
              <a:ext cx="609600" cy="633277"/>
              <a:chOff x="6705600" y="2602706"/>
              <a:chExt cx="1250948" cy="119513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Straight Connector 10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/>
            <p:nvPr/>
          </p:nvCxnSpPr>
          <p:spPr>
            <a:xfrm>
              <a:off x="1828800" y="3048479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>
              <a:off x="2438400" y="3052888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8" name="Group 267"/>
          <p:cNvGrpSpPr/>
          <p:nvPr/>
        </p:nvGrpSpPr>
        <p:grpSpPr>
          <a:xfrm>
            <a:off x="2438400" y="3048226"/>
            <a:ext cx="609600" cy="639950"/>
            <a:chOff x="2438400" y="3048226"/>
            <a:chExt cx="609600" cy="639950"/>
          </a:xfrm>
        </p:grpSpPr>
        <p:grpSp>
          <p:nvGrpSpPr>
            <p:cNvPr id="49" name="Group 48"/>
            <p:cNvGrpSpPr/>
            <p:nvPr/>
          </p:nvGrpSpPr>
          <p:grpSpPr>
            <a:xfrm>
              <a:off x="2438400" y="3048479"/>
              <a:ext cx="609600" cy="633277"/>
              <a:chOff x="6705600" y="2602706"/>
              <a:chExt cx="1250948" cy="1195132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87" name="Straight Connector 86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3" name="Group 72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" name="Group 73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5" name="Straight Connector 74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6" name="Straight Connector 225"/>
            <p:cNvCxnSpPr/>
            <p:nvPr/>
          </p:nvCxnSpPr>
          <p:spPr>
            <a:xfrm>
              <a:off x="2438400" y="3048226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>
              <a:off x="3048000" y="3058108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9" name="Group 268"/>
          <p:cNvGrpSpPr/>
          <p:nvPr/>
        </p:nvGrpSpPr>
        <p:grpSpPr>
          <a:xfrm>
            <a:off x="6705600" y="3052888"/>
            <a:ext cx="609600" cy="635288"/>
            <a:chOff x="6705600" y="3052888"/>
            <a:chExt cx="609600" cy="635288"/>
          </a:xfrm>
        </p:grpSpPr>
        <p:grpSp>
          <p:nvGrpSpPr>
            <p:cNvPr id="182" name="Group 181"/>
            <p:cNvGrpSpPr/>
            <p:nvPr/>
          </p:nvGrpSpPr>
          <p:grpSpPr>
            <a:xfrm>
              <a:off x="6705600" y="3054899"/>
              <a:ext cx="609600" cy="633277"/>
              <a:chOff x="6705600" y="2602706"/>
              <a:chExt cx="1250948" cy="1195132"/>
            </a:xfrm>
          </p:grpSpPr>
          <p:grpSp>
            <p:nvGrpSpPr>
              <p:cNvPr id="184" name="Group 183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6" name="Group 185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7" name="Straight Connector 186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1" name="Straight Connector 260"/>
            <p:cNvCxnSpPr/>
            <p:nvPr/>
          </p:nvCxnSpPr>
          <p:spPr>
            <a:xfrm>
              <a:off x="6705600" y="3052888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0" name="Group 269"/>
          <p:cNvGrpSpPr/>
          <p:nvPr/>
        </p:nvGrpSpPr>
        <p:grpSpPr>
          <a:xfrm>
            <a:off x="6096000" y="3051689"/>
            <a:ext cx="609600" cy="636488"/>
            <a:chOff x="6096000" y="3051689"/>
            <a:chExt cx="609600" cy="636488"/>
          </a:xfrm>
        </p:grpSpPr>
        <p:grpSp>
          <p:nvGrpSpPr>
            <p:cNvPr id="181" name="Group 180"/>
            <p:cNvGrpSpPr/>
            <p:nvPr/>
          </p:nvGrpSpPr>
          <p:grpSpPr>
            <a:xfrm>
              <a:off x="6096000" y="3054899"/>
              <a:ext cx="609600" cy="633277"/>
              <a:chOff x="6705600" y="2602706"/>
              <a:chExt cx="1250948" cy="1195132"/>
            </a:xfrm>
          </p:grpSpPr>
          <p:grpSp>
            <p:nvGrpSpPr>
              <p:cNvPr id="204" name="Group 203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" name="Group 204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6" name="Group 205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209" name="Straight Connector 208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7" name="Straight Connector 206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3" name="Straight Connector 182"/>
            <p:cNvCxnSpPr/>
            <p:nvPr/>
          </p:nvCxnSpPr>
          <p:spPr>
            <a:xfrm>
              <a:off x="6705600" y="3058109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6096000" y="3051689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>
              <a:off x="6096000" y="3058109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1" name="Group 270"/>
          <p:cNvGrpSpPr/>
          <p:nvPr/>
        </p:nvGrpSpPr>
        <p:grpSpPr>
          <a:xfrm>
            <a:off x="4267200" y="3051689"/>
            <a:ext cx="609600" cy="633278"/>
            <a:chOff x="4267200" y="3051689"/>
            <a:chExt cx="609600" cy="633278"/>
          </a:xfrm>
        </p:grpSpPr>
        <p:grpSp>
          <p:nvGrpSpPr>
            <p:cNvPr id="94" name="Group 93"/>
            <p:cNvGrpSpPr/>
            <p:nvPr/>
          </p:nvGrpSpPr>
          <p:grpSpPr>
            <a:xfrm>
              <a:off x="4267200" y="3051689"/>
              <a:ext cx="609600" cy="633277"/>
              <a:chOff x="6705600" y="2602706"/>
              <a:chExt cx="1250948" cy="1195132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7" name="Group 96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8" name="Group 97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9" name="Straight Connector 98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/>
            <p:nvPr/>
          </p:nvCxnSpPr>
          <p:spPr>
            <a:xfrm>
              <a:off x="4267200" y="3054899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>
            <a:xfrm>
              <a:off x="4872037" y="3058109"/>
              <a:ext cx="0" cy="3826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>
              <a:off x="4267200" y="3065253"/>
              <a:ext cx="0" cy="5493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2" name="Rectangle 271"/>
          <p:cNvSpPr/>
          <p:nvPr/>
        </p:nvSpPr>
        <p:spPr>
          <a:xfrm>
            <a:off x="158564" y="2523274"/>
            <a:ext cx="8353425" cy="1518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104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3.33333E-6 -0.0127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4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7 L -3.88889E-6 0.0113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-3.33333E-6 -0.013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3.61111E-6 0.0111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22222E-6 L 5.55112E-17 -0.0120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02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0.0111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  <p:bldP spid="242" grpId="0"/>
      <p:bldP spid="244" grpId="0"/>
      <p:bldP spid="246" grpId="0"/>
      <p:bldP spid="248" grpId="0"/>
      <p:bldP spid="254" grpId="0"/>
      <p:bldP spid="256" grpId="0"/>
      <p:bldP spid="27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build </a:t>
            </a:r>
            <a:r>
              <a:rPr lang="en-US" i="1" dirty="0" smtClean="0"/>
              <a:t>M</a:t>
            </a:r>
            <a:r>
              <a:rPr lang="en-US" dirty="0" smtClean="0"/>
              <a:t> row-by-row, starting from </a:t>
            </a:r>
            <a:r>
              <a:rPr lang="en-US" i="1" dirty="0" err="1" smtClean="0"/>
              <a:t>i</a:t>
            </a:r>
            <a:r>
              <a:rPr lang="en-US" dirty="0" smtClean="0"/>
              <a:t>=1.</a:t>
            </a:r>
          </a:p>
          <a:p>
            <a:r>
              <a:rPr lang="en-US" dirty="0" smtClean="0"/>
              <a:t>Calculate the residual of </a:t>
            </a:r>
            <a:r>
              <a:rPr lang="en-US" i="1" dirty="0" smtClean="0"/>
              <a:t>c</a:t>
            </a:r>
            <a:r>
              <a:rPr lang="en-US" dirty="0" smtClean="0"/>
              <a:t> that needs to be counterbalanced in the remaining rows.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(Caution: objects in drawing are not as pretty as they appear.)</a:t>
            </a:r>
          </a:p>
          <a:p>
            <a:r>
              <a:rPr lang="en-US" dirty="0" smtClean="0"/>
              <a:t>For a </a:t>
            </a:r>
            <a:r>
              <a:rPr lang="en-US" i="1" dirty="0" smtClean="0"/>
              <a:t>w</a:t>
            </a:r>
            <a:r>
              <a:rPr lang="en-US" dirty="0" smtClean="0"/>
              <a:t> representation most values are fixed. However, </a:t>
            </a:r>
            <a:r>
              <a:rPr lang="en-US" dirty="0" err="1" smtClean="0"/>
              <a:t>val</a:t>
            </a:r>
            <a:r>
              <a:rPr lang="en-US" dirty="0" smtClean="0"/>
              <a:t>=±</a:t>
            </a:r>
            <a:r>
              <a:rPr lang="en-US" dirty="0" err="1" smtClean="0"/>
              <a:t>3</a:t>
            </a:r>
            <a:r>
              <a:rPr lang="en-US" i="1" baseline="30000" dirty="0" err="1" smtClean="0"/>
              <a:t>m</a:t>
            </a:r>
            <a:r>
              <a:rPr lang="en-US" baseline="30000" dirty="0" smtClean="0"/>
              <a:t>-</a:t>
            </a:r>
            <a:r>
              <a:rPr lang="en-US" i="1" baseline="30000" dirty="0" err="1" smtClean="0"/>
              <a:t>i</a:t>
            </a:r>
            <a:r>
              <a:rPr lang="en-US" baseline="30000" dirty="0" smtClean="0"/>
              <a:t>-1</a:t>
            </a:r>
            <a:r>
              <a:rPr lang="en-US" dirty="0" smtClean="0"/>
              <a:t> are not.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4: Finding </a:t>
            </a:r>
            <a:r>
              <a:rPr lang="en-US" i="1" dirty="0" smtClean="0"/>
              <a:t>M</a:t>
            </a:r>
            <a:endParaRPr lang="en-US" i="1" dirty="0"/>
          </a:p>
        </p:txBody>
      </p:sp>
      <p:grpSp>
        <p:nvGrpSpPr>
          <p:cNvPr id="234" name="Group 233"/>
          <p:cNvGrpSpPr/>
          <p:nvPr/>
        </p:nvGrpSpPr>
        <p:grpSpPr>
          <a:xfrm>
            <a:off x="0" y="2743200"/>
            <a:ext cx="7543800" cy="1143000"/>
            <a:chOff x="0" y="2743200"/>
            <a:chExt cx="7543800" cy="1143000"/>
          </a:xfrm>
        </p:grpSpPr>
        <p:grpSp>
          <p:nvGrpSpPr>
            <p:cNvPr id="4" name="Group 3"/>
            <p:cNvGrpSpPr/>
            <p:nvPr/>
          </p:nvGrpSpPr>
          <p:grpSpPr>
            <a:xfrm>
              <a:off x="1219200" y="3045269"/>
              <a:ext cx="1219200" cy="633278"/>
              <a:chOff x="3429000" y="2209800"/>
              <a:chExt cx="1219200" cy="633278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34290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43" name="Straight Connector 42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" name="Group 28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38" name="Straight Connector 37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5"/>
              <p:cNvGrpSpPr/>
              <p:nvPr/>
            </p:nvGrpSpPr>
            <p:grpSpPr>
              <a:xfrm>
                <a:off x="40386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23" name="Straight Connector 22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Group 8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" name="Group 9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3" name="Straight Connector 12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4038600" y="2213010"/>
                <a:ext cx="0" cy="6300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2438400" y="3048479"/>
              <a:ext cx="1219200" cy="633278"/>
              <a:chOff x="3429000" y="2209800"/>
              <a:chExt cx="1219200" cy="633278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34290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72" name="Group 71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87" name="Straight Connector 86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3" name="Group 72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82" name="Straight Connector 81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4" name="Group 73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77" name="Straight Connector 76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40386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67" name="Straight Connector 66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" name="Group 52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4" name="Group 53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/>
              <p:cNvCxnSpPr/>
              <p:nvPr/>
            </p:nvCxnSpPr>
            <p:spPr>
              <a:xfrm>
                <a:off x="4038600" y="2213010"/>
                <a:ext cx="0" cy="6300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3657600" y="3051689"/>
              <a:ext cx="1219200" cy="633278"/>
              <a:chOff x="3429000" y="2209800"/>
              <a:chExt cx="1219200" cy="633278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34290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116" name="Group 115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31" name="Straight Connector 130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Group 116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26" name="Straight Connector 125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Group 117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93"/>
              <p:cNvGrpSpPr/>
              <p:nvPr/>
            </p:nvGrpSpPr>
            <p:grpSpPr>
              <a:xfrm>
                <a:off x="40386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96" name="Group 95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7" name="Group 96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8" name="Group 97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5" name="Straight Connector 94"/>
              <p:cNvCxnSpPr/>
              <p:nvPr/>
            </p:nvCxnSpPr>
            <p:spPr>
              <a:xfrm>
                <a:off x="4038600" y="2213010"/>
                <a:ext cx="0" cy="6300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Group 135"/>
            <p:cNvGrpSpPr/>
            <p:nvPr/>
          </p:nvGrpSpPr>
          <p:grpSpPr>
            <a:xfrm>
              <a:off x="4876800" y="3048478"/>
              <a:ext cx="1219200" cy="633278"/>
              <a:chOff x="3429000" y="2209800"/>
              <a:chExt cx="1219200" cy="633278"/>
            </a:xfrm>
          </p:grpSpPr>
          <p:grpSp>
            <p:nvGrpSpPr>
              <p:cNvPr id="137" name="Group 136"/>
              <p:cNvGrpSpPr/>
              <p:nvPr/>
            </p:nvGrpSpPr>
            <p:grpSpPr>
              <a:xfrm>
                <a:off x="34290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160" name="Group 159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1" name="Group 160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70" name="Straight Connector 169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2" name="Group 161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65" name="Straight Connector 164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8" name="Group 137"/>
              <p:cNvGrpSpPr/>
              <p:nvPr/>
            </p:nvGrpSpPr>
            <p:grpSpPr>
              <a:xfrm>
                <a:off x="40386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140" name="Group 139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55" name="Straight Connector 154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1" name="Group 140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50" name="Straight Connector 149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2" name="Group 141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45" name="Straight Connector 144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9" name="Straight Connector 138"/>
              <p:cNvCxnSpPr/>
              <p:nvPr/>
            </p:nvCxnSpPr>
            <p:spPr>
              <a:xfrm>
                <a:off x="4038600" y="2213010"/>
                <a:ext cx="0" cy="6300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Group 179"/>
            <p:cNvGrpSpPr/>
            <p:nvPr/>
          </p:nvGrpSpPr>
          <p:grpSpPr>
            <a:xfrm>
              <a:off x="6096000" y="3054899"/>
              <a:ext cx="1219200" cy="633278"/>
              <a:chOff x="3429000" y="2209800"/>
              <a:chExt cx="1219200" cy="633278"/>
            </a:xfrm>
          </p:grpSpPr>
          <p:grpSp>
            <p:nvGrpSpPr>
              <p:cNvPr id="181" name="Group 180"/>
              <p:cNvGrpSpPr/>
              <p:nvPr/>
            </p:nvGrpSpPr>
            <p:grpSpPr>
              <a:xfrm>
                <a:off x="34290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204" name="Group 203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219" name="Straight Connector 218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Straight Connector 219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Straight Connector 221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3" name="Straight Connector 222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5" name="Group 204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214" name="Straight Connector 213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Straight Connector 216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6" name="Group 205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209" name="Straight Connector 208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7" name="Straight Connector 206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2" name="Group 181"/>
              <p:cNvGrpSpPr/>
              <p:nvPr/>
            </p:nvGrpSpPr>
            <p:grpSpPr>
              <a:xfrm>
                <a:off x="40386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184" name="Group 183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99" name="Straight Connector 198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5" name="Group 184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94" name="Straight Connector 193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6" name="Group 185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89" name="Straight Connector 188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3" name="Straight Connector 182"/>
              <p:cNvCxnSpPr/>
              <p:nvPr/>
            </p:nvCxnSpPr>
            <p:spPr>
              <a:xfrm>
                <a:off x="4038600" y="2213010"/>
                <a:ext cx="0" cy="6300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4" name="Straight Connector 223"/>
            <p:cNvCxnSpPr/>
            <p:nvPr/>
          </p:nvCxnSpPr>
          <p:spPr>
            <a:xfrm>
              <a:off x="3652837" y="3051689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>
              <a:off x="4872037" y="3058109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2438400" y="3048226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6096000" y="3051689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Arrow Connector 227"/>
            <p:cNvCxnSpPr/>
            <p:nvPr/>
          </p:nvCxnSpPr>
          <p:spPr>
            <a:xfrm flipV="1">
              <a:off x="1066800" y="2743200"/>
              <a:ext cx="0" cy="1143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Arrow Connector 228"/>
            <p:cNvCxnSpPr/>
            <p:nvPr/>
          </p:nvCxnSpPr>
          <p:spPr>
            <a:xfrm>
              <a:off x="990600" y="3363260"/>
              <a:ext cx="6553200" cy="34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flipH="1">
              <a:off x="990600" y="3048000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flipH="1">
              <a:off x="997744" y="3678294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TextBox 231"/>
            <p:cNvSpPr txBox="1"/>
            <p:nvPr/>
          </p:nvSpPr>
          <p:spPr>
            <a:xfrm>
              <a:off x="76200" y="2899000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400" dirty="0" smtClean="0"/>
                <a:t>(k-1)/2</a:t>
              </a:r>
              <a:endParaRPr lang="en-AU" sz="1400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0" y="3530651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400" dirty="0" smtClean="0"/>
                <a:t>-(k-1)/2</a:t>
              </a:r>
              <a:endParaRPr lang="en-A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9921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7575" y="1580590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Same basic technique as before. This time we pick all ±</a:t>
            </a:r>
            <a:r>
              <a:rPr lang="en-US" dirty="0" err="1" smtClean="0"/>
              <a:t>3</a:t>
            </a:r>
            <a:r>
              <a:rPr lang="en-US" i="1" baseline="30000" dirty="0" err="1" smtClean="0"/>
              <a:t>m</a:t>
            </a:r>
            <a:r>
              <a:rPr lang="en-US" baseline="30000" dirty="0" smtClean="0"/>
              <a:t>-</a:t>
            </a:r>
            <a:r>
              <a:rPr lang="en-US" i="1" baseline="30000" dirty="0" err="1" smtClean="0"/>
              <a:t>i</a:t>
            </a:r>
            <a:r>
              <a:rPr lang="en-US" baseline="30000" dirty="0" smtClean="0"/>
              <a:t>-1</a:t>
            </a:r>
            <a:r>
              <a:rPr lang="en-US" dirty="0" smtClean="0"/>
              <a:t> (even if there are many of them in a single "segment" of the original </a:t>
            </a:r>
            <a:r>
              <a:rPr lang="en-US" i="1" dirty="0" smtClean="0"/>
              <a:t>c</a:t>
            </a:r>
            <a:r>
              <a:rPr lang="en-US" dirty="0" smtClean="0"/>
              <a:t>.)</a:t>
            </a:r>
          </a:p>
          <a:p>
            <a:r>
              <a:rPr lang="en-US" dirty="0" smtClean="0"/>
              <a:t>Many repetitions, near the middle, will remain untouched. We use them in Step 4.2.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4.1: Rough-balancing a row</a:t>
            </a:r>
            <a:endParaRPr lang="en-US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488414" y="1738364"/>
            <a:ext cx="1219200" cy="633278"/>
            <a:chOff x="3429000" y="2209800"/>
            <a:chExt cx="1219200" cy="633278"/>
          </a:xfrm>
        </p:grpSpPr>
        <p:grpSp>
          <p:nvGrpSpPr>
            <p:cNvPr id="5" name="Group 4"/>
            <p:cNvGrpSpPr/>
            <p:nvPr/>
          </p:nvGrpSpPr>
          <p:grpSpPr>
            <a:xfrm>
              <a:off x="3429000" y="2209800"/>
              <a:ext cx="609600" cy="633277"/>
              <a:chOff x="6705600" y="2602706"/>
              <a:chExt cx="1250948" cy="1195132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38" name="Straight Connector 37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9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4038600" y="2209800"/>
              <a:ext cx="609600" cy="633277"/>
              <a:chOff x="6705600" y="2602706"/>
              <a:chExt cx="1250948" cy="119513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Straight Connector 10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/>
            <p:nvPr/>
          </p:nvCxnSpPr>
          <p:spPr>
            <a:xfrm>
              <a:off x="4038600" y="2213010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707614" y="1741574"/>
            <a:ext cx="1219200" cy="633278"/>
            <a:chOff x="3429000" y="2209800"/>
            <a:chExt cx="1219200" cy="633278"/>
          </a:xfrm>
        </p:grpSpPr>
        <p:grpSp>
          <p:nvGrpSpPr>
            <p:cNvPr id="49" name="Group 48"/>
            <p:cNvGrpSpPr/>
            <p:nvPr/>
          </p:nvGrpSpPr>
          <p:grpSpPr>
            <a:xfrm>
              <a:off x="3429000" y="2209800"/>
              <a:ext cx="609600" cy="633277"/>
              <a:chOff x="6705600" y="2602706"/>
              <a:chExt cx="1250948" cy="1195132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87" name="Straight Connector 86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3" name="Group 72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" name="Group 73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5" name="Straight Connector 74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4038600" y="2209800"/>
              <a:ext cx="609600" cy="633277"/>
              <a:chOff x="6705600" y="2602706"/>
              <a:chExt cx="1250948" cy="1195132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67" name="Straight Connector 66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" name="Group 52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Group 53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57" name="Straight Connector 56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/>
            <p:nvPr/>
          </p:nvCxnSpPr>
          <p:spPr>
            <a:xfrm>
              <a:off x="4038600" y="2213010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926814" y="1744784"/>
            <a:ext cx="1219200" cy="633278"/>
            <a:chOff x="3429000" y="2209800"/>
            <a:chExt cx="1219200" cy="633278"/>
          </a:xfrm>
        </p:grpSpPr>
        <p:grpSp>
          <p:nvGrpSpPr>
            <p:cNvPr id="93" name="Group 92"/>
            <p:cNvGrpSpPr/>
            <p:nvPr/>
          </p:nvGrpSpPr>
          <p:grpSpPr>
            <a:xfrm>
              <a:off x="3429000" y="2209800"/>
              <a:ext cx="609600" cy="633277"/>
              <a:chOff x="6705600" y="2602706"/>
              <a:chExt cx="1250948" cy="1195132"/>
            </a:xfrm>
          </p:grpSpPr>
          <p:grpSp>
            <p:nvGrpSpPr>
              <p:cNvPr id="116" name="Group 115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7" name="Group 116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8" name="Group 117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9" name="Straight Connector 118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93"/>
            <p:cNvGrpSpPr/>
            <p:nvPr/>
          </p:nvGrpSpPr>
          <p:grpSpPr>
            <a:xfrm>
              <a:off x="4038600" y="2209800"/>
              <a:ext cx="609600" cy="633277"/>
              <a:chOff x="6705600" y="2602706"/>
              <a:chExt cx="1250948" cy="1195132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7" name="Group 96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8" name="Group 97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9" name="Straight Connector 98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/>
            <p:nvPr/>
          </p:nvCxnSpPr>
          <p:spPr>
            <a:xfrm>
              <a:off x="4038600" y="2213010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/>
          <p:cNvGrpSpPr/>
          <p:nvPr/>
        </p:nvGrpSpPr>
        <p:grpSpPr>
          <a:xfrm>
            <a:off x="5146014" y="1741573"/>
            <a:ext cx="1219200" cy="633278"/>
            <a:chOff x="3429000" y="2209800"/>
            <a:chExt cx="1219200" cy="633278"/>
          </a:xfrm>
        </p:grpSpPr>
        <p:grpSp>
          <p:nvGrpSpPr>
            <p:cNvPr id="137" name="Group 136"/>
            <p:cNvGrpSpPr/>
            <p:nvPr/>
          </p:nvGrpSpPr>
          <p:grpSpPr>
            <a:xfrm>
              <a:off x="3429000" y="2209800"/>
              <a:ext cx="609600" cy="633277"/>
              <a:chOff x="6705600" y="2602706"/>
              <a:chExt cx="1250948" cy="1195132"/>
            </a:xfrm>
          </p:grpSpPr>
          <p:grpSp>
            <p:nvGrpSpPr>
              <p:cNvPr id="160" name="Group 159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1" name="Group 160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2" name="Group 161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3" name="Straight Connector 162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137"/>
            <p:cNvGrpSpPr/>
            <p:nvPr/>
          </p:nvGrpSpPr>
          <p:grpSpPr>
            <a:xfrm>
              <a:off x="4038600" y="2209800"/>
              <a:ext cx="609600" cy="633277"/>
              <a:chOff x="6705600" y="2602706"/>
              <a:chExt cx="1250948" cy="1195132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1" name="Group 140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" name="Group 141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3" name="Straight Connector 142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9" name="Straight Connector 138"/>
            <p:cNvCxnSpPr/>
            <p:nvPr/>
          </p:nvCxnSpPr>
          <p:spPr>
            <a:xfrm>
              <a:off x="4038600" y="2213010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/>
          <p:cNvGrpSpPr/>
          <p:nvPr/>
        </p:nvGrpSpPr>
        <p:grpSpPr>
          <a:xfrm>
            <a:off x="6365214" y="1747994"/>
            <a:ext cx="1219200" cy="633278"/>
            <a:chOff x="3429000" y="2209800"/>
            <a:chExt cx="1219200" cy="633278"/>
          </a:xfrm>
        </p:grpSpPr>
        <p:grpSp>
          <p:nvGrpSpPr>
            <p:cNvPr id="181" name="Group 180"/>
            <p:cNvGrpSpPr/>
            <p:nvPr/>
          </p:nvGrpSpPr>
          <p:grpSpPr>
            <a:xfrm>
              <a:off x="3429000" y="2209800"/>
              <a:ext cx="609600" cy="633277"/>
              <a:chOff x="6705600" y="2602706"/>
              <a:chExt cx="1250948" cy="1195132"/>
            </a:xfrm>
          </p:grpSpPr>
          <p:grpSp>
            <p:nvGrpSpPr>
              <p:cNvPr id="204" name="Group 203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" name="Group 204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6" name="Group 205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209" name="Straight Connector 208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7" name="Straight Connector 206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2" name="Group 181"/>
            <p:cNvGrpSpPr/>
            <p:nvPr/>
          </p:nvGrpSpPr>
          <p:grpSpPr>
            <a:xfrm>
              <a:off x="4038600" y="2209800"/>
              <a:ext cx="609600" cy="633277"/>
              <a:chOff x="6705600" y="2602706"/>
              <a:chExt cx="1250948" cy="1195132"/>
            </a:xfrm>
          </p:grpSpPr>
          <p:grpSp>
            <p:nvGrpSpPr>
              <p:cNvPr id="184" name="Group 183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6" name="Group 185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7" name="Straight Connector 186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3" name="Straight Connector 182"/>
            <p:cNvCxnSpPr/>
            <p:nvPr/>
          </p:nvCxnSpPr>
          <p:spPr>
            <a:xfrm>
              <a:off x="4038600" y="2213010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4" name="Straight Connector 223"/>
          <p:cNvCxnSpPr/>
          <p:nvPr/>
        </p:nvCxnSpPr>
        <p:spPr>
          <a:xfrm>
            <a:off x="3922051" y="1744784"/>
            <a:ext cx="0" cy="630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5141251" y="1751204"/>
            <a:ext cx="0" cy="630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2707614" y="1741321"/>
            <a:ext cx="0" cy="630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6365214" y="1744784"/>
            <a:ext cx="0" cy="630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/>
        </p:nvCxnSpPr>
        <p:spPr>
          <a:xfrm flipV="1">
            <a:off x="1336014" y="1436295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>
            <a:off x="1259814" y="2056355"/>
            <a:ext cx="6553200" cy="3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 flipH="1">
            <a:off x="1259814" y="1741095"/>
            <a:ext cx="76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 flipH="1">
            <a:off x="1266958" y="2371389"/>
            <a:ext cx="76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345414" y="159209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dirty="0" smtClean="0"/>
              <a:t>(k-1)/2</a:t>
            </a:r>
            <a:endParaRPr lang="en-AU" sz="1400" dirty="0"/>
          </a:p>
        </p:txBody>
      </p:sp>
      <p:sp>
        <p:nvSpPr>
          <p:cNvPr id="239" name="TextBox 238"/>
          <p:cNvSpPr txBox="1"/>
          <p:nvPr/>
        </p:nvSpPr>
        <p:spPr>
          <a:xfrm>
            <a:off x="307314" y="2228919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400" dirty="0" smtClean="0"/>
              <a:t>-(k-1)/2</a:t>
            </a:r>
            <a:endParaRPr lang="en-AU" sz="1400" dirty="0"/>
          </a:p>
        </p:txBody>
      </p:sp>
      <p:grpSp>
        <p:nvGrpSpPr>
          <p:cNvPr id="228" name="Group 227"/>
          <p:cNvGrpSpPr/>
          <p:nvPr/>
        </p:nvGrpSpPr>
        <p:grpSpPr>
          <a:xfrm>
            <a:off x="1488414" y="2655495"/>
            <a:ext cx="6247625" cy="997982"/>
            <a:chOff x="1488414" y="2655495"/>
            <a:chExt cx="6247625" cy="997982"/>
          </a:xfrm>
        </p:grpSpPr>
        <p:cxnSp>
          <p:nvCxnSpPr>
            <p:cNvPr id="241" name="Straight Arrow Connector 240"/>
            <p:cNvCxnSpPr/>
            <p:nvPr/>
          </p:nvCxnSpPr>
          <p:spPr>
            <a:xfrm flipV="1">
              <a:off x="1791666" y="2655495"/>
              <a:ext cx="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2" name="TextBox 241"/>
            <p:cNvSpPr txBox="1"/>
            <p:nvPr/>
          </p:nvSpPr>
          <p:spPr>
            <a:xfrm>
              <a:off x="1488414" y="3265095"/>
              <a:ext cx="711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+1</a:t>
              </a:r>
              <a:endParaRPr lang="en-AU" dirty="0"/>
            </a:p>
          </p:txBody>
        </p:sp>
        <p:cxnSp>
          <p:nvCxnSpPr>
            <p:cNvPr id="243" name="Straight Arrow Connector 242"/>
            <p:cNvCxnSpPr/>
            <p:nvPr/>
          </p:nvCxnSpPr>
          <p:spPr>
            <a:xfrm flipV="1">
              <a:off x="2416738" y="2661329"/>
              <a:ext cx="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TextBox 243"/>
            <p:cNvSpPr txBox="1"/>
            <p:nvPr/>
          </p:nvSpPr>
          <p:spPr>
            <a:xfrm>
              <a:off x="2113486" y="3270929"/>
              <a:ext cx="711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+1</a:t>
              </a:r>
              <a:endParaRPr lang="en-AU" dirty="0"/>
            </a:p>
          </p:txBody>
        </p:sp>
        <p:cxnSp>
          <p:nvCxnSpPr>
            <p:cNvPr id="245" name="Straight Arrow Connector 244"/>
            <p:cNvCxnSpPr/>
            <p:nvPr/>
          </p:nvCxnSpPr>
          <p:spPr>
            <a:xfrm flipV="1">
              <a:off x="3060376" y="2674545"/>
              <a:ext cx="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" name="TextBox 245"/>
            <p:cNvSpPr txBox="1"/>
            <p:nvPr/>
          </p:nvSpPr>
          <p:spPr>
            <a:xfrm>
              <a:off x="2757124" y="3284145"/>
              <a:ext cx="711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+1</a:t>
              </a:r>
              <a:endParaRPr lang="en-AU" dirty="0"/>
            </a:p>
          </p:txBody>
        </p:sp>
        <p:cxnSp>
          <p:nvCxnSpPr>
            <p:cNvPr id="247" name="Straight Arrow Connector 246"/>
            <p:cNvCxnSpPr/>
            <p:nvPr/>
          </p:nvCxnSpPr>
          <p:spPr>
            <a:xfrm>
              <a:off x="4907744" y="2726158"/>
              <a:ext cx="0" cy="4227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TextBox 247"/>
            <p:cNvSpPr txBox="1"/>
            <p:nvPr/>
          </p:nvSpPr>
          <p:spPr>
            <a:xfrm>
              <a:off x="4570454" y="3284145"/>
              <a:ext cx="711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-1</a:t>
              </a:r>
              <a:endParaRPr lang="en-AU" dirty="0"/>
            </a:p>
          </p:txBody>
        </p:sp>
        <p:cxnSp>
          <p:nvCxnSpPr>
            <p:cNvPr id="253" name="Straight Arrow Connector 252"/>
            <p:cNvCxnSpPr/>
            <p:nvPr/>
          </p:nvCxnSpPr>
          <p:spPr>
            <a:xfrm>
              <a:off x="6770582" y="2712942"/>
              <a:ext cx="0" cy="4227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TextBox 253"/>
            <p:cNvSpPr txBox="1"/>
            <p:nvPr/>
          </p:nvSpPr>
          <p:spPr>
            <a:xfrm>
              <a:off x="6433292" y="3270929"/>
              <a:ext cx="711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-1</a:t>
              </a:r>
              <a:endParaRPr lang="en-AU" dirty="0"/>
            </a:p>
          </p:txBody>
        </p:sp>
        <p:cxnSp>
          <p:nvCxnSpPr>
            <p:cNvPr id="255" name="Straight Arrow Connector 254"/>
            <p:cNvCxnSpPr/>
            <p:nvPr/>
          </p:nvCxnSpPr>
          <p:spPr>
            <a:xfrm>
              <a:off x="7361614" y="2707108"/>
              <a:ext cx="0" cy="4227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TextBox 255"/>
            <p:cNvSpPr txBox="1"/>
            <p:nvPr/>
          </p:nvSpPr>
          <p:spPr>
            <a:xfrm>
              <a:off x="7024324" y="3265095"/>
              <a:ext cx="711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-1</a:t>
              </a:r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val="228655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After rough-balancing, the residual moment is down to [-(</a:t>
            </a:r>
            <a:r>
              <a:rPr lang="en-US" dirty="0" err="1" smtClean="0"/>
              <a:t>2</a:t>
            </a:r>
            <a:r>
              <a:rPr lang="en-US" i="1" dirty="0" err="1" smtClean="0"/>
              <a:t>k</a:t>
            </a:r>
            <a:r>
              <a:rPr lang="en-US" dirty="0" smtClean="0"/>
              <a:t>-1),(</a:t>
            </a:r>
            <a:r>
              <a:rPr lang="en-US" dirty="0" err="1" smtClean="0"/>
              <a:t>2</a:t>
            </a:r>
            <a:r>
              <a:rPr lang="en-US" i="1" dirty="0" err="1" smtClean="0"/>
              <a:t>k</a:t>
            </a:r>
            <a:r>
              <a:rPr lang="en-US" dirty="0" smtClean="0"/>
              <a:t>-1)].</a:t>
            </a:r>
          </a:p>
          <a:p>
            <a:r>
              <a:rPr lang="en-US" dirty="0" smtClean="0"/>
              <a:t>This time we pick just one + and one - in each repetition.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i="1" dirty="0" smtClean="0"/>
              <a:t>k</a:t>
            </a:r>
            <a:r>
              <a:rPr lang="en-US" dirty="0" smtClean="0"/>
              <a:t> is prime, </a:t>
            </a:r>
            <a:r>
              <a:rPr lang="en-US" i="1" dirty="0" err="1" smtClean="0"/>
              <a:t>pos</a:t>
            </a:r>
            <a:r>
              <a:rPr lang="en-US" dirty="0" smtClean="0"/>
              <a:t> and </a:t>
            </a:r>
            <a:r>
              <a:rPr lang="en-US" i="1" dirty="0" err="1" smtClean="0"/>
              <a:t>neg</a:t>
            </a:r>
            <a:r>
              <a:rPr lang="en-US" dirty="0" smtClean="0"/>
              <a:t>=</a:t>
            </a:r>
            <a:r>
              <a:rPr lang="en-US" i="1" dirty="0" smtClean="0"/>
              <a:t>k</a:t>
            </a:r>
            <a:r>
              <a:rPr lang="en-US" dirty="0" smtClean="0"/>
              <a:t>-</a:t>
            </a:r>
            <a:r>
              <a:rPr lang="en-US" i="1" dirty="0" err="1" smtClean="0"/>
              <a:t>pos</a:t>
            </a:r>
            <a:r>
              <a:rPr lang="en-US" dirty="0" smtClean="0"/>
              <a:t> are co-prime, so there is always a way to counterbalance the residual moment completely.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4.2: Fine-balancing a row</a:t>
            </a:r>
            <a:endParaRPr lang="en-US" i="1" dirty="0"/>
          </a:p>
        </p:txBody>
      </p:sp>
      <p:grpSp>
        <p:nvGrpSpPr>
          <p:cNvPr id="262" name="Group 261"/>
          <p:cNvGrpSpPr/>
          <p:nvPr/>
        </p:nvGrpSpPr>
        <p:grpSpPr>
          <a:xfrm>
            <a:off x="970534" y="2924429"/>
            <a:ext cx="7543800" cy="1143000"/>
            <a:chOff x="970534" y="2924429"/>
            <a:chExt cx="7543800" cy="1143000"/>
          </a:xfrm>
        </p:grpSpPr>
        <p:grpSp>
          <p:nvGrpSpPr>
            <p:cNvPr id="4" name="Group 3"/>
            <p:cNvGrpSpPr/>
            <p:nvPr/>
          </p:nvGrpSpPr>
          <p:grpSpPr>
            <a:xfrm>
              <a:off x="2189734" y="3226498"/>
              <a:ext cx="1219200" cy="633278"/>
              <a:chOff x="3429000" y="2209800"/>
              <a:chExt cx="1219200" cy="633278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34290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43" name="Straight Connector 42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" name="Group 28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38" name="Straight Connector 37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5"/>
              <p:cNvGrpSpPr/>
              <p:nvPr/>
            </p:nvGrpSpPr>
            <p:grpSpPr>
              <a:xfrm>
                <a:off x="40386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23" name="Straight Connector 22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Group 8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" name="Group 9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3" name="Straight Connector 12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4038600" y="2213010"/>
                <a:ext cx="0" cy="6300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3408934" y="3229708"/>
              <a:ext cx="1219200" cy="633278"/>
              <a:chOff x="3429000" y="2209800"/>
              <a:chExt cx="1219200" cy="633278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34290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72" name="Group 71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87" name="Straight Connector 86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3" name="Group 72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82" name="Straight Connector 81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4" name="Group 73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77" name="Straight Connector 76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40386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67" name="Straight Connector 66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" name="Group 52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4" name="Group 53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/>
              <p:cNvCxnSpPr/>
              <p:nvPr/>
            </p:nvCxnSpPr>
            <p:spPr>
              <a:xfrm>
                <a:off x="4038600" y="2213010"/>
                <a:ext cx="0" cy="6300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4628134" y="3232918"/>
              <a:ext cx="1219200" cy="633278"/>
              <a:chOff x="3429000" y="2209800"/>
              <a:chExt cx="1219200" cy="633278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34290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116" name="Group 115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31" name="Straight Connector 130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Group 116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26" name="Straight Connector 125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Group 117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93"/>
              <p:cNvGrpSpPr/>
              <p:nvPr/>
            </p:nvGrpSpPr>
            <p:grpSpPr>
              <a:xfrm>
                <a:off x="40386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96" name="Group 95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7" name="Group 96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8" name="Group 97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5" name="Straight Connector 94"/>
              <p:cNvCxnSpPr/>
              <p:nvPr/>
            </p:nvCxnSpPr>
            <p:spPr>
              <a:xfrm>
                <a:off x="4038600" y="2213010"/>
                <a:ext cx="0" cy="6300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Group 135"/>
            <p:cNvGrpSpPr/>
            <p:nvPr/>
          </p:nvGrpSpPr>
          <p:grpSpPr>
            <a:xfrm>
              <a:off x="5847334" y="3229707"/>
              <a:ext cx="1219200" cy="633278"/>
              <a:chOff x="3429000" y="2209800"/>
              <a:chExt cx="1219200" cy="633278"/>
            </a:xfrm>
          </p:grpSpPr>
          <p:grpSp>
            <p:nvGrpSpPr>
              <p:cNvPr id="137" name="Group 136"/>
              <p:cNvGrpSpPr/>
              <p:nvPr/>
            </p:nvGrpSpPr>
            <p:grpSpPr>
              <a:xfrm>
                <a:off x="34290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160" name="Group 159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5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1" name="Group 160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70" name="Straight Connector 169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2" name="Group 161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65" name="Straight Connector 164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8" name="Group 137"/>
              <p:cNvGrpSpPr/>
              <p:nvPr/>
            </p:nvGrpSpPr>
            <p:grpSpPr>
              <a:xfrm>
                <a:off x="40386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140" name="Group 139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55" name="Straight Connector 154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1" name="Group 140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50" name="Straight Connector 149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2" name="Group 141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45" name="Straight Connector 144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9" name="Straight Connector 138"/>
              <p:cNvCxnSpPr/>
              <p:nvPr/>
            </p:nvCxnSpPr>
            <p:spPr>
              <a:xfrm>
                <a:off x="4038600" y="2213010"/>
                <a:ext cx="0" cy="6300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Group 179"/>
            <p:cNvGrpSpPr/>
            <p:nvPr/>
          </p:nvGrpSpPr>
          <p:grpSpPr>
            <a:xfrm>
              <a:off x="7066534" y="3236128"/>
              <a:ext cx="1219200" cy="633278"/>
              <a:chOff x="3429000" y="2209800"/>
              <a:chExt cx="1219200" cy="633278"/>
            </a:xfrm>
          </p:grpSpPr>
          <p:grpSp>
            <p:nvGrpSpPr>
              <p:cNvPr id="181" name="Group 180"/>
              <p:cNvGrpSpPr/>
              <p:nvPr/>
            </p:nvGrpSpPr>
            <p:grpSpPr>
              <a:xfrm>
                <a:off x="34290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204" name="Group 203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219" name="Straight Connector 218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Straight Connector 219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Straight Connector 221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3" name="Straight Connector 222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5" name="Group 204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214" name="Straight Connector 213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Straight Connector 216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6" name="Group 205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209" name="Straight Connector 208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7" name="Straight Connector 206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2" name="Group 181"/>
              <p:cNvGrpSpPr/>
              <p:nvPr/>
            </p:nvGrpSpPr>
            <p:grpSpPr>
              <a:xfrm>
                <a:off x="40386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184" name="Group 183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99" name="Straight Connector 198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5" name="Group 184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94" name="Straight Connector 193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6" name="Group 185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89" name="Straight Connector 188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3" name="Straight Connector 182"/>
              <p:cNvCxnSpPr/>
              <p:nvPr/>
            </p:nvCxnSpPr>
            <p:spPr>
              <a:xfrm>
                <a:off x="4038600" y="2213010"/>
                <a:ext cx="0" cy="6300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4" name="Straight Connector 223"/>
            <p:cNvCxnSpPr/>
            <p:nvPr/>
          </p:nvCxnSpPr>
          <p:spPr>
            <a:xfrm>
              <a:off x="4623371" y="3232918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>
              <a:off x="5842571" y="3239338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3408934" y="3229455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7066534" y="3232918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Arrow Connector 227"/>
            <p:cNvCxnSpPr/>
            <p:nvPr/>
          </p:nvCxnSpPr>
          <p:spPr>
            <a:xfrm flipV="1">
              <a:off x="2037334" y="2924429"/>
              <a:ext cx="0" cy="1143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Arrow Connector 228"/>
            <p:cNvCxnSpPr/>
            <p:nvPr/>
          </p:nvCxnSpPr>
          <p:spPr>
            <a:xfrm>
              <a:off x="1961134" y="3544489"/>
              <a:ext cx="6553200" cy="34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flipH="1">
              <a:off x="1961134" y="3229229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flipH="1">
              <a:off x="1968278" y="3859523"/>
              <a:ext cx="76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TextBox 231"/>
            <p:cNvSpPr txBox="1"/>
            <p:nvPr/>
          </p:nvSpPr>
          <p:spPr>
            <a:xfrm>
              <a:off x="1046734" y="3080229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400" dirty="0" smtClean="0"/>
                <a:t>(k-1)/2</a:t>
              </a:r>
              <a:endParaRPr lang="en-AU" sz="1400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970534" y="3711880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AU" sz="1400" dirty="0" smtClean="0"/>
                <a:t>-(k-1)/2</a:t>
              </a:r>
              <a:endParaRPr lang="en-AU" sz="1400" dirty="0"/>
            </a:p>
          </p:txBody>
        </p:sp>
      </p:grpSp>
      <p:sp>
        <p:nvSpPr>
          <p:cNvPr id="234" name="TextBox 233"/>
          <p:cNvSpPr txBox="1"/>
          <p:nvPr/>
        </p:nvSpPr>
        <p:spPr>
          <a:xfrm>
            <a:off x="2257811" y="3962400"/>
            <a:ext cx="1670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-</a:t>
            </a:r>
            <a:endParaRPr lang="en-AU" sz="1100" dirty="0"/>
          </a:p>
        </p:txBody>
      </p:sp>
      <p:sp>
        <p:nvSpPr>
          <p:cNvPr id="235" name="TextBox 234"/>
          <p:cNvSpPr txBox="1"/>
          <p:nvPr/>
        </p:nvSpPr>
        <p:spPr>
          <a:xfrm>
            <a:off x="2545591" y="3962400"/>
            <a:ext cx="1670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+</a:t>
            </a:r>
            <a:endParaRPr lang="en-AU" sz="1100" dirty="0"/>
          </a:p>
        </p:txBody>
      </p:sp>
      <p:sp>
        <p:nvSpPr>
          <p:cNvPr id="236" name="Right Brace 235"/>
          <p:cNvSpPr/>
          <p:nvPr/>
        </p:nvSpPr>
        <p:spPr>
          <a:xfrm rot="5400000">
            <a:off x="2449385" y="4071867"/>
            <a:ext cx="170192" cy="372877"/>
          </a:xfrm>
          <a:prstGeom prst="rightBrace">
            <a:avLst>
              <a:gd name="adj1" fmla="val 1539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37" name="TextBox 236"/>
          <p:cNvSpPr txBox="1"/>
          <p:nvPr/>
        </p:nvSpPr>
        <p:spPr>
          <a:xfrm>
            <a:off x="2308835" y="4343400"/>
            <a:ext cx="4512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i="1" dirty="0" err="1" smtClean="0"/>
              <a:t>pos</a:t>
            </a:r>
            <a:endParaRPr lang="en-AU" i="1" dirty="0"/>
          </a:p>
        </p:txBody>
      </p:sp>
      <p:sp>
        <p:nvSpPr>
          <p:cNvPr id="240" name="TextBox 239"/>
          <p:cNvSpPr txBox="1"/>
          <p:nvPr/>
        </p:nvSpPr>
        <p:spPr>
          <a:xfrm>
            <a:off x="2901449" y="3963030"/>
            <a:ext cx="1670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-</a:t>
            </a:r>
            <a:endParaRPr lang="en-AU" sz="1100" dirty="0"/>
          </a:p>
        </p:txBody>
      </p:sp>
      <p:sp>
        <p:nvSpPr>
          <p:cNvPr id="241" name="TextBox 240"/>
          <p:cNvSpPr txBox="1"/>
          <p:nvPr/>
        </p:nvSpPr>
        <p:spPr>
          <a:xfrm>
            <a:off x="3189229" y="3963030"/>
            <a:ext cx="1670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+</a:t>
            </a:r>
            <a:endParaRPr lang="en-AU" sz="1100" dirty="0"/>
          </a:p>
        </p:txBody>
      </p:sp>
      <p:sp>
        <p:nvSpPr>
          <p:cNvPr id="242" name="Right Brace 241"/>
          <p:cNvSpPr/>
          <p:nvPr/>
        </p:nvSpPr>
        <p:spPr>
          <a:xfrm rot="5400000">
            <a:off x="3093023" y="4072497"/>
            <a:ext cx="170192" cy="372877"/>
          </a:xfrm>
          <a:prstGeom prst="rightBrace">
            <a:avLst>
              <a:gd name="adj1" fmla="val 1539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43" name="TextBox 242"/>
          <p:cNvSpPr txBox="1"/>
          <p:nvPr/>
        </p:nvSpPr>
        <p:spPr>
          <a:xfrm>
            <a:off x="2952473" y="4344030"/>
            <a:ext cx="4512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i="1" dirty="0" err="1" smtClean="0"/>
              <a:t>pos</a:t>
            </a:r>
            <a:endParaRPr lang="en-AU" i="1" dirty="0"/>
          </a:p>
        </p:txBody>
      </p:sp>
      <p:sp>
        <p:nvSpPr>
          <p:cNvPr id="245" name="TextBox 244"/>
          <p:cNvSpPr txBox="1"/>
          <p:nvPr/>
        </p:nvSpPr>
        <p:spPr>
          <a:xfrm>
            <a:off x="3489007" y="3963660"/>
            <a:ext cx="1670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-</a:t>
            </a:r>
            <a:endParaRPr lang="en-AU" sz="1100" dirty="0"/>
          </a:p>
        </p:txBody>
      </p:sp>
      <p:sp>
        <p:nvSpPr>
          <p:cNvPr id="246" name="TextBox 245"/>
          <p:cNvSpPr txBox="1"/>
          <p:nvPr/>
        </p:nvSpPr>
        <p:spPr>
          <a:xfrm>
            <a:off x="3776787" y="3963660"/>
            <a:ext cx="1670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+</a:t>
            </a:r>
            <a:endParaRPr lang="en-AU" sz="1100" dirty="0"/>
          </a:p>
        </p:txBody>
      </p:sp>
      <p:sp>
        <p:nvSpPr>
          <p:cNvPr id="247" name="Right Brace 246"/>
          <p:cNvSpPr/>
          <p:nvPr/>
        </p:nvSpPr>
        <p:spPr>
          <a:xfrm rot="5400000">
            <a:off x="3680581" y="4073127"/>
            <a:ext cx="170192" cy="372877"/>
          </a:xfrm>
          <a:prstGeom prst="rightBrace">
            <a:avLst>
              <a:gd name="adj1" fmla="val 1539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48" name="TextBox 247"/>
          <p:cNvSpPr txBox="1"/>
          <p:nvPr/>
        </p:nvSpPr>
        <p:spPr>
          <a:xfrm>
            <a:off x="3540031" y="4344660"/>
            <a:ext cx="4512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i="1" dirty="0" err="1" smtClean="0"/>
              <a:t>pos</a:t>
            </a:r>
            <a:endParaRPr lang="en-AU" i="1" dirty="0"/>
          </a:p>
        </p:txBody>
      </p:sp>
      <p:sp>
        <p:nvSpPr>
          <p:cNvPr id="250" name="TextBox 249"/>
          <p:cNvSpPr txBox="1"/>
          <p:nvPr/>
        </p:nvSpPr>
        <p:spPr>
          <a:xfrm>
            <a:off x="6226453" y="4019657"/>
            <a:ext cx="1670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+</a:t>
            </a:r>
            <a:endParaRPr lang="en-AU" sz="1100" dirty="0"/>
          </a:p>
        </p:txBody>
      </p:sp>
      <p:sp>
        <p:nvSpPr>
          <p:cNvPr id="251" name="TextBox 250"/>
          <p:cNvSpPr txBox="1"/>
          <p:nvPr/>
        </p:nvSpPr>
        <p:spPr>
          <a:xfrm>
            <a:off x="6514233" y="4019657"/>
            <a:ext cx="1670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-</a:t>
            </a:r>
            <a:endParaRPr lang="en-AU" sz="1100" dirty="0"/>
          </a:p>
        </p:txBody>
      </p:sp>
      <p:sp>
        <p:nvSpPr>
          <p:cNvPr id="252" name="Right Brace 251"/>
          <p:cNvSpPr/>
          <p:nvPr/>
        </p:nvSpPr>
        <p:spPr>
          <a:xfrm rot="5400000">
            <a:off x="6418027" y="4129124"/>
            <a:ext cx="170192" cy="372877"/>
          </a:xfrm>
          <a:prstGeom prst="rightBrace">
            <a:avLst>
              <a:gd name="adj1" fmla="val 1539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53" name="TextBox 252"/>
          <p:cNvSpPr txBox="1"/>
          <p:nvPr/>
        </p:nvSpPr>
        <p:spPr>
          <a:xfrm>
            <a:off x="6277477" y="4400657"/>
            <a:ext cx="4512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i="1" dirty="0" err="1" smtClean="0"/>
              <a:t>neg</a:t>
            </a:r>
            <a:endParaRPr lang="en-AU" i="1" dirty="0"/>
          </a:p>
        </p:txBody>
      </p:sp>
      <p:sp>
        <p:nvSpPr>
          <p:cNvPr id="254" name="TextBox 253"/>
          <p:cNvSpPr txBox="1"/>
          <p:nvPr/>
        </p:nvSpPr>
        <p:spPr>
          <a:xfrm>
            <a:off x="6823901" y="4021875"/>
            <a:ext cx="1670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+</a:t>
            </a:r>
            <a:endParaRPr lang="en-AU" sz="1100" dirty="0"/>
          </a:p>
        </p:txBody>
      </p:sp>
      <p:sp>
        <p:nvSpPr>
          <p:cNvPr id="255" name="TextBox 254"/>
          <p:cNvSpPr txBox="1"/>
          <p:nvPr/>
        </p:nvSpPr>
        <p:spPr>
          <a:xfrm>
            <a:off x="7111681" y="4021875"/>
            <a:ext cx="1670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-</a:t>
            </a:r>
            <a:endParaRPr lang="en-AU" sz="1100" dirty="0"/>
          </a:p>
        </p:txBody>
      </p:sp>
      <p:sp>
        <p:nvSpPr>
          <p:cNvPr id="256" name="Right Brace 255"/>
          <p:cNvSpPr/>
          <p:nvPr/>
        </p:nvSpPr>
        <p:spPr>
          <a:xfrm rot="5400000">
            <a:off x="7015475" y="4131342"/>
            <a:ext cx="170192" cy="372877"/>
          </a:xfrm>
          <a:prstGeom prst="rightBrace">
            <a:avLst>
              <a:gd name="adj1" fmla="val 1539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57" name="TextBox 256"/>
          <p:cNvSpPr txBox="1"/>
          <p:nvPr/>
        </p:nvSpPr>
        <p:spPr>
          <a:xfrm>
            <a:off x="6874925" y="4402875"/>
            <a:ext cx="4512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i="1" dirty="0" err="1" smtClean="0"/>
              <a:t>neg</a:t>
            </a:r>
            <a:endParaRPr lang="en-AU" i="1" dirty="0"/>
          </a:p>
        </p:txBody>
      </p:sp>
      <p:sp>
        <p:nvSpPr>
          <p:cNvPr id="258" name="TextBox 257"/>
          <p:cNvSpPr txBox="1"/>
          <p:nvPr/>
        </p:nvSpPr>
        <p:spPr>
          <a:xfrm>
            <a:off x="7467540" y="4019656"/>
            <a:ext cx="1670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+</a:t>
            </a:r>
            <a:endParaRPr lang="en-AU" sz="1100" dirty="0"/>
          </a:p>
        </p:txBody>
      </p:sp>
      <p:sp>
        <p:nvSpPr>
          <p:cNvPr id="259" name="TextBox 258"/>
          <p:cNvSpPr txBox="1"/>
          <p:nvPr/>
        </p:nvSpPr>
        <p:spPr>
          <a:xfrm>
            <a:off x="7755320" y="4019656"/>
            <a:ext cx="1670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-</a:t>
            </a:r>
            <a:endParaRPr lang="en-AU" sz="1100" dirty="0"/>
          </a:p>
        </p:txBody>
      </p:sp>
      <p:sp>
        <p:nvSpPr>
          <p:cNvPr id="260" name="Right Brace 259"/>
          <p:cNvSpPr/>
          <p:nvPr/>
        </p:nvSpPr>
        <p:spPr>
          <a:xfrm rot="5400000">
            <a:off x="7659114" y="4129123"/>
            <a:ext cx="170192" cy="372877"/>
          </a:xfrm>
          <a:prstGeom prst="rightBrace">
            <a:avLst>
              <a:gd name="adj1" fmla="val 1539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61" name="TextBox 260"/>
          <p:cNvSpPr txBox="1"/>
          <p:nvPr/>
        </p:nvSpPr>
        <p:spPr>
          <a:xfrm>
            <a:off x="7518564" y="4400656"/>
            <a:ext cx="4512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i="1" dirty="0" err="1" smtClean="0"/>
              <a:t>neg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186933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  <p:bldP spid="234" grpId="0"/>
      <p:bldP spid="235" grpId="0"/>
      <p:bldP spid="236" grpId="0" animBg="1"/>
      <p:bldP spid="237" grpId="0"/>
      <p:bldP spid="240" grpId="0"/>
      <p:bldP spid="241" grpId="0"/>
      <p:bldP spid="242" grpId="0" animBg="1"/>
      <p:bldP spid="243" grpId="0"/>
      <p:bldP spid="245" grpId="0"/>
      <p:bldP spid="246" grpId="0"/>
      <p:bldP spid="247" grpId="0" animBg="1"/>
      <p:bldP spid="248" grpId="0"/>
      <p:bldP spid="250" grpId="0"/>
      <p:bldP spid="251" grpId="0"/>
      <p:bldP spid="252" grpId="0" animBg="1"/>
      <p:bldP spid="253" grpId="0"/>
      <p:bldP spid="254" grpId="0"/>
      <p:bldP spid="255" grpId="0"/>
      <p:bldP spid="256" grpId="0" animBg="1"/>
      <p:bldP spid="257" grpId="0"/>
      <p:bldP spid="258" grpId="0"/>
      <p:bldP spid="259" grpId="0"/>
      <p:bldP spid="260" grpId="0" animBg="1"/>
      <p:bldP spid="26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last row there are now remaining degrees of freedom. </a:t>
            </a:r>
            <a:r>
              <a:rPr lang="en-US" i="1" dirty="0" smtClean="0"/>
              <a:t>M</a:t>
            </a:r>
            <a:r>
              <a:rPr lang="en-US" dirty="0" smtClean="0"/>
              <a:t> is entirely determined.</a:t>
            </a:r>
          </a:p>
          <a:p>
            <a:r>
              <a:rPr lang="en-US" dirty="0" smtClean="0"/>
              <a:t>However, because </a:t>
            </a:r>
            <a:r>
              <a:rPr lang="en-US" i="1" dirty="0" smtClean="0"/>
              <a:t>c</a:t>
            </a:r>
            <a:r>
              <a:rPr lang="en-US" dirty="0" smtClean="0"/>
              <a:t> is homogeneous and balanced, and because all of </a:t>
            </a:r>
            <a:r>
              <a:rPr lang="en-US" i="1" dirty="0" smtClean="0"/>
              <a:t>M</a:t>
            </a:r>
            <a:r>
              <a:rPr lang="en-US" dirty="0" smtClean="0"/>
              <a:t>'s previous rows were homogeneous and balanced, by linearity so is </a:t>
            </a:r>
            <a:r>
              <a:rPr lang="en-US" i="1" dirty="0" smtClean="0"/>
              <a:t>M</a:t>
            </a:r>
            <a:r>
              <a:rPr lang="en-US" dirty="0" smtClean="0"/>
              <a:t>'s last row.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4.3: Handling the last row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5251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procedure described does not give a general bound on </a:t>
            </a:r>
            <a:r>
              <a:rPr lang="en-US" i="1" dirty="0" smtClean="0"/>
              <a:t>B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), because it only works for special </a:t>
            </a:r>
            <a:r>
              <a:rPr lang="en-US" i="1" dirty="0" smtClean="0"/>
              <a:t>n</a:t>
            </a:r>
            <a:r>
              <a:rPr lang="en-US" dirty="0" smtClean="0"/>
              <a:t> values, namely </a:t>
            </a:r>
            <a:r>
              <a:rPr lang="en-US" i="1" dirty="0" smtClean="0"/>
              <a:t>n</a:t>
            </a:r>
            <a:r>
              <a:rPr lang="en-US" dirty="0" smtClean="0"/>
              <a:t>=</a:t>
            </a:r>
            <a:r>
              <a:rPr lang="en-US" i="1" dirty="0" smtClean="0"/>
              <a:t>k</a:t>
            </a:r>
            <a:r>
              <a:rPr lang="en-US" i="1" baseline="30000" dirty="0" smtClean="0"/>
              <a:t>i</a:t>
            </a:r>
            <a:r>
              <a:rPr lang="en-US" i="1" dirty="0" smtClean="0"/>
              <a:t>p</a:t>
            </a:r>
            <a:r>
              <a:rPr lang="en-US" dirty="0" smtClean="0"/>
              <a:t>. For these, it constructs (</a:t>
            </a:r>
            <a:r>
              <a:rPr lang="en-US" i="1" dirty="0" err="1" smtClean="0"/>
              <a:t>mi</a:t>
            </a:r>
            <a:r>
              <a:rPr lang="en-US" dirty="0" err="1" smtClean="0"/>
              <a:t>+O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))x(</a:t>
            </a:r>
            <a:r>
              <a:rPr lang="en-US" i="1" dirty="0" smtClean="0"/>
              <a:t>k</a:t>
            </a:r>
            <a:r>
              <a:rPr lang="en-US" i="1" baseline="30000" dirty="0" smtClean="0"/>
              <a:t>i</a:t>
            </a:r>
            <a:r>
              <a:rPr lang="en-US" i="1" dirty="0" smtClean="0"/>
              <a:t>p</a:t>
            </a:r>
            <a:r>
              <a:rPr lang="en-US" dirty="0" smtClean="0"/>
              <a:t>) homogeneous </a:t>
            </a:r>
            <a:r>
              <a:rPr lang="en-US" dirty="0" err="1"/>
              <a:t>Münchhausen</a:t>
            </a:r>
            <a:r>
              <a:rPr lang="en-US" dirty="0"/>
              <a:t> </a:t>
            </a:r>
            <a:r>
              <a:rPr lang="en-US" dirty="0" smtClean="0"/>
              <a:t>matrices.</a:t>
            </a:r>
          </a:p>
          <a:p>
            <a:r>
              <a:rPr lang="en-US" dirty="0" smtClean="0"/>
              <a:t>The effective "efficiency" (fixing </a:t>
            </a:r>
            <a:r>
              <a:rPr lang="en-US" i="1" dirty="0" smtClean="0"/>
              <a:t>p</a:t>
            </a:r>
            <a:r>
              <a:rPr lang="en-US" dirty="0" smtClean="0"/>
              <a:t>, asymptotic on </a:t>
            </a:r>
            <a:r>
              <a:rPr lang="en-US" i="1" dirty="0" err="1" smtClean="0"/>
              <a:t>i</a:t>
            </a:r>
            <a:r>
              <a:rPr lang="en-US" dirty="0" smtClean="0"/>
              <a:t>) is </a:t>
            </a:r>
            <a:r>
              <a:rPr lang="el-GR" dirty="0" smtClean="0"/>
              <a:t>α</a:t>
            </a:r>
            <a:r>
              <a:rPr lang="en-AU" dirty="0" smtClean="0"/>
              <a:t>=</a:t>
            </a:r>
            <a:r>
              <a:rPr lang="en-AU" dirty="0" err="1" smtClean="0"/>
              <a:t>log</a:t>
            </a:r>
            <a:r>
              <a:rPr lang="en-AU" baseline="-25000" dirty="0" err="1" smtClean="0"/>
              <a:t>3</a:t>
            </a:r>
            <a:r>
              <a:rPr lang="en-AU" i="1" dirty="0" err="1" smtClean="0"/>
              <a:t>k</a:t>
            </a:r>
            <a:r>
              <a:rPr lang="en-AU" dirty="0" smtClean="0"/>
              <a:t>/</a:t>
            </a:r>
            <a:r>
              <a:rPr lang="en-AU" i="1" dirty="0" smtClean="0"/>
              <a:t>m</a:t>
            </a:r>
            <a:r>
              <a:rPr lang="en-AU" dirty="0" smtClean="0"/>
              <a:t>.</a:t>
            </a:r>
          </a:p>
          <a:p>
            <a:r>
              <a:rPr lang="en-AU" dirty="0" smtClean="0"/>
              <a:t>However, </a:t>
            </a:r>
            <a:r>
              <a:rPr lang="en-AU" i="1" dirty="0" smtClean="0"/>
              <a:t>k</a:t>
            </a:r>
            <a:r>
              <a:rPr lang="en-AU" dirty="0" smtClean="0"/>
              <a:t>&gt;</a:t>
            </a:r>
            <a:r>
              <a:rPr lang="en-AU" dirty="0" err="1" smtClean="0"/>
              <a:t>3</a:t>
            </a:r>
            <a:r>
              <a:rPr lang="en-AU" i="1" baseline="30000" dirty="0" err="1" smtClean="0"/>
              <a:t>m</a:t>
            </a:r>
            <a:r>
              <a:rPr lang="en-AU" baseline="30000" dirty="0" smtClean="0"/>
              <a:t>-1</a:t>
            </a:r>
            <a:r>
              <a:rPr lang="en-AU" dirty="0" smtClean="0"/>
              <a:t>, so </a:t>
            </a:r>
            <a:r>
              <a:rPr lang="el-GR" dirty="0" smtClean="0"/>
              <a:t>α</a:t>
            </a:r>
            <a:r>
              <a:rPr lang="en-AU" dirty="0" smtClean="0"/>
              <a:t>&gt;1-1/</a:t>
            </a:r>
            <a:r>
              <a:rPr lang="en-AU" i="1" dirty="0" smtClean="0"/>
              <a:t>m</a:t>
            </a:r>
            <a:r>
              <a:rPr lang="en-AU" dirty="0" smtClean="0"/>
              <a:t>, and can be made arbitrarily close to 1 by choosing a large </a:t>
            </a:r>
            <a:r>
              <a:rPr lang="en-AU" i="1" dirty="0" smtClean="0"/>
              <a:t>m</a:t>
            </a:r>
            <a:r>
              <a:rPr lang="en-AU" dirty="0" smtClean="0"/>
              <a:t>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bounds on </a:t>
            </a:r>
            <a:r>
              <a:rPr lang="en-US" i="1" dirty="0" smtClean="0"/>
              <a:t>B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does it give?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2136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Let </a:t>
            </a:r>
            <a:r>
              <a:rPr lang="en-AU" i="1" dirty="0" smtClean="0">
                <a:latin typeface="Gigi" pitchFamily="82" charset="0"/>
              </a:rPr>
              <a:t>M</a:t>
            </a:r>
            <a:r>
              <a:rPr lang="en-AU" dirty="0" smtClean="0"/>
              <a:t>(</a:t>
            </a:r>
            <a:r>
              <a:rPr lang="en-AU" i="1" dirty="0" err="1" smtClean="0"/>
              <a:t>m</a:t>
            </a:r>
            <a:r>
              <a:rPr lang="en-AU" dirty="0" err="1" smtClean="0"/>
              <a:t>,</a:t>
            </a:r>
            <a:r>
              <a:rPr lang="en-AU" i="1" dirty="0" err="1" smtClean="0"/>
              <a:t>k</a:t>
            </a:r>
            <a:r>
              <a:rPr lang="en-AU" dirty="0" err="1" smtClean="0"/>
              <a:t>,</a:t>
            </a:r>
            <a:r>
              <a:rPr lang="en-AU" i="1" dirty="0" err="1" smtClean="0"/>
              <a:t>t</a:t>
            </a:r>
            <a:r>
              <a:rPr lang="en-AU" dirty="0" err="1" smtClean="0"/>
              <a:t>,</a:t>
            </a:r>
            <a:r>
              <a:rPr lang="en-AU" i="1" dirty="0" err="1" smtClean="0"/>
              <a:t>n</a:t>
            </a:r>
            <a:r>
              <a:rPr lang="en-AU" dirty="0" smtClean="0"/>
              <a:t>) be the set of homogeneous </a:t>
            </a:r>
            <a:r>
              <a:rPr lang="en-AU" i="1" dirty="0" err="1" smtClean="0"/>
              <a:t>m</a:t>
            </a:r>
            <a:r>
              <a:rPr lang="en-AU" dirty="0" err="1" smtClean="0"/>
              <a:t>x</a:t>
            </a:r>
            <a:r>
              <a:rPr lang="en-AU" i="1" dirty="0" err="1" smtClean="0"/>
              <a:t>n</a:t>
            </a:r>
            <a:r>
              <a:rPr lang="en-AU" dirty="0" smtClean="0"/>
              <a:t> matrices (weigh sets), such that </a:t>
            </a:r>
            <a:r>
              <a:rPr lang="en-AU" i="1" dirty="0" smtClean="0"/>
              <a:t>M</a:t>
            </a:r>
            <a:r>
              <a:rPr lang="en-AU" dirty="0" smtClean="0"/>
              <a:t>∈</a:t>
            </a:r>
            <a:r>
              <a:rPr lang="en-AU" dirty="0">
                <a:latin typeface="Gigi" pitchFamily="82" charset="0"/>
              </a:rPr>
              <a:t> </a:t>
            </a:r>
            <a:r>
              <a:rPr lang="en-AU" i="1" dirty="0">
                <a:latin typeface="Gigi" pitchFamily="82" charset="0"/>
              </a:rPr>
              <a:t>M</a:t>
            </a:r>
            <a:r>
              <a:rPr lang="en-AU" dirty="0"/>
              <a:t>(</a:t>
            </a:r>
            <a:r>
              <a:rPr lang="en-AU" i="1" dirty="0" err="1"/>
              <a:t>m</a:t>
            </a:r>
            <a:r>
              <a:rPr lang="en-AU" dirty="0" err="1"/>
              <a:t>,</a:t>
            </a:r>
            <a:r>
              <a:rPr lang="en-AU" i="1" dirty="0" err="1"/>
              <a:t>k</a:t>
            </a:r>
            <a:r>
              <a:rPr lang="en-AU" dirty="0" err="1"/>
              <a:t>,</a:t>
            </a:r>
            <a:r>
              <a:rPr lang="en-AU" i="1" dirty="0" err="1"/>
              <a:t>t</a:t>
            </a:r>
            <a:r>
              <a:rPr lang="en-AU" dirty="0" err="1"/>
              <a:t>,</a:t>
            </a:r>
            <a:r>
              <a:rPr lang="en-AU" i="1" dirty="0" err="1"/>
              <a:t>n</a:t>
            </a:r>
            <a:r>
              <a:rPr lang="en-AU" dirty="0" smtClean="0"/>
              <a:t>) </a:t>
            </a:r>
            <a:r>
              <a:rPr lang="en-AU" dirty="0" err="1" smtClean="0"/>
              <a:t>iff</a:t>
            </a:r>
            <a:r>
              <a:rPr lang="en-AU" dirty="0" smtClean="0"/>
              <a:t> ∃</a:t>
            </a:r>
            <a:r>
              <a:rPr lang="en-AU" i="1" dirty="0" smtClean="0"/>
              <a:t>w</a:t>
            </a:r>
            <a:r>
              <a:rPr lang="en-AU" dirty="0" smtClean="0"/>
              <a:t>, </a:t>
            </a:r>
            <a:r>
              <a:rPr lang="en-AU" dirty="0" err="1" smtClean="0"/>
              <a:t>s.t.</a:t>
            </a:r>
            <a:r>
              <a:rPr lang="en-AU" dirty="0" smtClean="0"/>
              <a:t> </a:t>
            </a:r>
            <a:r>
              <a:rPr lang="en-AU" i="1" dirty="0" smtClean="0"/>
              <a:t>c</a:t>
            </a:r>
            <a:r>
              <a:rPr lang="en-AU" dirty="0" smtClean="0"/>
              <a:t>=</a:t>
            </a:r>
            <a:r>
              <a:rPr lang="en-AU" i="1" dirty="0" err="1" smtClean="0"/>
              <a:t>wM</a:t>
            </a:r>
            <a:r>
              <a:rPr lang="en-AU" dirty="0" smtClean="0"/>
              <a:t> satisfies</a:t>
            </a:r>
          </a:p>
          <a:p>
            <a:pPr marL="914400" lvl="3" indent="0">
              <a:buNone/>
            </a:pPr>
            <a:r>
              <a:rPr lang="en-AU" i="1" dirty="0" err="1" smtClean="0"/>
              <a:t>c</a:t>
            </a:r>
            <a:r>
              <a:rPr lang="en-AU" i="1" baseline="-25000" dirty="0" err="1" smtClean="0"/>
              <a:t>i</a:t>
            </a:r>
            <a:r>
              <a:rPr lang="en-AU" dirty="0" err="1" smtClean="0"/>
              <a:t>≤</a:t>
            </a:r>
            <a:r>
              <a:rPr lang="en-AU" i="1" dirty="0" err="1" smtClean="0"/>
              <a:t>c</a:t>
            </a:r>
            <a:r>
              <a:rPr lang="en-AU" i="1" baseline="-25000" dirty="0" err="1" smtClean="0"/>
              <a:t>i</a:t>
            </a:r>
            <a:r>
              <a:rPr lang="en-AU" baseline="-25000" dirty="0" err="1" smtClean="0"/>
              <a:t>+1</a:t>
            </a:r>
            <a:r>
              <a:rPr lang="en-AU" dirty="0" smtClean="0"/>
              <a:t> </a:t>
            </a:r>
            <a:r>
              <a:rPr lang="en-AU" dirty="0"/>
              <a:t>(</a:t>
            </a:r>
            <a:r>
              <a:rPr lang="en-AU" i="1" dirty="0" err="1"/>
              <a:t>i</a:t>
            </a:r>
            <a:r>
              <a:rPr lang="en-AU" dirty="0" err="1" smtClean="0"/>
              <a:t>≢</a:t>
            </a:r>
            <a:r>
              <a:rPr lang="en-AU" i="1" dirty="0" err="1" smtClean="0"/>
              <a:t>n</a:t>
            </a:r>
            <a:r>
              <a:rPr lang="en-AU" dirty="0" smtClean="0"/>
              <a:t> (mod </a:t>
            </a:r>
            <a:r>
              <a:rPr lang="en-AU" i="1" dirty="0" smtClean="0"/>
              <a:t>t</a:t>
            </a:r>
            <a:r>
              <a:rPr lang="en-AU" dirty="0" smtClean="0"/>
              <a:t>)),</a:t>
            </a:r>
          </a:p>
          <a:p>
            <a:pPr marL="914400" lvl="3" indent="0">
              <a:buNone/>
            </a:pPr>
            <a:r>
              <a:rPr lang="en-AU" i="1" dirty="0" smtClean="0"/>
              <a:t>c</a:t>
            </a:r>
            <a:r>
              <a:rPr lang="en-AU" i="1" baseline="-25000" dirty="0" smtClean="0"/>
              <a:t>i</a:t>
            </a:r>
            <a:r>
              <a:rPr lang="en-AU" dirty="0" smtClean="0"/>
              <a:t>&lt;</a:t>
            </a:r>
            <a:r>
              <a:rPr lang="en-AU" i="1" dirty="0" err="1" smtClean="0"/>
              <a:t>c</a:t>
            </a:r>
            <a:r>
              <a:rPr lang="en-AU" i="1" baseline="-25000" dirty="0" err="1" smtClean="0"/>
              <a:t>i</a:t>
            </a:r>
            <a:r>
              <a:rPr lang="en-AU" baseline="-25000" dirty="0" err="1" smtClean="0"/>
              <a:t>+1</a:t>
            </a:r>
            <a:r>
              <a:rPr lang="en-AU" dirty="0" smtClean="0"/>
              <a:t> (</a:t>
            </a:r>
            <a:r>
              <a:rPr lang="en-AU" i="1" dirty="0" err="1" smtClean="0"/>
              <a:t>i</a:t>
            </a:r>
            <a:r>
              <a:rPr lang="en-AU" dirty="0" err="1" smtClean="0"/>
              <a:t>≡</a:t>
            </a:r>
            <a:r>
              <a:rPr lang="en-AU" i="1" dirty="0" err="1" smtClean="0"/>
              <a:t>n</a:t>
            </a:r>
            <a:r>
              <a:rPr lang="en-AU" dirty="0" smtClean="0"/>
              <a:t> (mod </a:t>
            </a:r>
            <a:r>
              <a:rPr lang="en-AU" i="1" dirty="0" smtClean="0"/>
              <a:t>t</a:t>
            </a:r>
            <a:r>
              <a:rPr lang="en-AU" dirty="0" smtClean="0"/>
              <a:t>) but </a:t>
            </a:r>
            <a:r>
              <a:rPr lang="en-AU" i="1" dirty="0" err="1" smtClean="0"/>
              <a:t>i</a:t>
            </a:r>
            <a:r>
              <a:rPr lang="en-AU" dirty="0" err="1" smtClean="0"/>
              <a:t>≢</a:t>
            </a:r>
            <a:r>
              <a:rPr lang="en-AU" i="1" dirty="0" err="1" smtClean="0"/>
              <a:t>n</a:t>
            </a:r>
            <a:r>
              <a:rPr lang="en-AU" dirty="0" smtClean="0"/>
              <a:t> (mod </a:t>
            </a:r>
            <a:r>
              <a:rPr lang="en-AU" i="1" dirty="0" err="1" smtClean="0"/>
              <a:t>kt</a:t>
            </a:r>
            <a:r>
              <a:rPr lang="en-AU" dirty="0" smtClean="0"/>
              <a:t>))</a:t>
            </a:r>
          </a:p>
          <a:p>
            <a:r>
              <a:rPr lang="en-AU" dirty="0" smtClean="0"/>
              <a:t>The basic idea: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it to work for all </a:t>
            </a:r>
            <a:r>
              <a:rPr lang="en-US" i="1" dirty="0" smtClean="0"/>
              <a:t>n</a:t>
            </a:r>
            <a:endParaRPr lang="en-US" i="1" dirty="0"/>
          </a:p>
        </p:txBody>
      </p:sp>
      <p:grpSp>
        <p:nvGrpSpPr>
          <p:cNvPr id="102424" name="Group 102423"/>
          <p:cNvGrpSpPr/>
          <p:nvPr/>
        </p:nvGrpSpPr>
        <p:grpSpPr>
          <a:xfrm>
            <a:off x="1650965" y="3692652"/>
            <a:ext cx="6553200" cy="1143000"/>
            <a:chOff x="1650965" y="3692652"/>
            <a:chExt cx="6553200" cy="1143000"/>
          </a:xfrm>
        </p:grpSpPr>
        <p:grpSp>
          <p:nvGrpSpPr>
            <p:cNvPr id="28" name="Group 27"/>
            <p:cNvGrpSpPr/>
            <p:nvPr/>
          </p:nvGrpSpPr>
          <p:grpSpPr>
            <a:xfrm>
              <a:off x="2080702" y="4228749"/>
              <a:ext cx="204232" cy="161508"/>
              <a:chOff x="1828800" y="2514600"/>
              <a:chExt cx="1143000" cy="30480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1879565" y="4466490"/>
              <a:ext cx="204232" cy="161508"/>
              <a:chOff x="1828800" y="2514600"/>
              <a:chExt cx="1143000" cy="30480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/>
            <p:cNvGrpSpPr/>
            <p:nvPr/>
          </p:nvGrpSpPr>
          <p:grpSpPr>
            <a:xfrm>
              <a:off x="2284933" y="3994721"/>
              <a:ext cx="204232" cy="161508"/>
              <a:chOff x="1828800" y="2514600"/>
              <a:chExt cx="1143000" cy="30480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2220622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/>
            <p:cNvCxnSpPr/>
            <p:nvPr/>
          </p:nvCxnSpPr>
          <p:spPr>
            <a:xfrm>
              <a:off x="2084957" y="4391314"/>
              <a:ext cx="0" cy="779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286094" y="4156229"/>
              <a:ext cx="0" cy="779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2489165" y="3994721"/>
              <a:ext cx="609600" cy="633277"/>
              <a:chOff x="6705600" y="2602706"/>
              <a:chExt cx="1250948" cy="119513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Straight Connector 10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/>
            <p:nvPr/>
          </p:nvCxnSpPr>
          <p:spPr>
            <a:xfrm>
              <a:off x="2489165" y="3997931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oup 47"/>
            <p:cNvGrpSpPr/>
            <p:nvPr/>
          </p:nvGrpSpPr>
          <p:grpSpPr>
            <a:xfrm>
              <a:off x="3098765" y="3997931"/>
              <a:ext cx="1219200" cy="633278"/>
              <a:chOff x="3429000" y="2209800"/>
              <a:chExt cx="1219200" cy="633278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34290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72" name="Group 71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87" name="Straight Connector 86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3" name="Group 72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82" name="Straight Connector 81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4" name="Group 73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77" name="Straight Connector 76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40386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67" name="Straight Connector 66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" name="Group 52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4" name="Group 53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/>
              <p:cNvCxnSpPr/>
              <p:nvPr/>
            </p:nvCxnSpPr>
            <p:spPr>
              <a:xfrm>
                <a:off x="4038600" y="2213010"/>
                <a:ext cx="0" cy="6300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/>
            <p:cNvGrpSpPr/>
            <p:nvPr/>
          </p:nvGrpSpPr>
          <p:grpSpPr>
            <a:xfrm>
              <a:off x="4317965" y="4001141"/>
              <a:ext cx="1219200" cy="633278"/>
              <a:chOff x="3429000" y="2209800"/>
              <a:chExt cx="1219200" cy="633278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34290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116" name="Group 115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31" name="Straight Connector 130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Connector 133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7" name="Group 116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26" name="Straight Connector 125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Straight Connector 126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8" name="Group 117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124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93"/>
              <p:cNvGrpSpPr/>
              <p:nvPr/>
            </p:nvGrpSpPr>
            <p:grpSpPr>
              <a:xfrm>
                <a:off x="40386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96" name="Group 95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11" name="Straight Connector 110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7" name="Group 96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8" name="Group 97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5" name="Straight Connector 94"/>
              <p:cNvCxnSpPr/>
              <p:nvPr/>
            </p:nvCxnSpPr>
            <p:spPr>
              <a:xfrm>
                <a:off x="4038600" y="2213010"/>
                <a:ext cx="0" cy="6300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5" name="Straight Connector 174"/>
            <p:cNvCxnSpPr/>
            <p:nvPr/>
          </p:nvCxnSpPr>
          <p:spPr>
            <a:xfrm>
              <a:off x="5738301" y="4393466"/>
              <a:ext cx="680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flipV="1">
              <a:off x="5806378" y="4312712"/>
              <a:ext cx="0" cy="807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5806378" y="4312712"/>
              <a:ext cx="34038" cy="34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flipV="1">
              <a:off x="5840416" y="4230353"/>
              <a:ext cx="0" cy="807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5840416" y="4228749"/>
              <a:ext cx="2552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1" name="Group 160"/>
            <p:cNvGrpSpPr/>
            <p:nvPr/>
          </p:nvGrpSpPr>
          <p:grpSpPr>
            <a:xfrm>
              <a:off x="5537165" y="4469699"/>
              <a:ext cx="204232" cy="161508"/>
              <a:chOff x="1828800" y="2514600"/>
              <a:chExt cx="1143000" cy="304800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161"/>
            <p:cNvGrpSpPr/>
            <p:nvPr/>
          </p:nvGrpSpPr>
          <p:grpSpPr>
            <a:xfrm>
              <a:off x="5868157" y="3994721"/>
              <a:ext cx="204232" cy="161508"/>
              <a:chOff x="1828800" y="2514600"/>
              <a:chExt cx="1143000" cy="304800"/>
            </a:xfrm>
          </p:grpSpPr>
          <p:cxnSp>
            <p:nvCxnSpPr>
              <p:cNvPr id="165" name="Straight Connector 164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flipV="1">
                <a:off x="2220622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3" name="Straight Connector 162"/>
            <p:cNvCxnSpPr/>
            <p:nvPr/>
          </p:nvCxnSpPr>
          <p:spPr>
            <a:xfrm>
              <a:off x="5742557" y="4394523"/>
              <a:ext cx="0" cy="779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5867400" y="4150172"/>
              <a:ext cx="0" cy="779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0" name="Group 139"/>
            <p:cNvGrpSpPr/>
            <p:nvPr/>
          </p:nvGrpSpPr>
          <p:grpSpPr>
            <a:xfrm>
              <a:off x="6347902" y="4231958"/>
              <a:ext cx="204232" cy="161508"/>
              <a:chOff x="1828800" y="2514600"/>
              <a:chExt cx="1143000" cy="304800"/>
            </a:xfrm>
          </p:grpSpPr>
          <p:cxnSp>
            <p:nvCxnSpPr>
              <p:cNvPr id="155" name="Straight Connector 154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1" name="Group 140"/>
            <p:cNvGrpSpPr/>
            <p:nvPr/>
          </p:nvGrpSpPr>
          <p:grpSpPr>
            <a:xfrm>
              <a:off x="6146765" y="4469699"/>
              <a:ext cx="204232" cy="161508"/>
              <a:chOff x="1828800" y="2514600"/>
              <a:chExt cx="1143000" cy="304800"/>
            </a:xfrm>
          </p:grpSpPr>
          <p:cxnSp>
            <p:nvCxnSpPr>
              <p:cNvPr id="150" name="Straight Connector 149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/>
            <p:cNvGrpSpPr/>
            <p:nvPr/>
          </p:nvGrpSpPr>
          <p:grpSpPr>
            <a:xfrm>
              <a:off x="6552133" y="3997930"/>
              <a:ext cx="204232" cy="161508"/>
              <a:chOff x="1828800" y="2514600"/>
              <a:chExt cx="1143000" cy="304800"/>
            </a:xfrm>
          </p:grpSpPr>
          <p:cxnSp>
            <p:nvCxnSpPr>
              <p:cNvPr id="145" name="Straight Connector 144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flipV="1">
                <a:off x="2220622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3" name="Straight Connector 142"/>
            <p:cNvCxnSpPr/>
            <p:nvPr/>
          </p:nvCxnSpPr>
          <p:spPr>
            <a:xfrm>
              <a:off x="6352157" y="4394523"/>
              <a:ext cx="0" cy="779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6553294" y="4159438"/>
              <a:ext cx="0" cy="779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6146765" y="3916984"/>
              <a:ext cx="0" cy="714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0" name="Group 179"/>
            <p:cNvGrpSpPr/>
            <p:nvPr/>
          </p:nvGrpSpPr>
          <p:grpSpPr>
            <a:xfrm>
              <a:off x="6756365" y="4004351"/>
              <a:ext cx="1219200" cy="633278"/>
              <a:chOff x="3429000" y="2209800"/>
              <a:chExt cx="1219200" cy="633278"/>
            </a:xfrm>
          </p:grpSpPr>
          <p:grpSp>
            <p:nvGrpSpPr>
              <p:cNvPr id="181" name="Group 180"/>
              <p:cNvGrpSpPr/>
              <p:nvPr/>
            </p:nvGrpSpPr>
            <p:grpSpPr>
              <a:xfrm>
                <a:off x="34290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204" name="Group 203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219" name="Straight Connector 218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Straight Connector 219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Straight Connector 220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Straight Connector 221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3" name="Straight Connector 222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5" name="Group 204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214" name="Straight Connector 213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Straight Connector 216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6" name="Group 205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209" name="Straight Connector 208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2" name="Straight Connector 211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3" name="Straight Connector 212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7" name="Straight Connector 206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2" name="Group 181"/>
              <p:cNvGrpSpPr/>
              <p:nvPr/>
            </p:nvGrpSpPr>
            <p:grpSpPr>
              <a:xfrm>
                <a:off x="40386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184" name="Group 183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99" name="Straight Connector 198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5" name="Group 184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94" name="Straight Connector 193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6" name="Group 185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89" name="Straight Connector 188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Straight Connector 189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3" name="Straight Connector 182"/>
              <p:cNvCxnSpPr/>
              <p:nvPr/>
            </p:nvCxnSpPr>
            <p:spPr>
              <a:xfrm>
                <a:off x="4038600" y="2213010"/>
                <a:ext cx="0" cy="6300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4" name="Straight Connector 223"/>
            <p:cNvCxnSpPr/>
            <p:nvPr/>
          </p:nvCxnSpPr>
          <p:spPr>
            <a:xfrm>
              <a:off x="4313202" y="4001141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>
              <a:off x="5532402" y="4007561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3098765" y="3997678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6756365" y="4001141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Arrow Connector 227"/>
            <p:cNvCxnSpPr/>
            <p:nvPr/>
          </p:nvCxnSpPr>
          <p:spPr>
            <a:xfrm flipV="1">
              <a:off x="1678473" y="3692652"/>
              <a:ext cx="0" cy="1143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Arrow Connector 228"/>
            <p:cNvCxnSpPr/>
            <p:nvPr/>
          </p:nvCxnSpPr>
          <p:spPr>
            <a:xfrm>
              <a:off x="1650965" y="4312712"/>
              <a:ext cx="6553200" cy="34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2" name="Group 261"/>
            <p:cNvGrpSpPr/>
            <p:nvPr/>
          </p:nvGrpSpPr>
          <p:grpSpPr>
            <a:xfrm>
              <a:off x="1675333" y="4228749"/>
              <a:ext cx="204232" cy="161508"/>
              <a:chOff x="1828800" y="2514600"/>
              <a:chExt cx="1143000" cy="304800"/>
            </a:xfrm>
          </p:grpSpPr>
          <p:cxnSp>
            <p:nvCxnSpPr>
              <p:cNvPr id="263" name="Straight Connector 262"/>
              <p:cNvCxnSpPr/>
              <p:nvPr/>
            </p:nvCxnSpPr>
            <p:spPr>
              <a:xfrm>
                <a:off x="1828800" y="28194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flipV="1">
                <a:off x="2209800" y="26670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>
                <a:off x="2209800" y="26670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flipV="1">
                <a:off x="2590800" y="25146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2590800" y="2514600"/>
                <a:ext cx="381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8" name="Straight Connector 267"/>
            <p:cNvCxnSpPr/>
            <p:nvPr/>
          </p:nvCxnSpPr>
          <p:spPr>
            <a:xfrm>
              <a:off x="1879565" y="4228749"/>
              <a:ext cx="0" cy="4022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 flipV="1">
              <a:off x="6072389" y="3916924"/>
              <a:ext cx="0" cy="807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>
              <a:off x="6072389" y="3916984"/>
              <a:ext cx="680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425" name="Group 102424"/>
          <p:cNvGrpSpPr/>
          <p:nvPr/>
        </p:nvGrpSpPr>
        <p:grpSpPr>
          <a:xfrm>
            <a:off x="972632" y="3276600"/>
            <a:ext cx="1599133" cy="414528"/>
            <a:chOff x="972632" y="3276600"/>
            <a:chExt cx="1599133" cy="414528"/>
          </a:xfrm>
        </p:grpSpPr>
        <p:sp>
          <p:nvSpPr>
            <p:cNvPr id="277" name="Right Brace 276"/>
            <p:cNvSpPr/>
            <p:nvPr/>
          </p:nvSpPr>
          <p:spPr>
            <a:xfrm rot="16200000">
              <a:off x="1670083" y="3495286"/>
              <a:ext cx="204232" cy="187452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972632" y="3276600"/>
              <a:ext cx="159913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100" dirty="0" smtClean="0"/>
                <a:t>Small rogue moment</a:t>
              </a:r>
              <a:endParaRPr lang="en-AU" sz="1100" dirty="0"/>
            </a:p>
          </p:txBody>
        </p:sp>
      </p:grpSp>
      <p:grpSp>
        <p:nvGrpSpPr>
          <p:cNvPr id="102426" name="Group 102425"/>
          <p:cNvGrpSpPr/>
          <p:nvPr/>
        </p:nvGrpSpPr>
        <p:grpSpPr>
          <a:xfrm>
            <a:off x="1865057" y="3215760"/>
            <a:ext cx="6110508" cy="518040"/>
            <a:chOff x="1865057" y="3215760"/>
            <a:chExt cx="6110508" cy="518040"/>
          </a:xfrm>
        </p:grpSpPr>
        <p:sp>
          <p:nvSpPr>
            <p:cNvPr id="279" name="Right Brace 278"/>
            <p:cNvSpPr/>
            <p:nvPr/>
          </p:nvSpPr>
          <p:spPr>
            <a:xfrm rot="16200000">
              <a:off x="4796859" y="555094"/>
              <a:ext cx="246904" cy="6110508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3402017" y="3215760"/>
              <a:ext cx="304800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100" dirty="0" smtClean="0"/>
                <a:t>Slightly diminished corrective ability</a:t>
              </a:r>
              <a:endParaRPr lang="en-AU" sz="1100" dirty="0"/>
            </a:p>
          </p:txBody>
        </p:sp>
      </p:grpSp>
      <p:sp>
        <p:nvSpPr>
          <p:cNvPr id="281" name="Oval 280"/>
          <p:cNvSpPr/>
          <p:nvPr/>
        </p:nvSpPr>
        <p:spPr>
          <a:xfrm>
            <a:off x="1600200" y="4115852"/>
            <a:ext cx="381480" cy="391015"/>
          </a:xfrm>
          <a:prstGeom prst="ellipse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4" name="Oval 293"/>
          <p:cNvSpPr/>
          <p:nvPr/>
        </p:nvSpPr>
        <p:spPr>
          <a:xfrm>
            <a:off x="3820877" y="4120162"/>
            <a:ext cx="381480" cy="391015"/>
          </a:xfrm>
          <a:prstGeom prst="ellipse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7" name="Oval 296"/>
          <p:cNvSpPr/>
          <p:nvPr/>
        </p:nvSpPr>
        <p:spPr>
          <a:xfrm>
            <a:off x="5632657" y="4113995"/>
            <a:ext cx="381480" cy="391015"/>
          </a:xfrm>
          <a:prstGeom prst="ellipse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02427" name="Group 102426"/>
          <p:cNvGrpSpPr/>
          <p:nvPr/>
        </p:nvGrpSpPr>
        <p:grpSpPr>
          <a:xfrm>
            <a:off x="540601" y="4173115"/>
            <a:ext cx="1914525" cy="2615162"/>
            <a:chOff x="540601" y="4173115"/>
            <a:chExt cx="1914525" cy="2615162"/>
          </a:xfrm>
        </p:grpSpPr>
        <p:pic>
          <p:nvPicPr>
            <p:cNvPr id="10240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601" y="4845177"/>
              <a:ext cx="1914525" cy="19431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93" name="Straight Connector 292"/>
            <p:cNvCxnSpPr>
              <a:stCxn id="281" idx="1"/>
            </p:cNvCxnSpPr>
            <p:nvPr/>
          </p:nvCxnSpPr>
          <p:spPr>
            <a:xfrm flipH="1">
              <a:off x="914400" y="4173115"/>
              <a:ext cx="741666" cy="108468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>
              <a:stCxn id="281" idx="6"/>
            </p:cNvCxnSpPr>
            <p:nvPr/>
          </p:nvCxnSpPr>
          <p:spPr>
            <a:xfrm>
              <a:off x="1981680" y="4311360"/>
              <a:ext cx="220187" cy="150594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428" name="Group 102427"/>
          <p:cNvGrpSpPr/>
          <p:nvPr/>
        </p:nvGrpSpPr>
        <p:grpSpPr>
          <a:xfrm>
            <a:off x="3074807" y="4315670"/>
            <a:ext cx="2009775" cy="2453557"/>
            <a:chOff x="3074807" y="4315670"/>
            <a:chExt cx="2009775" cy="2453557"/>
          </a:xfrm>
        </p:grpSpPr>
        <p:pic>
          <p:nvPicPr>
            <p:cNvPr id="10240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4807" y="4692777"/>
              <a:ext cx="2009775" cy="207645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09" name="Straight Connector 308"/>
            <p:cNvCxnSpPr>
              <a:stCxn id="294" idx="2"/>
            </p:cNvCxnSpPr>
            <p:nvPr/>
          </p:nvCxnSpPr>
          <p:spPr>
            <a:xfrm flipH="1">
              <a:off x="3333940" y="4315670"/>
              <a:ext cx="486937" cy="117073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>
              <a:stCxn id="294" idx="6"/>
            </p:cNvCxnSpPr>
            <p:nvPr/>
          </p:nvCxnSpPr>
          <p:spPr>
            <a:xfrm>
              <a:off x="4202357" y="4315670"/>
              <a:ext cx="589053" cy="124693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430" name="Group 102429"/>
          <p:cNvGrpSpPr/>
          <p:nvPr/>
        </p:nvGrpSpPr>
        <p:grpSpPr>
          <a:xfrm>
            <a:off x="5673319" y="4171258"/>
            <a:ext cx="2526188" cy="2745606"/>
            <a:chOff x="5673319" y="4171258"/>
            <a:chExt cx="2526188" cy="2745606"/>
          </a:xfrm>
        </p:grpSpPr>
        <p:pic>
          <p:nvPicPr>
            <p:cNvPr id="102406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7332" y="4716589"/>
              <a:ext cx="2162175" cy="2200275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15" name="Straight Connector 314"/>
            <p:cNvCxnSpPr/>
            <p:nvPr/>
          </p:nvCxnSpPr>
          <p:spPr>
            <a:xfrm>
              <a:off x="5673319" y="4429853"/>
              <a:ext cx="674583" cy="158994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stCxn id="297" idx="7"/>
            </p:cNvCxnSpPr>
            <p:nvPr/>
          </p:nvCxnSpPr>
          <p:spPr>
            <a:xfrm>
              <a:off x="5958271" y="4171258"/>
              <a:ext cx="1509809" cy="93414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3" name="TextBox 322"/>
          <p:cNvSpPr txBox="1"/>
          <p:nvPr/>
        </p:nvSpPr>
        <p:spPr>
          <a:xfrm>
            <a:off x="0" y="4359510"/>
            <a:ext cx="79956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General </a:t>
            </a:r>
            <a:r>
              <a:rPr lang="en-AU" sz="1100" dirty="0" smtClean="0"/>
              <a:t>moment (Width may not be a multiple of </a:t>
            </a:r>
            <a:r>
              <a:rPr lang="en-AU" sz="1100" i="1" dirty="0" smtClean="0"/>
              <a:t>t</a:t>
            </a:r>
            <a:r>
              <a:rPr lang="en-AU" sz="1100" dirty="0" smtClean="0"/>
              <a:t>.)</a:t>
            </a:r>
            <a:endParaRPr lang="en-AU" sz="1100" dirty="0"/>
          </a:p>
        </p:txBody>
      </p:sp>
      <p:grpSp>
        <p:nvGrpSpPr>
          <p:cNvPr id="102429" name="Group 102428"/>
          <p:cNvGrpSpPr/>
          <p:nvPr/>
        </p:nvGrpSpPr>
        <p:grpSpPr>
          <a:xfrm>
            <a:off x="2284933" y="4789485"/>
            <a:ext cx="1049007" cy="1277273"/>
            <a:chOff x="2284933" y="4789485"/>
            <a:chExt cx="1049007" cy="1277273"/>
          </a:xfrm>
        </p:grpSpPr>
        <p:sp>
          <p:nvSpPr>
            <p:cNvPr id="324" name="TextBox 323"/>
            <p:cNvSpPr txBox="1"/>
            <p:nvPr/>
          </p:nvSpPr>
          <p:spPr>
            <a:xfrm>
              <a:off x="2284933" y="4789485"/>
              <a:ext cx="1049007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100" dirty="0" smtClean="0"/>
                <a:t>Convolution of</a:t>
              </a:r>
            </a:p>
            <a:p>
              <a:pPr algn="ctr"/>
              <a:endParaRPr lang="en-AU" sz="1100" dirty="0"/>
            </a:p>
            <a:p>
              <a:pPr algn="ctr"/>
              <a:endParaRPr lang="en-AU" sz="1100" dirty="0" smtClean="0"/>
            </a:p>
            <a:p>
              <a:pPr algn="ctr"/>
              <a:r>
                <a:rPr lang="en-AU" sz="1100" dirty="0" smtClean="0"/>
                <a:t>so moment</a:t>
              </a:r>
            </a:p>
            <a:p>
              <a:pPr algn="ctr"/>
              <a:r>
                <a:rPr lang="en-AU" sz="1100" dirty="0" smtClean="0"/>
                <a:t>multiple</a:t>
              </a:r>
            </a:p>
            <a:p>
              <a:pPr algn="ctr"/>
              <a:r>
                <a:rPr lang="en-AU" sz="1100" dirty="0" smtClean="0"/>
                <a:t>of </a:t>
              </a:r>
              <a:r>
                <a:rPr lang="en-AU" sz="1100" i="1" dirty="0" err="1" smtClean="0"/>
                <a:t>t</a:t>
              </a:r>
              <a:r>
                <a:rPr lang="en-AU" sz="1100" baseline="30000" dirty="0" err="1" smtClean="0"/>
                <a:t>2</a:t>
              </a:r>
              <a:endParaRPr lang="en-AU" sz="1100" baseline="30000" dirty="0"/>
            </a:p>
          </p:txBody>
        </p:sp>
        <p:cxnSp>
          <p:nvCxnSpPr>
            <p:cNvPr id="325" name="Straight Connector 324"/>
            <p:cNvCxnSpPr/>
            <p:nvPr/>
          </p:nvCxnSpPr>
          <p:spPr>
            <a:xfrm flipH="1">
              <a:off x="2387048" y="5320217"/>
              <a:ext cx="136156" cy="2379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/>
          </p:nvCxnSpPr>
          <p:spPr>
            <a:xfrm flipV="1">
              <a:off x="2523204" y="5320217"/>
              <a:ext cx="0" cy="1638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/>
          </p:nvCxnSpPr>
          <p:spPr>
            <a:xfrm>
              <a:off x="2523204" y="5486400"/>
              <a:ext cx="269213" cy="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/>
          </p:nvCxnSpPr>
          <p:spPr>
            <a:xfrm flipV="1">
              <a:off x="2792341" y="5181600"/>
              <a:ext cx="0" cy="3024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/>
            <p:nvPr/>
          </p:nvCxnSpPr>
          <p:spPr>
            <a:xfrm flipV="1">
              <a:off x="2792417" y="5181599"/>
              <a:ext cx="282390" cy="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/>
            <p:nvPr/>
          </p:nvCxnSpPr>
          <p:spPr>
            <a:xfrm flipH="1" flipV="1">
              <a:off x="3074807" y="5184482"/>
              <a:ext cx="574" cy="14099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/>
            <p:nvPr/>
          </p:nvCxnSpPr>
          <p:spPr>
            <a:xfrm flipH="1">
              <a:off x="3075381" y="5325479"/>
              <a:ext cx="123177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1" name="TextBox 350"/>
          <p:cNvSpPr txBox="1"/>
          <p:nvPr/>
        </p:nvSpPr>
        <p:spPr>
          <a:xfrm>
            <a:off x="7669217" y="4658680"/>
            <a:ext cx="9738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Correction to align residue</a:t>
            </a:r>
            <a:endParaRPr lang="en-AU" sz="1100" baseline="30000" dirty="0"/>
          </a:p>
        </p:txBody>
      </p:sp>
      <p:sp>
        <p:nvSpPr>
          <p:cNvPr id="352" name="TextBox 351"/>
          <p:cNvSpPr txBox="1"/>
          <p:nvPr/>
        </p:nvSpPr>
        <p:spPr>
          <a:xfrm>
            <a:off x="4995642" y="5131713"/>
            <a:ext cx="7995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In fact, it's</a:t>
            </a:r>
            <a:r>
              <a:rPr lang="en-AU" sz="1100" dirty="0" smtClean="0"/>
              <a:t> </a:t>
            </a:r>
            <a:r>
              <a:rPr lang="en-AU" sz="1100" dirty="0" smtClean="0"/>
              <a:t>a multiple of </a:t>
            </a:r>
            <a:r>
              <a:rPr lang="en-AU" sz="1100" i="1" dirty="0" err="1" smtClean="0"/>
              <a:t>t</a:t>
            </a:r>
            <a:r>
              <a:rPr lang="en-AU" sz="1100" baseline="30000" dirty="0" err="1" smtClean="0"/>
              <a:t>2</a:t>
            </a:r>
            <a:r>
              <a:rPr lang="en-AU" sz="1100" i="1" dirty="0" err="1" smtClean="0"/>
              <a:t>k</a:t>
            </a:r>
            <a:r>
              <a:rPr lang="en-AU" sz="1100" baseline="30000" dirty="0" err="1" smtClean="0"/>
              <a:t>2</a:t>
            </a:r>
            <a:endParaRPr lang="en-AU" sz="1100" baseline="30000" dirty="0"/>
          </a:p>
        </p:txBody>
      </p:sp>
      <p:cxnSp>
        <p:nvCxnSpPr>
          <p:cNvPr id="102423" name="Straight Arrow Connector 102422"/>
          <p:cNvCxnSpPr>
            <a:stCxn id="352" idx="0"/>
          </p:cNvCxnSpPr>
          <p:nvPr/>
        </p:nvCxnSpPr>
        <p:spPr>
          <a:xfrm flipH="1" flipV="1">
            <a:off x="5230817" y="4692777"/>
            <a:ext cx="164608" cy="4389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04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2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2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  <p:bldP spid="281" grpId="0" animBg="1"/>
      <p:bldP spid="294" grpId="0" animBg="1"/>
      <p:bldP spid="297" grpId="0" animBg="1"/>
      <p:bldP spid="323" grpId="0"/>
      <p:bldP spid="351" grpId="0"/>
      <p:bldP spid="3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 this with comparative sorting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276600" y="4724400"/>
            <a:ext cx="0" cy="1143000"/>
            <a:chOff x="3276600" y="4724400"/>
            <a:chExt cx="0" cy="1143000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3276600" y="54864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3276600" y="47244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3276600" y="51054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800600" y="3733800"/>
            <a:ext cx="0" cy="762000"/>
            <a:chOff x="4800600" y="3733800"/>
            <a:chExt cx="0" cy="762000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4800600" y="41148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800600" y="3733800"/>
              <a:ext cx="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971800" y="3657600"/>
            <a:ext cx="2057400" cy="2286000"/>
            <a:chOff x="2971800" y="3657600"/>
            <a:chExt cx="2057400" cy="2286000"/>
          </a:xfrm>
        </p:grpSpPr>
        <p:sp>
          <p:nvSpPr>
            <p:cNvPr id="17" name="Rectangle 16"/>
            <p:cNvSpPr/>
            <p:nvPr/>
          </p:nvSpPr>
          <p:spPr>
            <a:xfrm>
              <a:off x="2971800" y="4648200"/>
              <a:ext cx="609600" cy="1295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000" y="3657600"/>
              <a:ext cx="4572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2514600" y="3429000"/>
            <a:ext cx="3657600" cy="2819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When we try to find the order:</a:t>
            </a:r>
          </a:p>
          <a:p>
            <a:pPr lvl="1"/>
            <a:r>
              <a:rPr lang="el-GR" dirty="0"/>
              <a:t>Ω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log </a:t>
            </a:r>
            <a:r>
              <a:rPr lang="en-US" i="1" dirty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When we try to verify the order:</a:t>
            </a:r>
          </a:p>
          <a:p>
            <a:pPr lvl="1"/>
            <a:r>
              <a:rPr lang="en-US" dirty="0" smtClean="0"/>
              <a:t>Best algorithm: </a:t>
            </a:r>
            <a:r>
              <a:rPr lang="en-US" i="1" dirty="0" smtClean="0"/>
              <a:t>n</a:t>
            </a:r>
            <a:r>
              <a:rPr lang="en-US" dirty="0" smtClean="0"/>
              <a:t>-1</a:t>
            </a:r>
          </a:p>
          <a:p>
            <a:pPr lvl="1"/>
            <a:r>
              <a:rPr lang="en-US" dirty="0" smtClean="0"/>
              <a:t>Proof: graph connectivity.</a:t>
            </a:r>
          </a:p>
          <a:p>
            <a:pPr lvl="1"/>
            <a:endParaRPr lang="en-US" dirty="0"/>
          </a:p>
          <a:p>
            <a:r>
              <a:rPr lang="en-US" dirty="0" smtClean="0"/>
              <a:t>For the </a:t>
            </a:r>
            <a:r>
              <a:rPr lang="en-US" dirty="0" err="1" smtClean="0"/>
              <a:t>Münchhausen</a:t>
            </a:r>
            <a:r>
              <a:rPr lang="en-US" dirty="0" smtClean="0"/>
              <a:t> problem, a lower bound </a:t>
            </a:r>
            <a:r>
              <a:rPr lang="en-US" dirty="0"/>
              <a:t>of ⌈</a:t>
            </a:r>
            <a:r>
              <a:rPr lang="en-US" dirty="0" err="1"/>
              <a:t>log</a:t>
            </a:r>
            <a:r>
              <a:rPr lang="en-US" baseline="-25000" dirty="0" err="1"/>
              <a:t>3</a:t>
            </a:r>
            <a:r>
              <a:rPr lang="en-US" i="1" dirty="0" err="1"/>
              <a:t>n</a:t>
            </a:r>
            <a:r>
              <a:rPr lang="en-US" dirty="0" smtClean="0"/>
              <a:t>⌉ comes from the need to separate the coins. </a:t>
            </a:r>
          </a:p>
        </p:txBody>
      </p:sp>
    </p:spTree>
    <p:extLst>
      <p:ext uri="{BB962C8B-B14F-4D97-AF65-F5344CB8AC3E}">
        <p14:creationId xmlns:p14="http://schemas.microsoft.com/office/powerpoint/2010/main" val="391657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13691E-6 L -3.33333E-6 -0.172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60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u="sng" dirty="0" smtClean="0"/>
              <a:t>Lemma</a:t>
            </a:r>
            <a:r>
              <a:rPr lang="en-AU" dirty="0" smtClean="0"/>
              <a:t>: For every </a:t>
            </a:r>
            <a:r>
              <a:rPr lang="en-AU" i="1" dirty="0" err="1" smtClean="0"/>
              <a:t>m</a:t>
            </a:r>
            <a:r>
              <a:rPr lang="en-AU" dirty="0" err="1" smtClean="0"/>
              <a:t>≥3</a:t>
            </a:r>
            <a:r>
              <a:rPr lang="en-AU" dirty="0" smtClean="0"/>
              <a:t> and any positive </a:t>
            </a:r>
            <a:r>
              <a:rPr lang="en-AU" i="1" dirty="0" smtClean="0"/>
              <a:t>t</a:t>
            </a:r>
            <a:r>
              <a:rPr lang="en-AU" dirty="0" smtClean="0"/>
              <a:t>, ∃</a:t>
            </a:r>
            <a:r>
              <a:rPr lang="en-AU" i="1" dirty="0" smtClean="0"/>
              <a:t>k</a:t>
            </a:r>
            <a:r>
              <a:rPr lang="en-AU" dirty="0" smtClean="0"/>
              <a:t>&gt;</a:t>
            </a:r>
            <a:r>
              <a:rPr lang="en-AU" dirty="0" err="1" smtClean="0"/>
              <a:t>3</a:t>
            </a:r>
            <a:r>
              <a:rPr lang="en-AU" i="1" baseline="30000" dirty="0" err="1" smtClean="0"/>
              <a:t>m</a:t>
            </a:r>
            <a:r>
              <a:rPr lang="en-AU" baseline="30000" dirty="0" smtClean="0"/>
              <a:t>-1</a:t>
            </a:r>
            <a:r>
              <a:rPr lang="en-AU" dirty="0" smtClean="0"/>
              <a:t> </a:t>
            </a:r>
            <a:r>
              <a:rPr lang="en-AU" dirty="0" err="1" smtClean="0"/>
              <a:t>s.t.</a:t>
            </a:r>
            <a:r>
              <a:rPr lang="en-AU" dirty="0" smtClean="0"/>
              <a:t> </a:t>
            </a:r>
            <a:r>
              <a:rPr lang="en-AU" i="1" dirty="0" smtClean="0">
                <a:latin typeface="Gigi" pitchFamily="82" charset="0"/>
              </a:rPr>
              <a:t>M</a:t>
            </a:r>
            <a:r>
              <a:rPr lang="en-AU" dirty="0" smtClean="0"/>
              <a:t>(</a:t>
            </a:r>
            <a:r>
              <a:rPr lang="en-AU" i="1" dirty="0" err="1" smtClean="0"/>
              <a:t>m</a:t>
            </a:r>
            <a:r>
              <a:rPr lang="en-AU" dirty="0" err="1" smtClean="0"/>
              <a:t>,</a:t>
            </a:r>
            <a:r>
              <a:rPr lang="en-AU" i="1" dirty="0" err="1" smtClean="0"/>
              <a:t>k</a:t>
            </a:r>
            <a:r>
              <a:rPr lang="en-AU" dirty="0" err="1" smtClean="0"/>
              <a:t>,</a:t>
            </a:r>
            <a:r>
              <a:rPr lang="en-AU" i="1" dirty="0" err="1" smtClean="0"/>
              <a:t>t</a:t>
            </a:r>
            <a:r>
              <a:rPr lang="en-AU" dirty="0" err="1" smtClean="0"/>
              <a:t>,</a:t>
            </a:r>
            <a:r>
              <a:rPr lang="en-AU" i="1" dirty="0" err="1" smtClean="0"/>
              <a:t>n</a:t>
            </a:r>
            <a:r>
              <a:rPr lang="en-AU" dirty="0" smtClean="0"/>
              <a:t>) is nonempty for </a:t>
            </a:r>
            <a:r>
              <a:rPr lang="en-AU" i="1" dirty="0" err="1" smtClean="0"/>
              <a:t>n</a:t>
            </a:r>
            <a:r>
              <a:rPr lang="en-AU" dirty="0" err="1" smtClean="0"/>
              <a:t>≥5</a:t>
            </a:r>
            <a:r>
              <a:rPr lang="en-AU" i="1" dirty="0" err="1" smtClean="0"/>
              <a:t>tk</a:t>
            </a:r>
            <a:r>
              <a:rPr lang="en-AU" baseline="30000" dirty="0" err="1" smtClean="0"/>
              <a:t>2</a:t>
            </a:r>
            <a:r>
              <a:rPr lang="en-AU" dirty="0" smtClean="0"/>
              <a:t>.</a:t>
            </a:r>
          </a:p>
          <a:p>
            <a:endParaRPr lang="en-AU" dirty="0" smtClean="0"/>
          </a:p>
          <a:p>
            <a:r>
              <a:rPr lang="en-AU" dirty="0" smtClean="0"/>
              <a:t>In finding </a:t>
            </a:r>
            <a:r>
              <a:rPr lang="en-AU" i="1" dirty="0" smtClean="0"/>
              <a:t>c</a:t>
            </a:r>
            <a:r>
              <a:rPr lang="en-AU" dirty="0" smtClean="0"/>
              <a:t>, before</a:t>
            </a:r>
          </a:p>
          <a:p>
            <a:endParaRPr lang="en-AU" dirty="0"/>
          </a:p>
          <a:p>
            <a:pPr marL="109728" indent="0">
              <a:buNone/>
            </a:pPr>
            <a:r>
              <a:rPr lang="en-AU" dirty="0" smtClean="0"/>
              <a:t>			which changes moment by </a:t>
            </a:r>
            <a:r>
              <a:rPr lang="en-AU" i="1" dirty="0" err="1" smtClean="0"/>
              <a:t>t</a:t>
            </a:r>
            <a:r>
              <a:rPr lang="en-AU" baseline="30000" dirty="0" err="1" smtClean="0"/>
              <a:t>2</a:t>
            </a:r>
            <a:r>
              <a:rPr lang="en-AU" i="1" dirty="0" err="1" smtClean="0"/>
              <a:t>k</a:t>
            </a:r>
            <a:r>
              <a:rPr lang="en-AU" baseline="30000" dirty="0" err="1" smtClean="0"/>
              <a:t>2</a:t>
            </a:r>
            <a:r>
              <a:rPr lang="en-AU" dirty="0" smtClean="0"/>
              <a:t>,</a:t>
            </a:r>
          </a:p>
          <a:p>
            <a:pPr marL="109728" indent="0">
              <a:buNone/>
            </a:pPr>
            <a:endParaRPr lang="en-AU" dirty="0"/>
          </a:p>
          <a:p>
            <a:pPr marL="109728" indent="0">
              <a:buNone/>
            </a:pPr>
            <a:r>
              <a:rPr lang="en-AU" dirty="0" smtClean="0"/>
              <a:t>			we add an alignment Step 3.0:</a:t>
            </a:r>
          </a:p>
          <a:p>
            <a:pPr marL="109728" indent="0">
              <a:buNone/>
            </a:pPr>
            <a:endParaRPr lang="en-AU" dirty="0"/>
          </a:p>
          <a:p>
            <a:r>
              <a:rPr lang="en-AU" dirty="0" smtClean="0"/>
              <a:t>New moment change: </a:t>
            </a:r>
            <a:r>
              <a:rPr lang="en-AU" i="1" dirty="0" err="1" smtClean="0"/>
              <a:t>a</a:t>
            </a:r>
            <a:r>
              <a:rPr lang="en-AU" baseline="30000" dirty="0" err="1" smtClean="0"/>
              <a:t>2</a:t>
            </a:r>
            <a:endParaRPr lang="en-AU" baseline="30000" dirty="0" smtClean="0"/>
          </a:p>
          <a:p>
            <a:r>
              <a:rPr lang="en-AU" dirty="0" smtClean="0"/>
              <a:t>Use Lagrange's</a:t>
            </a:r>
            <a:br>
              <a:rPr lang="en-AU" dirty="0" smtClean="0"/>
            </a:br>
            <a:r>
              <a:rPr lang="en-AU" dirty="0" smtClean="0"/>
              <a:t>□+□+□+□=</a:t>
            </a:r>
            <a:r>
              <a:rPr lang="en-AU" i="1" dirty="0" smtClean="0"/>
              <a:t>n</a:t>
            </a:r>
            <a:r>
              <a:rPr lang="en-AU" dirty="0" smtClean="0"/>
              <a:t> theorem.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Nonemptiness</a:t>
            </a:r>
            <a:r>
              <a:rPr lang="en-US" dirty="0" smtClean="0"/>
              <a:t> of </a:t>
            </a:r>
            <a:r>
              <a:rPr lang="en-AU" i="1" dirty="0" smtClean="0">
                <a:latin typeface="Gigi" pitchFamily="82" charset="0"/>
              </a:rPr>
              <a:t>M</a:t>
            </a:r>
            <a:endParaRPr lang="en-US" i="1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990600" y="2743200"/>
            <a:ext cx="1828800" cy="1769924"/>
            <a:chOff x="990600" y="2743200"/>
            <a:chExt cx="1828800" cy="1769924"/>
          </a:xfrm>
        </p:grpSpPr>
        <p:grpSp>
          <p:nvGrpSpPr>
            <p:cNvPr id="4" name="Group 3"/>
            <p:cNvGrpSpPr/>
            <p:nvPr/>
          </p:nvGrpSpPr>
          <p:grpSpPr>
            <a:xfrm>
              <a:off x="1219200" y="3045269"/>
              <a:ext cx="1219200" cy="633278"/>
              <a:chOff x="3429000" y="2209800"/>
              <a:chExt cx="1219200" cy="633278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34290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43" name="Straight Connector 42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" name="Group 28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38" name="Straight Connector 37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5"/>
              <p:cNvGrpSpPr/>
              <p:nvPr/>
            </p:nvGrpSpPr>
            <p:grpSpPr>
              <a:xfrm>
                <a:off x="4038600" y="2209800"/>
                <a:ext cx="609600" cy="633277"/>
                <a:chOff x="6705600" y="2602706"/>
                <a:chExt cx="1250948" cy="1195132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>
                  <a:off x="7118349" y="304436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23" name="Straight Connector 22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Group 8"/>
                <p:cNvGrpSpPr/>
                <p:nvPr/>
              </p:nvGrpSpPr>
              <p:grpSpPr>
                <a:xfrm>
                  <a:off x="6705600" y="3493038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flipV="1">
                    <a:off x="2209800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" name="Group 9"/>
                <p:cNvGrpSpPr/>
                <p:nvPr/>
              </p:nvGrpSpPr>
              <p:grpSpPr>
                <a:xfrm>
                  <a:off x="7537448" y="2602706"/>
                  <a:ext cx="419100" cy="304800"/>
                  <a:chOff x="1828800" y="2514600"/>
                  <a:chExt cx="1143000" cy="304800"/>
                </a:xfrm>
              </p:grpSpPr>
              <p:cxnSp>
                <p:nvCxnSpPr>
                  <p:cNvPr id="13" name="Straight Connector 12"/>
                  <p:cNvCxnSpPr/>
                  <p:nvPr/>
                </p:nvCxnSpPr>
                <p:spPr>
                  <a:xfrm>
                    <a:off x="1828800" y="28194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 flipV="1">
                    <a:off x="2220622" y="26670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2209800" y="26670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 flipV="1">
                    <a:off x="2590800" y="2514600"/>
                    <a:ext cx="0" cy="15240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2590800" y="2514600"/>
                    <a:ext cx="381000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7127081" y="3351164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7539830" y="2907506"/>
                  <a:ext cx="0" cy="1470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Straight Connector 6"/>
              <p:cNvCxnSpPr/>
              <p:nvPr/>
            </p:nvCxnSpPr>
            <p:spPr>
              <a:xfrm>
                <a:off x="4038600" y="2213010"/>
                <a:ext cx="0" cy="6300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Arrow Connector 47"/>
            <p:cNvCxnSpPr/>
            <p:nvPr/>
          </p:nvCxnSpPr>
          <p:spPr>
            <a:xfrm flipV="1">
              <a:off x="1066800" y="2743200"/>
              <a:ext cx="0" cy="1143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990600" y="3360051"/>
              <a:ext cx="1828800" cy="320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1522452" y="3678547"/>
              <a:ext cx="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1219200" y="4143792"/>
              <a:ext cx="711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+1</a:t>
              </a:r>
              <a:endParaRPr lang="en-AU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V="1">
              <a:off x="2142398" y="3678547"/>
              <a:ext cx="0" cy="4572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1810234" y="4143792"/>
              <a:ext cx="7117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-1</a:t>
              </a:r>
              <a:endParaRPr lang="en-AU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486400" y="4630527"/>
            <a:ext cx="1219200" cy="633278"/>
            <a:chOff x="3429000" y="2209800"/>
            <a:chExt cx="1219200" cy="633278"/>
          </a:xfrm>
        </p:grpSpPr>
        <p:grpSp>
          <p:nvGrpSpPr>
            <p:cNvPr id="56" name="Group 55"/>
            <p:cNvGrpSpPr/>
            <p:nvPr/>
          </p:nvGrpSpPr>
          <p:grpSpPr>
            <a:xfrm>
              <a:off x="3429000" y="2209800"/>
              <a:ext cx="609600" cy="633277"/>
              <a:chOff x="6705600" y="2602706"/>
              <a:chExt cx="1250948" cy="1195132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94" name="Straight Connector 93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oup 79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1" name="Group 80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84" name="Straight Connector 83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2" name="Straight Connector 81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/>
            <p:cNvGrpSpPr/>
            <p:nvPr/>
          </p:nvGrpSpPr>
          <p:grpSpPr>
            <a:xfrm>
              <a:off x="4038600" y="2209800"/>
              <a:ext cx="609600" cy="633277"/>
              <a:chOff x="6705600" y="2602706"/>
              <a:chExt cx="1250948" cy="1195132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7118349" y="304436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74" name="Straight Connector 73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/>
              <p:cNvGrpSpPr/>
              <p:nvPr/>
            </p:nvGrpSpPr>
            <p:grpSpPr>
              <a:xfrm>
                <a:off x="6705600" y="3493038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flipV="1">
                  <a:off x="2209800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oup 60"/>
              <p:cNvGrpSpPr/>
              <p:nvPr/>
            </p:nvGrpSpPr>
            <p:grpSpPr>
              <a:xfrm>
                <a:off x="7537448" y="2602706"/>
                <a:ext cx="419100" cy="304800"/>
                <a:chOff x="1828800" y="2514600"/>
                <a:chExt cx="1143000" cy="304800"/>
              </a:xfrm>
            </p:grpSpPr>
            <p:cxnSp>
              <p:nvCxnSpPr>
                <p:cNvPr id="64" name="Straight Connector 63"/>
                <p:cNvCxnSpPr/>
                <p:nvPr/>
              </p:nvCxnSpPr>
              <p:spPr>
                <a:xfrm>
                  <a:off x="1828800" y="28194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V="1">
                  <a:off x="2220622" y="26670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209800" y="26670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flipV="1">
                  <a:off x="2590800" y="2514600"/>
                  <a:ext cx="0" cy="1524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2590800" y="2514600"/>
                  <a:ext cx="3810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2" name="Straight Connector 61"/>
              <p:cNvCxnSpPr/>
              <p:nvPr/>
            </p:nvCxnSpPr>
            <p:spPr>
              <a:xfrm>
                <a:off x="7127081" y="3351164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539830" y="2907506"/>
                <a:ext cx="0" cy="1470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/>
          </p:nvCxnSpPr>
          <p:spPr>
            <a:xfrm>
              <a:off x="4038600" y="2213010"/>
              <a:ext cx="0" cy="6300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Arrow Connector 98"/>
          <p:cNvCxnSpPr/>
          <p:nvPr/>
        </p:nvCxnSpPr>
        <p:spPr>
          <a:xfrm flipV="1">
            <a:off x="5334000" y="4328458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5257800" y="4945309"/>
            <a:ext cx="1828800" cy="32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687537" y="5453390"/>
            <a:ext cx="408463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+1</a:t>
            </a:r>
            <a:endParaRPr lang="en-AU" sz="11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096000" y="5453390"/>
            <a:ext cx="408463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-1</a:t>
            </a:r>
            <a:endParaRPr lang="en-AU" sz="1100" dirty="0"/>
          </a:p>
        </p:txBody>
      </p:sp>
      <p:sp>
        <p:nvSpPr>
          <p:cNvPr id="103" name="Right Brace 102"/>
          <p:cNvSpPr/>
          <p:nvPr/>
        </p:nvSpPr>
        <p:spPr>
          <a:xfrm rot="5400000">
            <a:off x="5823786" y="5578945"/>
            <a:ext cx="136157" cy="4082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" name="Right Brace 103"/>
          <p:cNvSpPr/>
          <p:nvPr/>
        </p:nvSpPr>
        <p:spPr>
          <a:xfrm rot="5400000">
            <a:off x="6230315" y="5578946"/>
            <a:ext cx="136157" cy="4082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5" name="TextBox 104"/>
          <p:cNvSpPr txBox="1"/>
          <p:nvPr/>
        </p:nvSpPr>
        <p:spPr>
          <a:xfrm>
            <a:off x="5790813" y="5851159"/>
            <a:ext cx="2042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a</a:t>
            </a:r>
            <a:endParaRPr lang="en-AU" sz="11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196277" y="5851160"/>
            <a:ext cx="2042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a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68319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  <p:bldP spid="101" grpId="0" animBg="1"/>
      <p:bldP spid="102" grpId="0" animBg="1"/>
      <p:bldP spid="103" grpId="0" animBg="1"/>
      <p:bldP spid="104" grpId="0" animBg="1"/>
      <p:bldP spid="105" grpId="0"/>
      <p:bldP spid="10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For the most part, </a:t>
            </a:r>
            <a:r>
              <a:rPr lang="en-AU" i="1" dirty="0" smtClean="0"/>
              <a:t>M</a:t>
            </a:r>
            <a:r>
              <a:rPr lang="en-AU" dirty="0" smtClean="0"/>
              <a:t> is a "stretched" matrix. As such, all moments generated are multiples of </a:t>
            </a:r>
            <a:r>
              <a:rPr lang="en-AU" i="1" dirty="0" err="1" smtClean="0"/>
              <a:t>t</a:t>
            </a:r>
            <a:r>
              <a:rPr lang="en-AU" baseline="30000" dirty="0" err="1" smtClean="0"/>
              <a:t>2</a:t>
            </a:r>
            <a:r>
              <a:rPr lang="en-AU" dirty="0" smtClean="0"/>
              <a:t>.</a:t>
            </a:r>
          </a:p>
          <a:p>
            <a:r>
              <a:rPr lang="en-AU" dirty="0" smtClean="0"/>
              <a:t>To cancel out a general moment: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May not be consecutive, so only </a:t>
            </a:r>
            <a:r>
              <a:rPr lang="en-AU" i="1" dirty="0" err="1" smtClean="0"/>
              <a:t>a</a:t>
            </a:r>
            <a:r>
              <a:rPr lang="en-AU" baseline="30000" dirty="0" err="1" smtClean="0"/>
              <a:t>2</a:t>
            </a:r>
            <a:r>
              <a:rPr lang="en-AU" dirty="0" smtClean="0"/>
              <a:t> under modulo.</a:t>
            </a:r>
          </a:p>
          <a:p>
            <a:r>
              <a:rPr lang="en-AU" dirty="0" smtClean="0"/>
              <a:t>Again, use Lagrange's four-square theorem.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Aligning </a:t>
            </a:r>
            <a:r>
              <a:rPr lang="en-US" i="1" dirty="0" smtClean="0"/>
              <a:t>M</a:t>
            </a:r>
            <a:r>
              <a:rPr lang="en-US" dirty="0" smtClean="0"/>
              <a:t>, new Step 4.0</a:t>
            </a:r>
            <a:endParaRPr lang="en-US" i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1290637" y="3057527"/>
            <a:ext cx="1376363" cy="305734"/>
            <a:chOff x="1290637" y="3057527"/>
            <a:chExt cx="1376363" cy="305734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1981200" y="3057527"/>
              <a:ext cx="0" cy="3024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981200" y="3057527"/>
              <a:ext cx="685800" cy="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667000" y="3060840"/>
              <a:ext cx="0" cy="3024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290637" y="3359947"/>
              <a:ext cx="685800" cy="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253037" y="3359947"/>
            <a:ext cx="1376363" cy="306924"/>
            <a:chOff x="5253037" y="3359947"/>
            <a:chExt cx="1376363" cy="306924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5943600" y="3364450"/>
              <a:ext cx="0" cy="3024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5943600" y="3364450"/>
              <a:ext cx="685800" cy="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5257800" y="3359947"/>
              <a:ext cx="0" cy="30242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253037" y="3666870"/>
              <a:ext cx="685800" cy="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905000" y="259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 smtClean="0"/>
              <a:t>a</a:t>
            </a:r>
            <a:r>
              <a:rPr lang="en-AU" dirty="0" smtClean="0"/>
              <a:t> '+1's</a:t>
            </a:r>
            <a:endParaRPr lang="en-AU" dirty="0"/>
          </a:p>
        </p:txBody>
      </p:sp>
      <p:sp>
        <p:nvSpPr>
          <p:cNvPr id="29" name="TextBox 28"/>
          <p:cNvSpPr txBox="1"/>
          <p:nvPr/>
        </p:nvSpPr>
        <p:spPr>
          <a:xfrm>
            <a:off x="5026818" y="2590800"/>
            <a:ext cx="113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 smtClean="0"/>
              <a:t>a</a:t>
            </a:r>
            <a:r>
              <a:rPr lang="en-AU" dirty="0" smtClean="0"/>
              <a:t> '-1's</a:t>
            </a:r>
            <a:endParaRPr lang="en-AU" dirty="0"/>
          </a:p>
        </p:txBody>
      </p:sp>
      <p:grpSp>
        <p:nvGrpSpPr>
          <p:cNvPr id="32" name="Group 31"/>
          <p:cNvGrpSpPr/>
          <p:nvPr/>
        </p:nvGrpSpPr>
        <p:grpSpPr>
          <a:xfrm>
            <a:off x="1047750" y="2743200"/>
            <a:ext cx="5886450" cy="1740932"/>
            <a:chOff x="1047750" y="2743200"/>
            <a:chExt cx="5886450" cy="1740932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1143000" y="2743200"/>
              <a:ext cx="0" cy="1143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047750" y="3361655"/>
              <a:ext cx="182880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2895600" y="3361655"/>
              <a:ext cx="2209800" cy="1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5105400" y="3361656"/>
              <a:ext cx="1828800" cy="160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ight Brace 25"/>
            <p:cNvSpPr/>
            <p:nvPr/>
          </p:nvSpPr>
          <p:spPr>
            <a:xfrm rot="5400000">
              <a:off x="1905000" y="3352800"/>
              <a:ext cx="381000" cy="11430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600200" y="41148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i="1" dirty="0" smtClean="0"/>
                <a:t>t</a:t>
              </a:r>
              <a:r>
                <a:rPr lang="en-AU" dirty="0" smtClean="0"/>
                <a:t> </a:t>
              </a:r>
              <a:r>
                <a:rPr lang="en-AU" dirty="0" err="1" smtClean="0"/>
                <a:t>pvals</a:t>
              </a:r>
              <a:endParaRPr lang="en-AU" dirty="0"/>
            </a:p>
          </p:txBody>
        </p:sp>
        <p:sp>
          <p:nvSpPr>
            <p:cNvPr id="30" name="Right Brace 29"/>
            <p:cNvSpPr/>
            <p:nvPr/>
          </p:nvSpPr>
          <p:spPr>
            <a:xfrm rot="5400000">
              <a:off x="5619750" y="3352800"/>
              <a:ext cx="381000" cy="11430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314950" y="41148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i="1" dirty="0" smtClean="0"/>
                <a:t>t</a:t>
              </a:r>
              <a:r>
                <a:rPr lang="en-AU" dirty="0" smtClean="0"/>
                <a:t> </a:t>
              </a:r>
              <a:r>
                <a:rPr lang="en-AU" dirty="0" err="1" smtClean="0"/>
                <a:t>nvals</a:t>
              </a:r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val="129121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  <p:bldP spid="27" grpId="0"/>
      <p:bldP spid="2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 construction:</a:t>
            </a:r>
          </a:p>
          <a:p>
            <a:pPr lvl="1"/>
            <a:r>
              <a:rPr lang="en-US" i="1" dirty="0" smtClean="0"/>
              <a:t>M</a:t>
            </a:r>
            <a:r>
              <a:rPr lang="en-US" dirty="0" smtClean="0"/>
              <a:t> is </a:t>
            </a:r>
            <a:r>
              <a:rPr lang="en-US" i="1" dirty="0" smtClean="0"/>
              <a:t>p</a:t>
            </a:r>
            <a:r>
              <a:rPr lang="en-US" dirty="0" smtClean="0"/>
              <a:t>-part</a:t>
            </a:r>
            <a:r>
              <a:rPr lang="en-US" i="1" dirty="0" smtClean="0"/>
              <a:t> k</a:t>
            </a:r>
            <a:r>
              <a:rPr lang="en-US" dirty="0" smtClean="0"/>
              <a:t>-regular piecewise monotone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Improvement:</a:t>
            </a:r>
          </a:p>
          <a:p>
            <a:pPr lvl="1"/>
            <a:r>
              <a:rPr lang="en-US" dirty="0" smtClean="0"/>
              <a:t>Use a different </a:t>
            </a:r>
            <a:r>
              <a:rPr lang="en-US" i="1" dirty="0" smtClean="0"/>
              <a:t>M</a:t>
            </a:r>
            <a:r>
              <a:rPr lang="en-US" dirty="0" smtClean="0"/>
              <a:t> at every step.</a:t>
            </a:r>
          </a:p>
          <a:p>
            <a:pPr lvl="1"/>
            <a:r>
              <a:rPr lang="en-US" dirty="0" smtClean="0"/>
              <a:t>Maximize </a:t>
            </a:r>
            <a:r>
              <a:rPr lang="en-US" i="1" dirty="0" smtClean="0"/>
              <a:t>k</a:t>
            </a:r>
            <a:r>
              <a:rPr lang="en-US" dirty="0" smtClean="0"/>
              <a:t> at every step. (Minimize </a:t>
            </a:r>
            <a:r>
              <a:rPr lang="en-US" i="1" dirty="0" smtClean="0"/>
              <a:t>s</a:t>
            </a:r>
            <a:r>
              <a:rPr lang="en-US" dirty="0" smtClean="0"/>
              <a:t>.)</a:t>
            </a:r>
          </a:p>
          <a:p>
            <a:pPr lvl="1"/>
            <a:r>
              <a:rPr lang="en-US" i="1" dirty="0" smtClean="0"/>
              <a:t>k</a:t>
            </a:r>
            <a:r>
              <a:rPr lang="en-US" dirty="0" smtClean="0"/>
              <a:t> sequence decreases; last </a:t>
            </a:r>
            <a:r>
              <a:rPr lang="en-US" i="1" dirty="0" smtClean="0"/>
              <a:t>k</a:t>
            </a:r>
            <a:r>
              <a:rPr lang="en-US" dirty="0" smtClean="0"/>
              <a:t> is small. (Bound </a:t>
            </a:r>
            <a:r>
              <a:rPr lang="en-US" i="1" dirty="0" smtClean="0"/>
              <a:t>p</a:t>
            </a:r>
            <a:r>
              <a:rPr lang="en-US" dirty="0" smtClean="0"/>
              <a:t>.)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improved construction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509256" y="2296845"/>
            <a:ext cx="4120145" cy="1393462"/>
            <a:chOff x="2509256" y="2296845"/>
            <a:chExt cx="4120145" cy="13934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509256" y="2303015"/>
              <a:ext cx="1905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509256" y="3685737"/>
              <a:ext cx="1905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509256" y="2303016"/>
              <a:ext cx="0" cy="13827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438900" y="2296845"/>
              <a:ext cx="1905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438901" y="3680344"/>
              <a:ext cx="1905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6629400" y="2296845"/>
              <a:ext cx="1" cy="13834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2814056" y="2302455"/>
              <a:ext cx="1074453" cy="638343"/>
              <a:chOff x="2814056" y="2302455"/>
              <a:chExt cx="1074453" cy="638343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flipV="1">
                <a:off x="2814056" y="2303015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3233156" y="2303015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2814056" y="2677263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3652256" y="2303015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 flipV="1">
                <a:off x="2814057" y="2303015"/>
                <a:ext cx="122225" cy="2573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 flipV="1">
                <a:off x="3366506" y="2681535"/>
                <a:ext cx="514350" cy="23769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V="1">
                <a:off x="2936282" y="2303015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flipV="1">
                <a:off x="3366506" y="2303015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V="1">
                <a:off x="3766284" y="2303015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flipV="1">
                <a:off x="3366234" y="2677263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flipH="1" flipV="1">
                <a:off x="2936282" y="2302623"/>
                <a:ext cx="122225" cy="2573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flipH="1" flipV="1">
                <a:off x="3241356" y="2302622"/>
                <a:ext cx="122225" cy="2573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flipH="1" flipV="1">
                <a:off x="3372288" y="2302621"/>
                <a:ext cx="122225" cy="2573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H="1" flipV="1">
                <a:off x="3644331" y="2302455"/>
                <a:ext cx="122225" cy="2573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flipH="1" flipV="1">
                <a:off x="3766284" y="2304610"/>
                <a:ext cx="122225" cy="2573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flipH="1" flipV="1">
                <a:off x="2814057" y="2682592"/>
                <a:ext cx="558231" cy="2582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2814057" y="3320975"/>
              <a:ext cx="35116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O(</a:t>
              </a:r>
              <a:r>
                <a:rPr lang="en-AU" i="1" dirty="0" smtClean="0"/>
                <a:t>p</a:t>
              </a:r>
              <a:r>
                <a:rPr lang="en-AU" dirty="0" smtClean="0"/>
                <a:t>) more </a:t>
              </a:r>
              <a:r>
                <a:rPr lang="en-AU" dirty="0" err="1" smtClean="0"/>
                <a:t>weighings</a:t>
              </a:r>
              <a:endParaRPr lang="en-AU" dirty="0"/>
            </a:p>
          </p:txBody>
        </p:sp>
        <p:grpSp>
          <p:nvGrpSpPr>
            <p:cNvPr id="168" name="Group 167"/>
            <p:cNvGrpSpPr/>
            <p:nvPr/>
          </p:nvGrpSpPr>
          <p:grpSpPr>
            <a:xfrm>
              <a:off x="4022843" y="2304610"/>
              <a:ext cx="1074453" cy="638343"/>
              <a:chOff x="2814056" y="2302455"/>
              <a:chExt cx="1074453" cy="638343"/>
            </a:xfrm>
          </p:grpSpPr>
          <p:cxnSp>
            <p:nvCxnSpPr>
              <p:cNvPr id="169" name="Straight Connector 168"/>
              <p:cNvCxnSpPr/>
              <p:nvPr/>
            </p:nvCxnSpPr>
            <p:spPr>
              <a:xfrm flipV="1">
                <a:off x="2814056" y="2303015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flipV="1">
                <a:off x="3233156" y="2303015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flipV="1">
                <a:off x="2814056" y="2677263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flipV="1">
                <a:off x="3652256" y="2303015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flipH="1" flipV="1">
                <a:off x="2814057" y="2303015"/>
                <a:ext cx="122225" cy="2573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flipH="1" flipV="1">
                <a:off x="3366506" y="2681535"/>
                <a:ext cx="514350" cy="23769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flipV="1">
                <a:off x="2936282" y="2303015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flipV="1">
                <a:off x="3366506" y="2303015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flipV="1">
                <a:off x="3766284" y="2303015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flipV="1">
                <a:off x="3366234" y="2677263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flipH="1" flipV="1">
                <a:off x="2936282" y="2302623"/>
                <a:ext cx="122225" cy="2573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flipH="1" flipV="1">
                <a:off x="3241356" y="2302622"/>
                <a:ext cx="122225" cy="2573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flipH="1" flipV="1">
                <a:off x="3372288" y="2302621"/>
                <a:ext cx="122225" cy="2573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flipH="1" flipV="1">
                <a:off x="3644331" y="2302455"/>
                <a:ext cx="122225" cy="2573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flipH="1" flipV="1">
                <a:off x="3766284" y="2304610"/>
                <a:ext cx="122225" cy="2573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flipH="1" flipV="1">
                <a:off x="2814057" y="2682592"/>
                <a:ext cx="558231" cy="2582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" name="Group 184"/>
            <p:cNvGrpSpPr/>
            <p:nvPr/>
          </p:nvGrpSpPr>
          <p:grpSpPr>
            <a:xfrm>
              <a:off x="5251266" y="2302455"/>
              <a:ext cx="1074453" cy="638343"/>
              <a:chOff x="2814056" y="2302455"/>
              <a:chExt cx="1074453" cy="638343"/>
            </a:xfrm>
          </p:grpSpPr>
          <p:cxnSp>
            <p:nvCxnSpPr>
              <p:cNvPr id="186" name="Straight Connector 185"/>
              <p:cNvCxnSpPr/>
              <p:nvPr/>
            </p:nvCxnSpPr>
            <p:spPr>
              <a:xfrm flipV="1">
                <a:off x="2814056" y="2303015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flipV="1">
                <a:off x="3233156" y="2303015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flipV="1">
                <a:off x="2814056" y="2677263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flipV="1">
                <a:off x="3652256" y="2303015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flipH="1" flipV="1">
                <a:off x="2814057" y="2303015"/>
                <a:ext cx="122225" cy="2573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flipH="1" flipV="1">
                <a:off x="3366506" y="2681535"/>
                <a:ext cx="514350" cy="23769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flipV="1">
                <a:off x="2936282" y="2303015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 flipV="1">
                <a:off x="3366506" y="2303015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flipV="1">
                <a:off x="3766284" y="2303015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flipV="1">
                <a:off x="3366234" y="2677263"/>
                <a:ext cx="0" cy="258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flipH="1" flipV="1">
                <a:off x="2936282" y="2302623"/>
                <a:ext cx="122225" cy="2573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flipH="1" flipV="1">
                <a:off x="3241356" y="2302622"/>
                <a:ext cx="122225" cy="2573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flipH="1" flipV="1">
                <a:off x="3372288" y="2302621"/>
                <a:ext cx="122225" cy="2573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flipH="1" flipV="1">
                <a:off x="3644331" y="2302455"/>
                <a:ext cx="122225" cy="2573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flipH="1" flipV="1">
                <a:off x="3766284" y="2304610"/>
                <a:ext cx="122225" cy="2573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flipH="1" flipV="1">
                <a:off x="2814057" y="2682592"/>
                <a:ext cx="558231" cy="2582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2" name="Straight Connector 201"/>
            <p:cNvCxnSpPr/>
            <p:nvPr/>
          </p:nvCxnSpPr>
          <p:spPr>
            <a:xfrm flipV="1">
              <a:off x="2814057" y="3051146"/>
              <a:ext cx="0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flipV="1">
              <a:off x="4572368" y="3051146"/>
              <a:ext cx="0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flipH="1" flipV="1">
              <a:off x="2814056" y="3051146"/>
              <a:ext cx="1758313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flipH="1" flipV="1">
              <a:off x="4567406" y="3051146"/>
              <a:ext cx="1758313" cy="258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ounded Rectangular Callout 22"/>
          <p:cNvSpPr/>
          <p:nvPr/>
        </p:nvSpPr>
        <p:spPr>
          <a:xfrm>
            <a:off x="7086600" y="3320975"/>
            <a:ext cx="1752600" cy="454495"/>
          </a:xfrm>
          <a:prstGeom prst="wedgeRoundRectCallout">
            <a:avLst>
              <a:gd name="adj1" fmla="val -70833"/>
              <a:gd name="adj2" fmla="val 101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Need small </a:t>
            </a:r>
            <a:r>
              <a:rPr lang="en-AU" i="1" dirty="0" smtClean="0"/>
              <a:t>p</a:t>
            </a:r>
            <a:endParaRPr lang="en-AU" i="1" dirty="0"/>
          </a:p>
        </p:txBody>
      </p:sp>
      <p:sp>
        <p:nvSpPr>
          <p:cNvPr id="207" name="Rounded Rectangular Callout 206"/>
          <p:cNvSpPr/>
          <p:nvPr/>
        </p:nvSpPr>
        <p:spPr>
          <a:xfrm>
            <a:off x="7086600" y="2800383"/>
            <a:ext cx="1752600" cy="454495"/>
          </a:xfrm>
          <a:prstGeom prst="wedgeRoundRectCallout">
            <a:avLst>
              <a:gd name="adj1" fmla="val -71376"/>
              <a:gd name="adj2" fmla="val 436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Need small </a:t>
            </a:r>
            <a:r>
              <a:rPr lang="en-AU" i="1" dirty="0" smtClean="0"/>
              <a:t>k</a:t>
            </a:r>
            <a:endParaRPr lang="en-AU" i="1" dirty="0"/>
          </a:p>
        </p:txBody>
      </p:sp>
      <p:sp>
        <p:nvSpPr>
          <p:cNvPr id="208" name="Rounded Rectangular Callout 207"/>
          <p:cNvSpPr/>
          <p:nvPr/>
        </p:nvSpPr>
        <p:spPr>
          <a:xfrm>
            <a:off x="7086600" y="2274892"/>
            <a:ext cx="1752600" cy="454495"/>
          </a:xfrm>
          <a:prstGeom prst="wedgeRoundRectCallout">
            <a:avLst>
              <a:gd name="adj1" fmla="val -71376"/>
              <a:gd name="adj2" fmla="val 436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Need large </a:t>
            </a:r>
            <a:r>
              <a:rPr lang="en-AU" i="1" dirty="0" smtClean="0"/>
              <a:t>s</a:t>
            </a:r>
            <a:endParaRPr lang="en-AU" i="1" dirty="0"/>
          </a:p>
        </p:txBody>
      </p:sp>
      <p:sp>
        <p:nvSpPr>
          <p:cNvPr id="24" name="Left Brace 23"/>
          <p:cNvSpPr/>
          <p:nvPr/>
        </p:nvSpPr>
        <p:spPr>
          <a:xfrm>
            <a:off x="2133600" y="2306765"/>
            <a:ext cx="228600" cy="10142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TextBox 25"/>
          <p:cNvSpPr txBox="1"/>
          <p:nvPr/>
        </p:nvSpPr>
        <p:spPr>
          <a:xfrm>
            <a:off x="1066800" y="2658396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 smtClean="0"/>
              <a:t>s</a:t>
            </a:r>
            <a:r>
              <a:rPr lang="en-AU" dirty="0" smtClean="0"/>
              <a:t> steps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951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  <p:bldP spid="23" grpId="0" animBg="1"/>
      <p:bldP spid="207" grpId="0" animBg="1"/>
      <p:bldP spid="208" grpId="0" animBg="1"/>
      <p:bldP spid="24" grpId="0" animBg="1"/>
      <p:bldP spid="2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{</a:t>
                </a:r>
                <a:r>
                  <a:rPr lang="en-US" i="1" dirty="0" err="1" smtClean="0"/>
                  <a:t>M</a:t>
                </a:r>
                <a:r>
                  <a:rPr lang="en-US" i="1" baseline="-25000" dirty="0" err="1" smtClean="0"/>
                  <a:t>i</a:t>
                </a:r>
                <a:r>
                  <a:rPr lang="en-US" dirty="0" smtClean="0"/>
                  <a:t>}</a:t>
                </a:r>
                <a:r>
                  <a:rPr lang="en-US" i="1" baseline="-25000" dirty="0" err="1" smtClean="0"/>
                  <a:t>i</a:t>
                </a:r>
                <a:r>
                  <a:rPr lang="en-US" baseline="-25000" dirty="0" smtClean="0"/>
                  <a:t>=1...</a:t>
                </a:r>
                <a:r>
                  <a:rPr lang="en-US" i="1" baseline="-25000" dirty="0" smtClean="0"/>
                  <a:t>s</a:t>
                </a:r>
                <a:r>
                  <a:rPr lang="en-US" dirty="0" smtClean="0"/>
                  <a:t>, </a:t>
                </a:r>
                <a:r>
                  <a:rPr lang="en-US" i="1" dirty="0" err="1" smtClean="0"/>
                  <a:t>M</a:t>
                </a:r>
                <a:r>
                  <a:rPr lang="en-US" i="1" baseline="-25000" dirty="0" err="1" smtClean="0"/>
                  <a:t>i</a:t>
                </a:r>
                <a:r>
                  <a:rPr lang="en-US" dirty="0" smtClean="0"/>
                  <a:t>∈</a:t>
                </a:r>
                <a:r>
                  <a:rPr lang="en-AU" i="1" dirty="0" smtClean="0">
                    <a:latin typeface="Gigi" pitchFamily="82" charset="0"/>
                  </a:rPr>
                  <a:t>M</a:t>
                </a:r>
                <a:r>
                  <a:rPr lang="en-US" dirty="0" smtClean="0"/>
                  <a:t>(</a:t>
                </a:r>
                <a:r>
                  <a:rPr lang="en-US" i="1" dirty="0" err="1" smtClean="0"/>
                  <a:t>m</a:t>
                </a:r>
                <a:r>
                  <a:rPr lang="en-US" i="1" baseline="-25000" dirty="0" err="1" smtClean="0"/>
                  <a:t>i</a:t>
                </a:r>
                <a:r>
                  <a:rPr lang="en-US" dirty="0" err="1" smtClean="0"/>
                  <a:t>,</a:t>
                </a:r>
                <a:r>
                  <a:rPr lang="en-US" i="1" dirty="0" err="1" smtClean="0"/>
                  <a:t>k</a:t>
                </a:r>
                <a:r>
                  <a:rPr lang="en-US" i="1" baseline="-25000" dirty="0" err="1" smtClean="0"/>
                  <a:t>i</a:t>
                </a:r>
                <a:r>
                  <a:rPr lang="en-US" dirty="0" err="1" smtClean="0"/>
                  <a:t>,</a:t>
                </a:r>
                <a:r>
                  <a:rPr lang="en-US" i="1" dirty="0" err="1" smtClean="0"/>
                  <a:t>t</a:t>
                </a:r>
                <a:r>
                  <a:rPr lang="en-US" i="1" baseline="-25000" dirty="0" err="1" smtClean="0"/>
                  <a:t>i</a:t>
                </a:r>
                <a:r>
                  <a:rPr lang="en-US" dirty="0" err="1" smtClean="0"/>
                  <a:t>,</a:t>
                </a:r>
                <a:r>
                  <a:rPr lang="en-US" i="1" dirty="0" err="1" smtClean="0"/>
                  <a:t>n</a:t>
                </a:r>
                <a:r>
                  <a:rPr lang="en-US" dirty="0" smtClean="0"/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AU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AU" b="0" i="1" smtClean="0"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n-AU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AU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AU" b="0" i="1" smtClean="0"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chr m:val="∏"/>
                        <m:limLoc m:val="subSup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AU" b="0" i="1" smtClean="0">
                            <a:latin typeface="Cambria Math"/>
                          </a:rPr>
                          <m:t>𝑗</m:t>
                        </m:r>
                        <m:r>
                          <a:rPr lang="en-AU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AU" b="0" i="1" smtClean="0">
                            <a:latin typeface="Cambria Math"/>
                          </a:rPr>
                          <m:t>𝑖</m:t>
                        </m:r>
                        <m:r>
                          <a:rPr lang="en-AU" b="0" i="1" smtClean="0">
                            <a:latin typeface="Cambria Math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AU" b="0" i="1" smtClean="0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AU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AU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AU" b="0" i="1" smtClean="0"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n-AU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</m:e>
                      <m:sub>
                        <m:r>
                          <a:rPr lang="en-AU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AU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AU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AU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AU" b="0" i="0" smtClean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AU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b>
                        </m:sSub>
                        <m:d>
                          <m:dPr>
                            <m:ctrlPr>
                              <a:rPr lang="en-AU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AU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AU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AU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den>
                            </m:f>
                            <m:rad>
                              <m:radPr>
                                <m:degHide m:val="on"/>
                                <m:ctrlPr>
                                  <a:rPr lang="en-AU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AU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  <m:r>
                                  <a:rPr lang="en-AU" b="0" i="1" smtClean="0">
                                    <a:latin typeface="Cambria Math"/>
                                    <a:ea typeface="Cambria Math"/>
                                  </a:rPr>
                                  <m:t>/5</m:t>
                                </m:r>
                                <m:sSub>
                                  <m:sSubPr>
                                    <m:ctrlPr>
                                      <a:rPr lang="en-AU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b="0" i="1" smtClean="0">
                                        <a:latin typeface="Cambria Math"/>
                                        <a:ea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AU" b="0" i="1" smtClea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rad>
                          </m:e>
                        </m:d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en-AU" i="1">
                        <a:latin typeface="Cambria Math"/>
                        <a:ea typeface="Cambria Math"/>
                      </a:rPr>
                      <m:t>𝑖</m:t>
                    </m:r>
                    <m:r>
                      <a:rPr lang="en-AU" i="1"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n-AU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e>
                      <m:sub>
                        <m:r>
                          <a:rPr lang="en-AU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AU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largest prime smaller than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/>
                      </a:rPr>
                      <m:t>2</m:t>
                    </m:r>
                    <m:r>
                      <a:rPr lang="en-AU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AU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sSub>
                          <m:sSubPr>
                            <m:ctrlPr>
                              <a:rPr lang="en-AU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AU" b="0" i="1" smtClean="0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AU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AU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i="1" dirty="0" smtClean="0"/>
                  <a:t>s</a:t>
                </a:r>
                <a:r>
                  <a:rPr lang="en-US" dirty="0" smtClean="0"/>
                  <a:t> = maximal, subject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en-AU" i="1">
                        <a:latin typeface="Cambria Math"/>
                        <a:ea typeface="Cambria Math"/>
                      </a:rPr>
                      <m:t>𝑖</m:t>
                    </m:r>
                    <m:r>
                      <a:rPr lang="en-AU" i="1"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n-AU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𝑚</m:t>
                        </m:r>
                      </m:e>
                      <m:sub>
                        <m:r>
                          <a:rPr lang="en-AU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AU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AU" b="0" i="1" smtClean="0"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i="1" dirty="0" smtClean="0"/>
                  <a:t>m</a:t>
                </a:r>
                <a:r>
                  <a:rPr lang="en-US" i="1" baseline="-25000" dirty="0" smtClean="0"/>
                  <a:t>i</a:t>
                </a:r>
                <a:r>
                  <a:rPr lang="en-US" dirty="0" smtClean="0"/>
                  <a:t> and </a:t>
                </a:r>
                <a:r>
                  <a:rPr lang="en-US" i="1" dirty="0" err="1" smtClean="0"/>
                  <a:t>k</a:t>
                </a:r>
                <a:r>
                  <a:rPr lang="en-US" i="1" baseline="-25000" dirty="0" err="1" smtClean="0"/>
                  <a:t>i</a:t>
                </a:r>
                <a:r>
                  <a:rPr lang="en-US" dirty="0" smtClean="0"/>
                  <a:t> maximized at each iteration.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AU" b="0" i="1" smtClean="0">
                            <a:latin typeface="Cambria Math"/>
                          </a:rPr>
                          <m:t>𝑖</m:t>
                        </m:r>
                        <m:r>
                          <a:rPr lang="en-AU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≈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AU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AU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e>
                    </m:rad>
                  </m:oMath>
                </a14:m>
                <a:r>
                  <a:rPr lang="en-US" dirty="0" smtClean="0"/>
                  <a:t>	(More precisely: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𝑖</m:t>
                        </m:r>
                        <m:r>
                          <a:rPr lang="en-AU" i="1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AU" b="0" i="1" smtClean="0">
                        <a:latin typeface="Cambria Math"/>
                        <a:ea typeface="Cambria Math"/>
                      </a:rPr>
                      <m:t>&lt;6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AU" i="1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AU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e>
                    </m:rad>
                  </m:oMath>
                </a14:m>
                <a:r>
                  <a:rPr lang="en-US" dirty="0" smtClean="0"/>
                  <a:t>)</a:t>
                </a:r>
              </a:p>
              <a:p>
                <a:r>
                  <a:rPr lang="en-US" i="1" dirty="0" smtClean="0"/>
                  <a:t>s</a:t>
                </a:r>
                <a:r>
                  <a:rPr lang="en-US" dirty="0" smtClean="0"/>
                  <a:t> is O(log log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)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29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Parameter sequence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1143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AU" dirty="0" smtClean="0"/>
                  <a:t>The construction is for an </a:t>
                </a:r>
                <a:r>
                  <a:rPr lang="en-AU" i="1" dirty="0" err="1" smtClean="0"/>
                  <a:t>m</a:t>
                </a:r>
                <a:r>
                  <a:rPr lang="en-AU" dirty="0" err="1" smtClean="0"/>
                  <a:t>x</a:t>
                </a:r>
                <a:r>
                  <a:rPr lang="en-AU" i="1" dirty="0" err="1" smtClean="0"/>
                  <a:t>n</a:t>
                </a:r>
                <a:r>
                  <a:rPr lang="en-AU" dirty="0" smtClean="0"/>
                  <a:t> homogeneous M</a:t>
                </a:r>
                <a:r>
                  <a:rPr lang="en-US" dirty="0"/>
                  <a:t>ü</a:t>
                </a:r>
                <a:r>
                  <a:rPr lang="en-AU" dirty="0" err="1" smtClean="0"/>
                  <a:t>nchhausen</a:t>
                </a:r>
                <a:r>
                  <a:rPr lang="en-AU" dirty="0" smtClean="0"/>
                  <a:t> matrix where </a:t>
                </a:r>
                <a:r>
                  <a:rPr lang="en-AU" i="1" dirty="0" smtClean="0"/>
                  <a:t>m</a:t>
                </a:r>
                <a:r>
                  <a:rPr lang="en-AU" dirty="0" smtClean="0"/>
                  <a:t> is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AU" b="0" i="0" smtClean="0">
                        <a:latin typeface="Cambria Math"/>
                      </a:rPr>
                      <m:t>O</m:t>
                    </m:r>
                    <m:d>
                      <m:dPr>
                        <m:ctrlPr>
                          <a:rPr lang="en-AU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n-AU" b="0" i="1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ctrlPr>
                          <a:rPr lang="en-AU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AU" b="0" i="1" smtClean="0">
                            <a:latin typeface="Cambria Math"/>
                          </a:rPr>
                          <m:t>𝑖</m:t>
                        </m:r>
                        <m:r>
                          <a:rPr lang="en-AU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AU" b="0" i="1" smtClean="0">
                            <a:latin typeface="Cambria Math"/>
                          </a:rPr>
                          <m:t>𝑠</m:t>
                        </m:r>
                      </m:sup>
                      <m:e>
                        <m:sSub>
                          <m:sSubPr>
                            <m:ctrlPr>
                              <a:rPr lang="en-AU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AU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AU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Halting criterion: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/>
                      </a:rPr>
                      <m:t>𝑝</m:t>
                    </m:r>
                    <m:r>
                      <a:rPr lang="en-AU" b="0" i="1" smtClean="0">
                        <a:latin typeface="Cambria Math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AU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/>
                          </a:rPr>
                          <m:t>𝑛</m:t>
                        </m:r>
                        <m:r>
                          <a:rPr lang="en-AU" b="0" i="1" smtClean="0">
                            <a:latin typeface="Cambria Math"/>
                          </a:rPr>
                          <m:t>/</m:t>
                        </m:r>
                        <m:sSub>
                          <m:sSubPr>
                            <m:ctrlPr>
                              <a:rPr lang="en-AU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AU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AU" b="0" i="1" smtClean="0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/>
                      </a:rPr>
                      <m:t>𝑛</m:t>
                    </m:r>
                    <m:r>
                      <a:rPr lang="en-AU" b="0" i="1" smtClean="0">
                        <a:latin typeface="Cambria Math"/>
                      </a:rPr>
                      <m:t>/</m:t>
                    </m:r>
                    <m:nary>
                      <m:naryPr>
                        <m:chr m:val="∏"/>
                        <m:limLoc m:val="subSup"/>
                        <m:ctrlPr>
                          <a:rPr lang="en-AU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AU" b="0" i="1" smtClean="0">
                            <a:latin typeface="Cambria Math"/>
                          </a:rPr>
                          <m:t>𝑖</m:t>
                        </m:r>
                        <m:r>
                          <a:rPr lang="en-AU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AU" b="0" i="1" smtClean="0">
                            <a:latin typeface="Cambria Math"/>
                          </a:rPr>
                          <m:t>𝑠</m:t>
                        </m:r>
                      </m:sup>
                      <m:e>
                        <m:sSub>
                          <m:sSubPr>
                            <m:ctrlPr>
                              <a:rPr lang="en-AU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AU" b="0" i="1" smtClean="0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AU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are O(1).</a:t>
                </a:r>
              </a:p>
              <a:p>
                <a:r>
                  <a:rPr lang="en-US" i="1" dirty="0" smtClean="0"/>
                  <a:t>m</a:t>
                </a:r>
                <a:r>
                  <a:rPr lang="en-US" dirty="0" smtClean="0"/>
                  <a:t>-</a:t>
                </a:r>
                <a:r>
                  <a:rPr lang="en-US" dirty="0" err="1" smtClean="0"/>
                  <a:t>log</a:t>
                </a:r>
                <a:r>
                  <a:rPr lang="en-US" baseline="-25000" dirty="0" err="1" smtClean="0"/>
                  <a:t>3</a:t>
                </a:r>
                <a:r>
                  <a:rPr lang="en-US" i="1" dirty="0" err="1" smtClean="0"/>
                  <a:t>n</a:t>
                </a:r>
                <a:r>
                  <a:rPr lang="en-US" dirty="0" smtClean="0"/>
                  <a:t>=</a:t>
                </a:r>
                <a:endParaRPr lang="en-US" dirty="0"/>
              </a:p>
              <a:p>
                <a:r>
                  <a:rPr lang="en-US" dirty="0" smtClean="0"/>
                  <a:t>O(1) + (</a:t>
                </a:r>
                <a:r>
                  <a:rPr lang="en-US" i="1" dirty="0" err="1" smtClean="0"/>
                  <a:t>m</a:t>
                </a:r>
                <a:r>
                  <a:rPr lang="en-US" baseline="-25000" dirty="0" err="1" smtClean="0"/>
                  <a:t>1</a:t>
                </a:r>
                <a:r>
                  <a:rPr lang="en-US" dirty="0" err="1" smtClean="0"/>
                  <a:t>-log</a:t>
                </a:r>
                <a:r>
                  <a:rPr lang="en-US" baseline="-25000" dirty="0" err="1" smtClean="0"/>
                  <a:t>3</a:t>
                </a:r>
                <a:r>
                  <a:rPr lang="en-US" i="1" dirty="0" err="1" smtClean="0"/>
                  <a:t>k</a:t>
                </a:r>
                <a:r>
                  <a:rPr lang="en-US" baseline="-25000" dirty="0" err="1" smtClean="0"/>
                  <a:t>1</a:t>
                </a:r>
                <a:r>
                  <a:rPr lang="en-US" dirty="0" smtClean="0"/>
                  <a:t>)+ ... + (</a:t>
                </a:r>
                <a:r>
                  <a:rPr lang="en-US" i="1" dirty="0" err="1" smtClean="0"/>
                  <a:t>m</a:t>
                </a:r>
                <a:r>
                  <a:rPr lang="en-US" i="1" baseline="-25000" dirty="0" err="1" smtClean="0"/>
                  <a:t>s</a:t>
                </a:r>
                <a:r>
                  <a:rPr lang="en-US" dirty="0" err="1" smtClean="0"/>
                  <a:t>-log</a:t>
                </a:r>
                <a:r>
                  <a:rPr lang="en-US" baseline="-25000" dirty="0" err="1" smtClean="0"/>
                  <a:t>3</a:t>
                </a:r>
                <a:r>
                  <a:rPr lang="en-US" i="1" dirty="0" err="1" smtClean="0"/>
                  <a:t>k</a:t>
                </a:r>
                <a:r>
                  <a:rPr lang="en-US" i="1" baseline="-25000" dirty="0" err="1" smtClean="0"/>
                  <a:t>s</a:t>
                </a:r>
                <a:r>
                  <a:rPr lang="en-US" dirty="0" smtClean="0"/>
                  <a:t>)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82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Bound on </a:t>
            </a:r>
            <a:r>
              <a:rPr lang="en-US" i="1" dirty="0" smtClean="0"/>
              <a:t>B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and </a:t>
            </a:r>
            <a:r>
              <a:rPr lang="en-US" i="1" dirty="0" smtClean="0"/>
              <a:t>B </a:t>
            </a:r>
            <a:r>
              <a:rPr lang="en-US" dirty="0" smtClean="0"/>
              <a:t>'(</a:t>
            </a:r>
            <a:r>
              <a:rPr lang="en-US" i="1" dirty="0"/>
              <a:t>n</a:t>
            </a:r>
            <a:r>
              <a:rPr lang="en-US" dirty="0"/>
              <a:t>)</a:t>
            </a:r>
            <a:endParaRPr lang="en-US" i="1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2666999" y="2743199"/>
            <a:ext cx="457201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981200" y="38100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&lt;1 by</a:t>
            </a:r>
            <a:br>
              <a:rPr lang="en-AU" dirty="0" smtClean="0"/>
            </a:br>
            <a:r>
              <a:rPr lang="en-AU" dirty="0" smtClean="0"/>
              <a:t>Bertrand's postulate</a:t>
            </a:r>
            <a:endParaRPr lang="en-AU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3810000"/>
            <a:ext cx="1295400" cy="2057400"/>
          </a:xfrm>
          <a:prstGeom prst="wedgeRoundRectCallout">
            <a:avLst>
              <a:gd name="adj1" fmla="val 79167"/>
              <a:gd name="adj2" fmla="val -268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 smtClean="0"/>
              <a:t>Better bounds (e.g. </a:t>
            </a:r>
            <a:r>
              <a:rPr lang="en-AU" sz="1400" dirty="0" err="1" smtClean="0"/>
              <a:t>Dusart's</a:t>
            </a:r>
            <a:r>
              <a:rPr lang="en-AU" sz="1400" dirty="0" smtClean="0"/>
              <a:t>) give better constants</a:t>
            </a:r>
            <a:endParaRPr lang="en-AU" sz="1400" dirty="0"/>
          </a:p>
        </p:txBody>
      </p:sp>
      <p:sp>
        <p:nvSpPr>
          <p:cNvPr id="7" name="Right Brace 6"/>
          <p:cNvSpPr/>
          <p:nvPr/>
        </p:nvSpPr>
        <p:spPr>
          <a:xfrm rot="5400000">
            <a:off x="4152898" y="2743200"/>
            <a:ext cx="457203" cy="46482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3276600" y="5295903"/>
            <a:ext cx="2209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O(</a:t>
            </a:r>
            <a:r>
              <a:rPr lang="en-AU" i="1" dirty="0" smtClean="0"/>
              <a:t>s</a:t>
            </a:r>
            <a:r>
              <a:rPr lang="en-AU" dirty="0" smtClean="0"/>
              <a:t>)=O(log log </a:t>
            </a:r>
            <a:r>
              <a:rPr lang="en-AU" i="1" dirty="0" smtClean="0"/>
              <a:t>n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9" name="Rectangle 8"/>
          <p:cNvSpPr/>
          <p:nvPr/>
        </p:nvSpPr>
        <p:spPr>
          <a:xfrm>
            <a:off x="7467600" y="5480569"/>
            <a:ext cx="457200" cy="463031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33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  <p:bldP spid="4" grpId="0" animBg="1"/>
      <p:bldP spid="5" grpId="0"/>
      <p:bldP spid="6" grpId="0" animBg="1"/>
      <p:bldP spid="7" grpId="0" animBg="1"/>
      <p:bldP spid="8" grpId="0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9"/>
                <a:ext cx="8229600" cy="4919471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AU" dirty="0" smtClean="0"/>
                  <a:t>Using </a:t>
                </a:r>
                <a:r>
                  <a:rPr lang="en-AU" dirty="0" err="1" smtClean="0"/>
                  <a:t>Dusart's</a:t>
                </a:r>
                <a:r>
                  <a:rPr lang="en-AU" dirty="0" smtClean="0"/>
                  <a:t> bounds</a:t>
                </a:r>
              </a:p>
              <a:p>
                <a:pPr lvl="1"/>
                <a:r>
                  <a:rPr lang="en-AU" dirty="0" smtClean="0"/>
                  <a:t>(prime between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/>
                      </a:rPr>
                      <m:t>𝑥</m:t>
                    </m:r>
                  </m:oMath>
                </a14:m>
                <a:r>
                  <a:rPr lang="en-AU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AU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/>
                          </a:rPr>
                          <m:t>1+</m:t>
                        </m:r>
                        <m:f>
                          <m:fPr>
                            <m:ctrlPr>
                              <a:rPr lang="en-AU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AU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AU" b="0" i="1" smtClean="0">
                                <a:latin typeface="Cambria Math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AU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AU" b="0" i="0" smtClean="0">
                                    <a:latin typeface="Cambria Math"/>
                                  </a:rPr>
                                  <m:t>ln</m:t>
                                </m:r>
                              </m:e>
                              <m:sup>
                                <m:r>
                                  <a:rPr lang="en-AU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AU" b="0" i="1" smtClean="0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d>
                    <m:r>
                      <a:rPr lang="en-AU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.)</a:t>
                </a:r>
              </a:p>
              <a:p>
                <a:pPr marL="365760" lvl="1" indent="0">
                  <a:buNone/>
                </a:pPr>
                <a:r>
                  <a:rPr lang="en-US" dirty="0" smtClean="0"/>
                  <a:t>we get that </a:t>
                </a:r>
                <a:r>
                  <a:rPr lang="en-US" i="1" dirty="0" smtClean="0"/>
                  <a:t>m</a:t>
                </a:r>
                <a:r>
                  <a:rPr lang="en-US" dirty="0" smtClean="0"/>
                  <a:t> is</a:t>
                </a:r>
              </a:p>
              <a:p>
                <a:pPr marL="1115568" lvl="4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AU" b="0" i="0" smtClean="0">
                              <a:latin typeface="Cambria Math"/>
                            </a:rPr>
                            <m:t>log</m:t>
                          </m:r>
                        </m:e>
                        <m:sub>
                          <m:r>
                            <a:rPr lang="en-AU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AU" b="0" i="1" smtClean="0">
                          <a:latin typeface="Cambria Math"/>
                        </a:rPr>
                        <m:t>𝑛</m:t>
                      </m:r>
                      <m:r>
                        <a:rPr lang="en-AU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AU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A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AU" i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AU" i="1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box>
                            <m:boxPr>
                              <m:ctrlPr>
                                <a:rPr lang="en-AU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AU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AU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AU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sSub>
                        <m:sSubPr>
                          <m:ctrlPr>
                            <a:rPr lang="en-A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AU" b="0" i="0" smtClean="0">
                              <a:latin typeface="Cambria Math"/>
                            </a:rPr>
                            <m:t>log</m:t>
                          </m:r>
                        </m:e>
                        <m:sub>
                          <m:r>
                            <a:rPr lang="en-AU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A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AU" b="0" i="0" smtClean="0">
                              <a:latin typeface="Cambria Math"/>
                            </a:rPr>
                            <m:t>log</m:t>
                          </m:r>
                        </m:e>
                        <m:sub>
                          <m:r>
                            <a:rPr lang="en-AU" b="0" i="1" smtClean="0"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AU" b="0" i="1" smtClean="0">
                          <a:latin typeface="Cambria Math"/>
                        </a:rPr>
                        <m:t>𝑛</m:t>
                      </m:r>
                      <m:r>
                        <a:rPr lang="en-AU" b="0" i="1" smtClean="0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en-AU" b="0" i="0" smtClean="0">
                          <a:latin typeface="Cambria Math"/>
                        </a:rPr>
                        <m:t>O</m:t>
                      </m:r>
                      <m:r>
                        <a:rPr lang="en-AU" b="0" i="1" smtClean="0">
                          <a:latin typeface="Cambria Math"/>
                        </a:rPr>
                        <m:t>(1)</m:t>
                      </m:r>
                    </m:oMath>
                  </m:oMathPara>
                </a14:m>
                <a:endParaRPr lang="en-US" dirty="0" smtClean="0"/>
              </a:p>
              <a:p>
                <a:pPr marL="630936" lvl="2" indent="0">
                  <a:buNone/>
                </a:pPr>
                <a:endParaRPr lang="en-US" dirty="0"/>
              </a:p>
              <a:p>
                <a:r>
                  <a:rPr lang="en-US" dirty="0" smtClean="0"/>
                  <a:t>If we take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=2,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AU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A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AU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AU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box>
                          <m:boxPr>
                            <m:ctrlPr>
                              <a:rPr lang="en-AU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AU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AU" i="1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AU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e>
                    </m:d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AU"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AU"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AU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is</a:t>
                </a:r>
              </a:p>
              <a:p>
                <a:pPr lvl="1"/>
                <a:r>
                  <a:rPr lang="en-US" dirty="0" smtClean="0"/>
                  <a:t>≥3 when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&gt;10</a:t>
                </a:r>
                <a:r>
                  <a:rPr lang="en-US" baseline="30000" dirty="0" smtClean="0"/>
                  <a:t>80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pPr lvl="1"/>
                <a:r>
                  <a:rPr lang="en-US" dirty="0" smtClean="0"/>
                  <a:t>≥4 </a:t>
                </a:r>
                <a:r>
                  <a:rPr lang="en-US" dirty="0"/>
                  <a:t>when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&gt;10</a:t>
                </a:r>
                <a:r>
                  <a:rPr lang="en-US" baseline="30000" dirty="0" smtClean="0"/>
                  <a:t>551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pPr lvl="1"/>
                <a:r>
                  <a:rPr lang="en-US" dirty="0" smtClean="0"/>
                  <a:t>≥5 </a:t>
                </a:r>
                <a:r>
                  <a:rPr lang="en-US" dirty="0"/>
                  <a:t>when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&gt;10</a:t>
                </a:r>
                <a:r>
                  <a:rPr lang="en-US" baseline="30000" dirty="0" smtClean="0"/>
                  <a:t>3604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r>
                  <a:rPr lang="en-US" dirty="0" smtClean="0"/>
                  <a:t>Estimated number of atoms in the universe: 10</a:t>
                </a:r>
                <a:r>
                  <a:rPr lang="en-US" baseline="30000" dirty="0" smtClean="0"/>
                  <a:t>60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err="1" smtClean="0"/>
                  <a:t>K+L</a:t>
                </a:r>
                <a:r>
                  <a:rPr lang="en-US" dirty="0" smtClean="0"/>
                  <a:t> conjecture: "It seems like the true growth rate of the sequence may be very close to the natural lower bound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AU"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."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9"/>
                <a:ext cx="8229600" cy="4919471"/>
              </a:xfrm>
              <a:blipFill rotWithShape="1">
                <a:blip r:embed="rId2"/>
                <a:stretch>
                  <a:fillRect t="-2107" r="-3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note regarding constants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5867400"/>
            <a:ext cx="704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>
                <a:sym typeface="Wingdings"/>
              </a:rPr>
              <a:t>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87817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How much are </a:t>
            </a:r>
            <a:r>
              <a:rPr lang="en-AU" i="1" dirty="0" smtClean="0"/>
              <a:t>B</a:t>
            </a:r>
            <a:r>
              <a:rPr lang="en-AU" dirty="0" smtClean="0"/>
              <a:t>(</a:t>
            </a:r>
            <a:r>
              <a:rPr lang="en-AU" i="1" dirty="0" smtClean="0"/>
              <a:t>n</a:t>
            </a:r>
            <a:r>
              <a:rPr lang="en-AU" dirty="0" smtClean="0"/>
              <a:t>) and </a:t>
            </a:r>
            <a:r>
              <a:rPr lang="en-AU" i="1" dirty="0" smtClean="0"/>
              <a:t>B</a:t>
            </a:r>
            <a:r>
              <a:rPr lang="en-AU" dirty="0" smtClean="0"/>
              <a:t> '(</a:t>
            </a:r>
            <a:r>
              <a:rPr lang="en-AU" i="1" dirty="0" smtClean="0"/>
              <a:t>n</a:t>
            </a:r>
            <a:r>
              <a:rPr lang="en-AU" dirty="0" smtClean="0"/>
              <a:t>)?</a:t>
            </a:r>
          </a:p>
          <a:p>
            <a:pPr lvl="1"/>
            <a:r>
              <a:rPr lang="en-US" dirty="0"/>
              <a:t>Θ(</a:t>
            </a:r>
            <a:r>
              <a:rPr lang="en-US" i="1" dirty="0"/>
              <a:t>B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)-</a:t>
            </a:r>
            <a:r>
              <a:rPr lang="en-US" dirty="0" err="1"/>
              <a:t>log</a:t>
            </a:r>
            <a:r>
              <a:rPr lang="en-US" baseline="-25000" dirty="0" err="1"/>
              <a:t>3</a:t>
            </a:r>
            <a:r>
              <a:rPr lang="en-US" i="1" dirty="0" err="1"/>
              <a:t>n</a:t>
            </a:r>
            <a:r>
              <a:rPr lang="en-US" dirty="0"/>
              <a:t>)≡ Θ(</a:t>
            </a:r>
            <a:r>
              <a:rPr lang="en-US" i="1" dirty="0"/>
              <a:t>B</a:t>
            </a:r>
            <a:r>
              <a:rPr lang="en-US" dirty="0"/>
              <a:t> '(</a:t>
            </a:r>
            <a:r>
              <a:rPr lang="en-US" i="1" dirty="0"/>
              <a:t>n</a:t>
            </a:r>
            <a:r>
              <a:rPr lang="en-US" dirty="0"/>
              <a:t>)-</a:t>
            </a:r>
            <a:r>
              <a:rPr lang="en-US" dirty="0" err="1"/>
              <a:t>log</a:t>
            </a:r>
            <a:r>
              <a:rPr lang="en-US" baseline="-25000" dirty="0" err="1"/>
              <a:t>3</a:t>
            </a:r>
            <a:r>
              <a:rPr lang="en-US" i="1" dirty="0" err="1"/>
              <a:t>n</a:t>
            </a:r>
            <a:r>
              <a:rPr lang="en-US" dirty="0" smtClean="0"/>
              <a:t>)?</a:t>
            </a:r>
            <a:endParaRPr lang="en-AU" dirty="0" smtClean="0"/>
          </a:p>
          <a:p>
            <a:endParaRPr lang="en-AU" dirty="0" smtClean="0"/>
          </a:p>
          <a:p>
            <a:r>
              <a:rPr lang="en-US" dirty="0"/>
              <a:t>Is </a:t>
            </a:r>
            <a:r>
              <a:rPr lang="en-US" dirty="0" smtClean="0"/>
              <a:t>either sequence </a:t>
            </a:r>
            <a:r>
              <a:rPr lang="en-US" dirty="0"/>
              <a:t>monotone?</a:t>
            </a:r>
          </a:p>
          <a:p>
            <a:r>
              <a:rPr lang="en-US" dirty="0"/>
              <a:t>Are there arbitrarily high </a:t>
            </a:r>
            <a:r>
              <a:rPr lang="en-US" i="1" dirty="0"/>
              <a:t>n</a:t>
            </a:r>
            <a:r>
              <a:rPr lang="en-US" dirty="0"/>
              <a:t> for which </a:t>
            </a:r>
            <a:r>
              <a:rPr lang="en-US" dirty="0" smtClean="0"/>
              <a:t>either </a:t>
            </a:r>
            <a:r>
              <a:rPr lang="en-US" dirty="0"/>
              <a:t>equals ⌈</a:t>
            </a:r>
            <a:r>
              <a:rPr lang="en-US" dirty="0" err="1"/>
              <a:t>log</a:t>
            </a:r>
            <a:r>
              <a:rPr lang="en-US" baseline="-25000" dirty="0" err="1"/>
              <a:t>3</a:t>
            </a:r>
            <a:r>
              <a:rPr lang="en-US" i="1" dirty="0" err="1"/>
              <a:t>n</a:t>
            </a:r>
            <a:r>
              <a:rPr lang="en-US" dirty="0"/>
              <a:t>⌉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About verification in general</a:t>
            </a:r>
          </a:p>
          <a:p>
            <a:pPr lvl="1"/>
            <a:r>
              <a:rPr lang="en-US" dirty="0" smtClean="0"/>
              <a:t>Is there a tighter natural lower for </a:t>
            </a:r>
            <a:r>
              <a:rPr lang="en-US" i="1" dirty="0" smtClean="0"/>
              <a:t>stateless</a:t>
            </a:r>
            <a:r>
              <a:rPr lang="en-US" dirty="0" smtClean="0"/>
              <a:t> protocols?</a:t>
            </a:r>
          </a:p>
          <a:p>
            <a:pPr lvl="1"/>
            <a:r>
              <a:rPr lang="en-US" dirty="0" smtClean="0"/>
              <a:t>There is no (log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err="1" smtClean="0"/>
              <a:t>x</a:t>
            </a:r>
            <a:r>
              <a:rPr lang="en-US" i="1" dirty="0" err="1" smtClean="0"/>
              <a:t>n</a:t>
            </a:r>
            <a:r>
              <a:rPr lang="en-US" dirty="0" smtClean="0"/>
              <a:t> stateless protocol.</a:t>
            </a:r>
            <a:br>
              <a:rPr lang="en-US" dirty="0" smtClean="0"/>
            </a:br>
            <a:r>
              <a:rPr lang="en-US" dirty="0" smtClean="0"/>
              <a:t>Is there a (</a:t>
            </a:r>
            <a:r>
              <a:rPr lang="en-US" dirty="0" err="1" smtClean="0"/>
              <a:t>2log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)x(</a:t>
            </a:r>
            <a:r>
              <a:rPr lang="en-US" i="1" dirty="0" smtClean="0"/>
              <a:t>n</a:t>
            </a:r>
            <a:r>
              <a:rPr lang="en-US" dirty="0" smtClean="0"/>
              <a:t>/2) one?</a:t>
            </a:r>
            <a:endParaRPr lang="en-US" dirty="0"/>
          </a:p>
          <a:p>
            <a:endParaRPr lang="en-AU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questions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2256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sorting: need to communicate a permutation.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more systematic approach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2514600"/>
            <a:ext cx="12192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3716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A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5222" y="3390900"/>
            <a:ext cx="461665" cy="1600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AU" dirty="0" smtClean="0"/>
              <a:t>permutation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6781800" y="2514600"/>
            <a:ext cx="12192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70866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B</a:t>
            </a:r>
            <a:endParaRPr lang="en-AU" dirty="0">
              <a:solidFill>
                <a:schemeClr val="bg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362200" y="3021189"/>
            <a:ext cx="4267200" cy="369711"/>
            <a:chOff x="2362200" y="3021189"/>
            <a:chExt cx="4267200" cy="369711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362200" y="3390900"/>
              <a:ext cx="426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086100" y="3021189"/>
              <a:ext cx="2819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1 bit of communication</a:t>
              </a:r>
              <a:endParaRPr lang="en-AU" dirty="0"/>
            </a:p>
          </p:txBody>
        </p:sp>
      </p:grpSp>
      <p:sp>
        <p:nvSpPr>
          <p:cNvPr id="13" name="Cloud Callout 12"/>
          <p:cNvSpPr/>
          <p:nvPr/>
        </p:nvSpPr>
        <p:spPr>
          <a:xfrm>
            <a:off x="0" y="2851666"/>
            <a:ext cx="1524000" cy="1415534"/>
          </a:xfrm>
          <a:prstGeom prst="cloudCallout">
            <a:avLst>
              <a:gd name="adj1" fmla="val 50120"/>
              <a:gd name="adj2" fmla="val 497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i="1" dirty="0" smtClean="0"/>
              <a:t>n</a:t>
            </a:r>
            <a:r>
              <a:rPr lang="en-AU" dirty="0" smtClean="0"/>
              <a:t> </a:t>
            </a:r>
            <a:r>
              <a:rPr lang="en-AU" dirty="0" err="1" smtClean="0"/>
              <a:t>log</a:t>
            </a:r>
            <a:r>
              <a:rPr lang="en-AU" baseline="-25000" dirty="0" err="1" smtClean="0"/>
              <a:t>2</a:t>
            </a:r>
            <a:r>
              <a:rPr lang="en-AU" i="1" dirty="0" err="1" smtClean="0"/>
              <a:t>n</a:t>
            </a:r>
            <a:r>
              <a:rPr lang="en-AU" dirty="0" smtClean="0"/>
              <a:t> bits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3886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x</a:t>
            </a:r>
          </a:p>
          <a:p>
            <a:pPr algn="ctr"/>
            <a:r>
              <a:rPr lang="en-AU" i="1" dirty="0" smtClean="0"/>
              <a:t>n</a:t>
            </a:r>
            <a:r>
              <a:rPr lang="en-AU" dirty="0" smtClean="0"/>
              <a:t> </a:t>
            </a:r>
            <a:r>
              <a:rPr lang="en-AU" dirty="0" err="1" smtClean="0"/>
              <a:t>log</a:t>
            </a:r>
            <a:r>
              <a:rPr lang="en-AU" baseline="-25000" dirty="0" err="1" smtClean="0"/>
              <a:t>2</a:t>
            </a:r>
            <a:r>
              <a:rPr lang="en-AU" i="1" dirty="0" err="1" smtClean="0"/>
              <a:t>n</a:t>
            </a:r>
            <a:r>
              <a:rPr lang="en-AU" dirty="0" smtClean="0"/>
              <a:t> rounds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082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6" grpId="0"/>
      <p:bldP spid="7" grpId="0" animBg="1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Verification sorting: need to compare permutations.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more systematic approach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2514600"/>
            <a:ext cx="12192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3716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A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5222" y="3390900"/>
            <a:ext cx="461665" cy="1600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AU" dirty="0" smtClean="0"/>
              <a:t>permutation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6781800" y="2514600"/>
            <a:ext cx="12192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70866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B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0222" y="3390900"/>
            <a:ext cx="461665" cy="1600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AU" dirty="0" smtClean="0"/>
              <a:t>permutation</a:t>
            </a:r>
            <a:endParaRPr lang="en-AU" dirty="0"/>
          </a:p>
        </p:txBody>
      </p:sp>
      <p:grpSp>
        <p:nvGrpSpPr>
          <p:cNvPr id="18" name="Group 17"/>
          <p:cNvGrpSpPr/>
          <p:nvPr/>
        </p:nvGrpSpPr>
        <p:grpSpPr>
          <a:xfrm>
            <a:off x="2362200" y="3021189"/>
            <a:ext cx="4267200" cy="369711"/>
            <a:chOff x="2362200" y="3021189"/>
            <a:chExt cx="4267200" cy="369711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362200" y="3390900"/>
              <a:ext cx="426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086100" y="3021189"/>
              <a:ext cx="2819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1 bit of communication</a:t>
              </a:r>
              <a:endParaRPr lang="en-AU" dirty="0"/>
            </a:p>
          </p:txBody>
        </p:sp>
      </p:grpSp>
      <p:sp>
        <p:nvSpPr>
          <p:cNvPr id="13" name="Cloud Callout 12"/>
          <p:cNvSpPr/>
          <p:nvPr/>
        </p:nvSpPr>
        <p:spPr>
          <a:xfrm>
            <a:off x="0" y="2851666"/>
            <a:ext cx="1524000" cy="1415534"/>
          </a:xfrm>
          <a:prstGeom prst="cloudCallout">
            <a:avLst>
              <a:gd name="adj1" fmla="val 50120"/>
              <a:gd name="adj2" fmla="val 497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i="1" dirty="0" smtClean="0"/>
              <a:t>n</a:t>
            </a:r>
            <a:r>
              <a:rPr lang="en-AU" dirty="0" smtClean="0"/>
              <a:t> </a:t>
            </a:r>
            <a:r>
              <a:rPr lang="en-AU" dirty="0" err="1" smtClean="0"/>
              <a:t>log</a:t>
            </a:r>
            <a:r>
              <a:rPr lang="en-AU" baseline="-25000" dirty="0" err="1" smtClean="0"/>
              <a:t>2</a:t>
            </a:r>
            <a:r>
              <a:rPr lang="en-AU" i="1" dirty="0" err="1" smtClean="0"/>
              <a:t>n</a:t>
            </a:r>
            <a:r>
              <a:rPr lang="en-AU" dirty="0" smtClean="0"/>
              <a:t> bits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49911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x</a:t>
            </a:r>
          </a:p>
          <a:p>
            <a:pPr algn="ctr"/>
            <a:r>
              <a:rPr lang="en-AU" i="1" dirty="0" smtClean="0"/>
              <a:t>n</a:t>
            </a:r>
            <a:r>
              <a:rPr lang="en-AU" dirty="0" smtClean="0"/>
              <a:t>-1 rounds</a:t>
            </a:r>
            <a:endParaRPr lang="en-AU" dirty="0"/>
          </a:p>
        </p:txBody>
      </p:sp>
      <p:grpSp>
        <p:nvGrpSpPr>
          <p:cNvPr id="19" name="Group 18"/>
          <p:cNvGrpSpPr/>
          <p:nvPr/>
        </p:nvGrpSpPr>
        <p:grpSpPr>
          <a:xfrm>
            <a:off x="2362200" y="4006334"/>
            <a:ext cx="4267200" cy="489466"/>
            <a:chOff x="2362200" y="4006334"/>
            <a:chExt cx="4267200" cy="489466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2362200" y="4495800"/>
              <a:ext cx="426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086100" y="4006334"/>
              <a:ext cx="2819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err="1" smtClean="0"/>
                <a:t>2log</a:t>
              </a:r>
              <a:r>
                <a:rPr lang="en-AU" baseline="-25000" dirty="0" err="1" smtClean="0"/>
                <a:t>2</a:t>
              </a:r>
              <a:r>
                <a:rPr lang="en-AU" i="1" dirty="0" err="1" smtClean="0"/>
                <a:t>n</a:t>
              </a:r>
              <a:r>
                <a:rPr lang="en-AU" dirty="0" smtClean="0"/>
                <a:t> bits of query</a:t>
              </a:r>
              <a:endParaRPr lang="en-AU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086100" y="5867400"/>
            <a:ext cx="575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Total communication needed: a minimum of </a:t>
            </a:r>
            <a:r>
              <a:rPr lang="en-AU" i="1" dirty="0" err="1" smtClean="0"/>
              <a:t>n</a:t>
            </a:r>
            <a:r>
              <a:rPr lang="en-AU" dirty="0" err="1" smtClean="0"/>
              <a:t>log</a:t>
            </a:r>
            <a:r>
              <a:rPr lang="en-AU" baseline="-25000" dirty="0" err="1" smtClean="0"/>
              <a:t>2</a:t>
            </a:r>
            <a:r>
              <a:rPr lang="en-AU" i="1" dirty="0" err="1" smtClean="0"/>
              <a:t>n</a:t>
            </a:r>
            <a:r>
              <a:rPr lang="en-AU" dirty="0" smtClean="0"/>
              <a:t> bits. (Classic result from communication complexity.)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416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6" grpId="0"/>
      <p:bldP spid="7" grpId="0" animBg="1"/>
      <p:bldP spid="9" grpId="0"/>
      <p:bldP spid="13" grpId="0" animBg="1"/>
      <p:bldP spid="1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Münchhausen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2514600"/>
            <a:ext cx="12192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3716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A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5222" y="3390900"/>
            <a:ext cx="461665" cy="1600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AU" dirty="0" smtClean="0"/>
              <a:t>permutation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6781800" y="2514600"/>
            <a:ext cx="12192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70866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B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0222" y="3390900"/>
            <a:ext cx="461665" cy="1600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AU" dirty="0" smtClean="0"/>
              <a:t>permutation</a:t>
            </a:r>
            <a:endParaRPr lang="en-AU" dirty="0"/>
          </a:p>
        </p:txBody>
      </p:sp>
      <p:grpSp>
        <p:nvGrpSpPr>
          <p:cNvPr id="19" name="Group 18"/>
          <p:cNvGrpSpPr/>
          <p:nvPr/>
        </p:nvGrpSpPr>
        <p:grpSpPr>
          <a:xfrm>
            <a:off x="2362200" y="3021189"/>
            <a:ext cx="4267200" cy="369711"/>
            <a:chOff x="2362200" y="3021189"/>
            <a:chExt cx="4267200" cy="369711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362200" y="3390900"/>
              <a:ext cx="426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90800" y="3021189"/>
              <a:ext cx="3886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1 </a:t>
              </a:r>
              <a:r>
                <a:rPr lang="en-AU" dirty="0" err="1" smtClean="0"/>
                <a:t>trit</a:t>
              </a:r>
              <a:r>
                <a:rPr lang="en-AU" dirty="0" smtClean="0"/>
                <a:t> (or bit) of communication</a:t>
              </a:r>
              <a:endParaRPr lang="en-AU" dirty="0"/>
            </a:p>
          </p:txBody>
        </p:sp>
      </p:grpSp>
      <p:sp>
        <p:nvSpPr>
          <p:cNvPr id="13" name="Cloud Callout 12"/>
          <p:cNvSpPr/>
          <p:nvPr/>
        </p:nvSpPr>
        <p:spPr>
          <a:xfrm>
            <a:off x="0" y="2851666"/>
            <a:ext cx="1524000" cy="1415534"/>
          </a:xfrm>
          <a:prstGeom prst="cloudCallout">
            <a:avLst>
              <a:gd name="adj1" fmla="val 50120"/>
              <a:gd name="adj2" fmla="val 497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i="1" dirty="0" smtClean="0"/>
              <a:t>n</a:t>
            </a:r>
            <a:r>
              <a:rPr lang="en-AU" dirty="0" smtClean="0"/>
              <a:t> </a:t>
            </a:r>
            <a:r>
              <a:rPr lang="en-AU" dirty="0" err="1" smtClean="0"/>
              <a:t>log</a:t>
            </a:r>
            <a:r>
              <a:rPr lang="en-AU" baseline="-25000" dirty="0" err="1" smtClean="0"/>
              <a:t>3</a:t>
            </a:r>
            <a:r>
              <a:rPr lang="en-AU" i="1" dirty="0" err="1" smtClean="0"/>
              <a:t>n</a:t>
            </a:r>
            <a:r>
              <a:rPr lang="en-AU" dirty="0" smtClean="0"/>
              <a:t> </a:t>
            </a:r>
            <a:r>
              <a:rPr lang="en-AU" dirty="0" err="1" smtClean="0"/>
              <a:t>trits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49911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x</a:t>
            </a:r>
          </a:p>
          <a:p>
            <a:pPr algn="ctr"/>
            <a:r>
              <a:rPr lang="en-AU" i="1" dirty="0" smtClean="0"/>
              <a:t>≥</a:t>
            </a:r>
            <a:r>
              <a:rPr lang="en-AU" dirty="0" err="1" smtClean="0"/>
              <a:t>log</a:t>
            </a:r>
            <a:r>
              <a:rPr lang="en-AU" baseline="-25000" dirty="0" err="1" smtClean="0"/>
              <a:t>3</a:t>
            </a:r>
            <a:r>
              <a:rPr lang="en-AU" i="1" dirty="0" err="1" smtClean="0"/>
              <a:t>n</a:t>
            </a:r>
            <a:r>
              <a:rPr lang="en-AU" dirty="0" smtClean="0"/>
              <a:t> rounds</a:t>
            </a:r>
            <a:endParaRPr lang="en-AU" dirty="0"/>
          </a:p>
        </p:txBody>
      </p:sp>
      <p:grpSp>
        <p:nvGrpSpPr>
          <p:cNvPr id="18" name="Group 17"/>
          <p:cNvGrpSpPr/>
          <p:nvPr/>
        </p:nvGrpSpPr>
        <p:grpSpPr>
          <a:xfrm>
            <a:off x="2362200" y="4006334"/>
            <a:ext cx="4267200" cy="489466"/>
            <a:chOff x="2362200" y="4006334"/>
            <a:chExt cx="4267200" cy="489466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2362200" y="4495800"/>
              <a:ext cx="426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086100" y="4006334"/>
              <a:ext cx="2819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i="1" dirty="0" smtClean="0"/>
                <a:t>n</a:t>
              </a:r>
              <a:r>
                <a:rPr lang="en-AU" dirty="0" smtClean="0"/>
                <a:t> </a:t>
              </a:r>
              <a:r>
                <a:rPr lang="en-AU" dirty="0" err="1" smtClean="0"/>
                <a:t>trits</a:t>
              </a:r>
              <a:r>
                <a:rPr lang="en-AU" dirty="0" smtClean="0"/>
                <a:t> of query</a:t>
              </a:r>
              <a:endParaRPr lang="en-AU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086100" y="5867400"/>
            <a:ext cx="575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The question now becomes: how efficient is the communication of weighing?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426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new type of problem: the study of the efficiency of communication protocols.</a:t>
            </a:r>
          </a:p>
          <a:p>
            <a:r>
              <a:rPr lang="en-AU" dirty="0" smtClean="0"/>
              <a:t>Regular comparison: efficiency=1/2.</a:t>
            </a:r>
          </a:p>
          <a:p>
            <a:r>
              <a:rPr lang="en-AU" dirty="0" smtClean="0"/>
              <a:t>Weighing:</a:t>
            </a:r>
          </a:p>
          <a:p>
            <a:pPr lvl="1"/>
            <a:r>
              <a:rPr lang="en-US" dirty="0" err="1" smtClean="0"/>
              <a:t>Khovanova&amp;Lewis</a:t>
            </a:r>
            <a:r>
              <a:rPr lang="en-US" dirty="0" smtClean="0"/>
              <a:t> (2011): ≥ 1/2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3</a:t>
            </a:r>
            <a:r>
              <a:rPr lang="en-US" dirty="0" err="1" smtClean="0"/>
              <a:t>2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(Conjectured: 1)</a:t>
            </a:r>
          </a:p>
          <a:p>
            <a:pPr lvl="1"/>
            <a:r>
              <a:rPr lang="en-US" dirty="0" smtClean="0"/>
              <a:t>B (2012): ≥ 1/2.</a:t>
            </a:r>
          </a:p>
          <a:p>
            <a:pPr lvl="2"/>
            <a:r>
              <a:rPr lang="en-US" dirty="0" smtClean="0"/>
              <a:t>(presented at last year's </a:t>
            </a:r>
            <a:r>
              <a:rPr lang="en-US" dirty="0" err="1" smtClean="0"/>
              <a:t>ACCMCC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 (to appear): =1.</a:t>
            </a:r>
          </a:p>
          <a:p>
            <a:r>
              <a:rPr lang="en-US" dirty="0" smtClean="0"/>
              <a:t>In fact, our contribution is</a:t>
            </a:r>
          </a:p>
          <a:p>
            <a:pPr marL="109728" indent="0" algn="ctr">
              <a:buNone/>
            </a:pPr>
            <a:r>
              <a:rPr lang="en-US" dirty="0" err="1" smtClean="0"/>
              <a:t>log</a:t>
            </a:r>
            <a:r>
              <a:rPr lang="en-US" baseline="-25000" dirty="0" err="1" smtClean="0"/>
              <a:t>3</a:t>
            </a:r>
            <a:r>
              <a:rPr lang="en-US" i="1" dirty="0" err="1" smtClean="0"/>
              <a:t>n</a:t>
            </a:r>
            <a:r>
              <a:rPr lang="en-US" dirty="0" smtClean="0"/>
              <a:t> ≤ </a:t>
            </a:r>
            <a:r>
              <a:rPr lang="en-US" i="1" dirty="0" smtClean="0"/>
              <a:t>B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≤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3</a:t>
            </a:r>
            <a:r>
              <a:rPr lang="en-US" i="1" dirty="0" err="1" smtClean="0"/>
              <a:t>n</a:t>
            </a:r>
            <a:r>
              <a:rPr lang="en-US" dirty="0" err="1" smtClean="0"/>
              <a:t>+O</a:t>
            </a:r>
            <a:r>
              <a:rPr lang="en-US" dirty="0" smtClean="0"/>
              <a:t>(log log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5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724400" y="2819400"/>
            <a:ext cx="6096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95600" y="2819400"/>
            <a:ext cx="6096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64824" y="2819400"/>
            <a:ext cx="381000" cy="533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62400" y="2819400"/>
            <a:ext cx="381000" cy="533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70432" y="2819400"/>
            <a:ext cx="381000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9800" y="2819400"/>
            <a:ext cx="381000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0" y="2819400"/>
            <a:ext cx="762000" cy="533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2819400"/>
            <a:ext cx="15240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2819400"/>
            <a:ext cx="2133600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1		2	3	4	5	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752600" y="2514600"/>
            <a:ext cx="57150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05000" y="2514600"/>
            <a:ext cx="27432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2514600"/>
            <a:ext cx="15240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77000" y="27432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562600" y="27432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648200" y="27432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33800" y="27432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819400" y="27432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981200" y="2743200"/>
            <a:ext cx="762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5" grpId="0" animBg="1"/>
      <p:bldP spid="14" grpId="0" animBg="1"/>
      <p:bldP spid="13" grpId="0" animBg="1"/>
      <p:bldP spid="12" grpId="0" animBg="1"/>
      <p:bldP spid="8" grpId="0" animBg="1"/>
      <p:bldP spid="8" grpId="1" animBg="1"/>
      <p:bldP spid="7" grpId="0" animBg="1"/>
      <p:bldP spid="7" grpId="1" animBg="1"/>
      <p:bldP spid="6" grpId="0" animBg="1"/>
      <p:bldP spid="6" grpId="1" animBg="1"/>
      <p:bldP spid="2" grpId="0" build="p"/>
      <p:bldP spid="5" grpId="0" animBg="1"/>
      <p:bldP spid="5" grpId="1" animBg="1"/>
      <p:bldP spid="9" grpId="0" animBg="1"/>
      <p:bldP spid="9" grpId="1" animBg="1"/>
      <p:bldP spid="10" grpId="0" animBg="1"/>
      <p:bldP spid="10" grpId="1" animBg="1"/>
      <p:bldP spid="11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Khovanova</a:t>
            </a:r>
            <a:r>
              <a:rPr lang="en-US" dirty="0" smtClean="0"/>
              <a:t> and Lewis’s method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2590800" y="1066800"/>
            <a:ext cx="3949700" cy="2781300"/>
            <a:chOff x="2590800" y="2133600"/>
            <a:chExt cx="3949700" cy="2781300"/>
          </a:xfrm>
        </p:grpSpPr>
        <p:sp>
          <p:nvSpPr>
            <p:cNvPr id="4" name="Right Triangle 3"/>
            <p:cNvSpPr/>
            <p:nvPr/>
          </p:nvSpPr>
          <p:spPr>
            <a:xfrm rot="16200000">
              <a:off x="3162300" y="1562100"/>
              <a:ext cx="2781300" cy="3924300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Triangle 4"/>
            <p:cNvSpPr>
              <a:spLocks noChangeAspect="1"/>
            </p:cNvSpPr>
            <p:nvPr/>
          </p:nvSpPr>
          <p:spPr>
            <a:xfrm rot="16200000">
              <a:off x="3037040" y="2296960"/>
              <a:ext cx="2171700" cy="3064180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ight Triangle 5"/>
            <p:cNvSpPr>
              <a:spLocks noChangeAspect="1"/>
            </p:cNvSpPr>
            <p:nvPr/>
          </p:nvSpPr>
          <p:spPr>
            <a:xfrm rot="16200000">
              <a:off x="2833492" y="3491108"/>
              <a:ext cx="1181100" cy="1666484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3657600" y="4114800"/>
            <a:ext cx="471055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83" name="Equation" r:id="rId3" imgW="253800" imgH="419040" progId="Equation.3">
                    <p:embed/>
                  </p:oleObj>
                </mc:Choice>
                <mc:Fallback>
                  <p:oleObj name="Equation" r:id="rId3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4114800"/>
                          <a:ext cx="471055" cy="777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6259" name="Object 3"/>
            <p:cNvGraphicFramePr>
              <a:graphicFrameLocks noChangeAspect="1"/>
            </p:cNvGraphicFramePr>
            <p:nvPr/>
          </p:nvGraphicFramePr>
          <p:xfrm>
            <a:off x="4724400" y="3886200"/>
            <a:ext cx="471488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84" name="Equation" r:id="rId5" imgW="253800" imgH="419040" progId="Equation.3">
                    <p:embed/>
                  </p:oleObj>
                </mc:Choice>
                <mc:Fallback>
                  <p:oleObj name="Equation" r:id="rId5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3886200"/>
                          <a:ext cx="471488" cy="777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6260" name="Object 4"/>
            <p:cNvGraphicFramePr>
              <a:graphicFrameLocks noChangeAspect="1"/>
            </p:cNvGraphicFramePr>
            <p:nvPr/>
          </p:nvGraphicFramePr>
          <p:xfrm>
            <a:off x="5715000" y="3429000"/>
            <a:ext cx="825500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85" name="Equation" r:id="rId6" imgW="444240" imgH="419040" progId="Equation.3">
                    <p:embed/>
                  </p:oleObj>
                </mc:Choice>
                <mc:Fallback>
                  <p:oleObj name="Equation" r:id="rId6" imgW="44424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3429000"/>
                          <a:ext cx="825500" cy="777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2667000" y="3886200"/>
            <a:ext cx="1600200" cy="1126829"/>
            <a:chOff x="2590800" y="2133600"/>
            <a:chExt cx="3949700" cy="2781300"/>
          </a:xfrm>
        </p:grpSpPr>
        <p:sp>
          <p:nvSpPr>
            <p:cNvPr id="13" name="Right Triangle 12"/>
            <p:cNvSpPr/>
            <p:nvPr/>
          </p:nvSpPr>
          <p:spPr>
            <a:xfrm rot="16200000">
              <a:off x="3162300" y="1562100"/>
              <a:ext cx="2781300" cy="3924300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Triangle 13"/>
            <p:cNvSpPr>
              <a:spLocks noChangeAspect="1"/>
            </p:cNvSpPr>
            <p:nvPr/>
          </p:nvSpPr>
          <p:spPr>
            <a:xfrm rot="16200000">
              <a:off x="3037040" y="2296960"/>
              <a:ext cx="2171700" cy="3064180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Triangle 14"/>
            <p:cNvSpPr>
              <a:spLocks noChangeAspect="1"/>
            </p:cNvSpPr>
            <p:nvPr/>
          </p:nvSpPr>
          <p:spPr>
            <a:xfrm rot="16200000">
              <a:off x="2833492" y="3491108"/>
              <a:ext cx="1181100" cy="1666484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3657600" y="4114800"/>
            <a:ext cx="471055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86" name="Equation" r:id="rId8" imgW="253800" imgH="419040" progId="Equation.3">
                    <p:embed/>
                  </p:oleObj>
                </mc:Choice>
                <mc:Fallback>
                  <p:oleObj name="Equation" r:id="rId8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4114800"/>
                          <a:ext cx="471055" cy="777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3"/>
            <p:cNvGraphicFramePr>
              <a:graphicFrameLocks noChangeAspect="1"/>
            </p:cNvGraphicFramePr>
            <p:nvPr/>
          </p:nvGraphicFramePr>
          <p:xfrm>
            <a:off x="4724400" y="3886200"/>
            <a:ext cx="471488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87" name="Equation" r:id="rId9" imgW="253800" imgH="419040" progId="Equation.3">
                    <p:embed/>
                  </p:oleObj>
                </mc:Choice>
                <mc:Fallback>
                  <p:oleObj name="Equation" r:id="rId9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3886200"/>
                          <a:ext cx="471488" cy="777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4"/>
            <p:cNvGraphicFramePr>
              <a:graphicFrameLocks noChangeAspect="1"/>
            </p:cNvGraphicFramePr>
            <p:nvPr/>
          </p:nvGraphicFramePr>
          <p:xfrm>
            <a:off x="5715000" y="3429000"/>
            <a:ext cx="825500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88" name="Equation" r:id="rId10" imgW="444240" imgH="419040" progId="Equation.3">
                    <p:embed/>
                  </p:oleObj>
                </mc:Choice>
                <mc:Fallback>
                  <p:oleObj name="Equation" r:id="rId10" imgW="44424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3429000"/>
                          <a:ext cx="825500" cy="777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4038600" y="3886200"/>
            <a:ext cx="1600200" cy="1126829"/>
            <a:chOff x="2590800" y="2133600"/>
            <a:chExt cx="3949700" cy="2781300"/>
          </a:xfrm>
        </p:grpSpPr>
        <p:sp>
          <p:nvSpPr>
            <p:cNvPr id="20" name="Right Triangle 19"/>
            <p:cNvSpPr/>
            <p:nvPr/>
          </p:nvSpPr>
          <p:spPr>
            <a:xfrm rot="16200000">
              <a:off x="3162300" y="1562100"/>
              <a:ext cx="2781300" cy="3924300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Triangle 20"/>
            <p:cNvSpPr>
              <a:spLocks noChangeAspect="1"/>
            </p:cNvSpPr>
            <p:nvPr/>
          </p:nvSpPr>
          <p:spPr>
            <a:xfrm rot="16200000">
              <a:off x="3037040" y="2296960"/>
              <a:ext cx="2171700" cy="3064180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Triangle 21"/>
            <p:cNvSpPr>
              <a:spLocks noChangeAspect="1"/>
            </p:cNvSpPr>
            <p:nvPr/>
          </p:nvSpPr>
          <p:spPr>
            <a:xfrm rot="16200000">
              <a:off x="2833492" y="3491108"/>
              <a:ext cx="1181100" cy="1666484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3" name="Object 22"/>
            <p:cNvGraphicFramePr>
              <a:graphicFrameLocks noChangeAspect="1"/>
            </p:cNvGraphicFramePr>
            <p:nvPr/>
          </p:nvGraphicFramePr>
          <p:xfrm>
            <a:off x="3657600" y="4114800"/>
            <a:ext cx="471055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89" name="Equation" r:id="rId11" imgW="253800" imgH="419040" progId="Equation.3">
                    <p:embed/>
                  </p:oleObj>
                </mc:Choice>
                <mc:Fallback>
                  <p:oleObj name="Equation" r:id="rId11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4114800"/>
                          <a:ext cx="471055" cy="777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3"/>
            <p:cNvGraphicFramePr>
              <a:graphicFrameLocks noChangeAspect="1"/>
            </p:cNvGraphicFramePr>
            <p:nvPr/>
          </p:nvGraphicFramePr>
          <p:xfrm>
            <a:off x="4724400" y="3886200"/>
            <a:ext cx="471488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90" name="Equation" r:id="rId12" imgW="253800" imgH="419040" progId="Equation.3">
                    <p:embed/>
                  </p:oleObj>
                </mc:Choice>
                <mc:Fallback>
                  <p:oleObj name="Equation" r:id="rId12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3886200"/>
                          <a:ext cx="471488" cy="777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4"/>
            <p:cNvGraphicFramePr>
              <a:graphicFrameLocks noChangeAspect="1"/>
            </p:cNvGraphicFramePr>
            <p:nvPr/>
          </p:nvGraphicFramePr>
          <p:xfrm>
            <a:off x="5715000" y="3429000"/>
            <a:ext cx="825500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91" name="Equation" r:id="rId13" imgW="444240" imgH="419040" progId="Equation.3">
                    <p:embed/>
                  </p:oleObj>
                </mc:Choice>
                <mc:Fallback>
                  <p:oleObj name="Equation" r:id="rId13" imgW="44424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3429000"/>
                          <a:ext cx="825500" cy="777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Group 25"/>
          <p:cNvGrpSpPr>
            <a:grpSpLocks noChangeAspect="1"/>
          </p:cNvGrpSpPr>
          <p:nvPr/>
        </p:nvGrpSpPr>
        <p:grpSpPr>
          <a:xfrm>
            <a:off x="5638800" y="3886200"/>
            <a:ext cx="865687" cy="609599"/>
            <a:chOff x="2590800" y="2133600"/>
            <a:chExt cx="3949700" cy="2781300"/>
          </a:xfrm>
        </p:grpSpPr>
        <p:sp>
          <p:nvSpPr>
            <p:cNvPr id="27" name="Right Triangle 26"/>
            <p:cNvSpPr/>
            <p:nvPr/>
          </p:nvSpPr>
          <p:spPr>
            <a:xfrm rot="16200000">
              <a:off x="3162300" y="1562100"/>
              <a:ext cx="2781300" cy="3924300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Triangle 27"/>
            <p:cNvSpPr>
              <a:spLocks noChangeAspect="1"/>
            </p:cNvSpPr>
            <p:nvPr/>
          </p:nvSpPr>
          <p:spPr>
            <a:xfrm rot="16200000">
              <a:off x="3037040" y="2296960"/>
              <a:ext cx="2171700" cy="3064180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Triangle 28"/>
            <p:cNvSpPr>
              <a:spLocks noChangeAspect="1"/>
            </p:cNvSpPr>
            <p:nvPr/>
          </p:nvSpPr>
          <p:spPr>
            <a:xfrm rot="16200000">
              <a:off x="2833492" y="3491108"/>
              <a:ext cx="1181100" cy="1666484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0" name="Object 29"/>
            <p:cNvGraphicFramePr>
              <a:graphicFrameLocks noChangeAspect="1"/>
            </p:cNvGraphicFramePr>
            <p:nvPr/>
          </p:nvGraphicFramePr>
          <p:xfrm>
            <a:off x="3657600" y="4114800"/>
            <a:ext cx="471055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92" name="Equation" r:id="rId14" imgW="253800" imgH="419040" progId="Equation.3">
                    <p:embed/>
                  </p:oleObj>
                </mc:Choice>
                <mc:Fallback>
                  <p:oleObj name="Equation" r:id="rId14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4114800"/>
                          <a:ext cx="471055" cy="777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"/>
            <p:cNvGraphicFramePr>
              <a:graphicFrameLocks noChangeAspect="1"/>
            </p:cNvGraphicFramePr>
            <p:nvPr/>
          </p:nvGraphicFramePr>
          <p:xfrm>
            <a:off x="4724400" y="3886200"/>
            <a:ext cx="471488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93" name="Equation" r:id="rId15" imgW="253800" imgH="419040" progId="Equation.3">
                    <p:embed/>
                  </p:oleObj>
                </mc:Choice>
                <mc:Fallback>
                  <p:oleObj name="Equation" r:id="rId15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3886200"/>
                          <a:ext cx="471488" cy="777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4"/>
            <p:cNvGraphicFramePr>
              <a:graphicFrameLocks noChangeAspect="1"/>
            </p:cNvGraphicFramePr>
            <p:nvPr/>
          </p:nvGraphicFramePr>
          <p:xfrm>
            <a:off x="5715000" y="3429000"/>
            <a:ext cx="825500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94" name="Equation" r:id="rId16" imgW="444240" imgH="419040" progId="Equation.3">
                    <p:embed/>
                  </p:oleObj>
                </mc:Choice>
                <mc:Fallback>
                  <p:oleObj name="Equation" r:id="rId16" imgW="44424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3429000"/>
                          <a:ext cx="825500" cy="777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2743200" y="5029200"/>
            <a:ext cx="649264" cy="457199"/>
            <a:chOff x="2590800" y="2133600"/>
            <a:chExt cx="3949700" cy="2781300"/>
          </a:xfrm>
        </p:grpSpPr>
        <p:sp>
          <p:nvSpPr>
            <p:cNvPr id="34" name="Right Triangle 33"/>
            <p:cNvSpPr/>
            <p:nvPr/>
          </p:nvSpPr>
          <p:spPr>
            <a:xfrm rot="16200000">
              <a:off x="3162300" y="1562100"/>
              <a:ext cx="2781300" cy="3924300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ight Triangle 34"/>
            <p:cNvSpPr>
              <a:spLocks noChangeAspect="1"/>
            </p:cNvSpPr>
            <p:nvPr/>
          </p:nvSpPr>
          <p:spPr>
            <a:xfrm rot="16200000">
              <a:off x="3037040" y="2296960"/>
              <a:ext cx="2171700" cy="3064180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Triangle 35"/>
            <p:cNvSpPr>
              <a:spLocks noChangeAspect="1"/>
            </p:cNvSpPr>
            <p:nvPr/>
          </p:nvSpPr>
          <p:spPr>
            <a:xfrm rot="16200000">
              <a:off x="2833492" y="3491108"/>
              <a:ext cx="1181100" cy="1666484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7" name="Object 36"/>
            <p:cNvGraphicFramePr>
              <a:graphicFrameLocks noChangeAspect="1"/>
            </p:cNvGraphicFramePr>
            <p:nvPr/>
          </p:nvGraphicFramePr>
          <p:xfrm>
            <a:off x="3657600" y="4114800"/>
            <a:ext cx="471055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95" name="Equation" r:id="rId17" imgW="253800" imgH="419040" progId="Equation.3">
                    <p:embed/>
                  </p:oleObj>
                </mc:Choice>
                <mc:Fallback>
                  <p:oleObj name="Equation" r:id="rId17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4114800"/>
                          <a:ext cx="471055" cy="777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3"/>
            <p:cNvGraphicFramePr>
              <a:graphicFrameLocks noChangeAspect="1"/>
            </p:cNvGraphicFramePr>
            <p:nvPr/>
          </p:nvGraphicFramePr>
          <p:xfrm>
            <a:off x="4724400" y="3886201"/>
            <a:ext cx="471489" cy="777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96" name="Equation" r:id="rId18" imgW="253800" imgH="419040" progId="Equation.3">
                    <p:embed/>
                  </p:oleObj>
                </mc:Choice>
                <mc:Fallback>
                  <p:oleObj name="Equation" r:id="rId18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3886201"/>
                          <a:ext cx="471489" cy="7778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4"/>
            <p:cNvGraphicFramePr>
              <a:graphicFrameLocks noChangeAspect="1"/>
            </p:cNvGraphicFramePr>
            <p:nvPr/>
          </p:nvGraphicFramePr>
          <p:xfrm>
            <a:off x="5715000" y="3429000"/>
            <a:ext cx="825500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97" name="Equation" r:id="rId19" imgW="444240" imgH="419040" progId="Equation.3">
                    <p:embed/>
                  </p:oleObj>
                </mc:Choice>
                <mc:Fallback>
                  <p:oleObj name="Equation" r:id="rId19" imgW="44424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3429000"/>
                          <a:ext cx="825500" cy="777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" name="Group 39"/>
          <p:cNvGrpSpPr>
            <a:grpSpLocks noChangeAspect="1"/>
          </p:cNvGrpSpPr>
          <p:nvPr/>
        </p:nvGrpSpPr>
        <p:grpSpPr>
          <a:xfrm>
            <a:off x="3276600" y="5029200"/>
            <a:ext cx="649264" cy="457199"/>
            <a:chOff x="2590800" y="2133600"/>
            <a:chExt cx="3949700" cy="2781300"/>
          </a:xfrm>
        </p:grpSpPr>
        <p:sp>
          <p:nvSpPr>
            <p:cNvPr id="41" name="Right Triangle 40"/>
            <p:cNvSpPr/>
            <p:nvPr/>
          </p:nvSpPr>
          <p:spPr>
            <a:xfrm rot="16200000">
              <a:off x="3162300" y="1562100"/>
              <a:ext cx="2781300" cy="3924300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ight Triangle 41"/>
            <p:cNvSpPr>
              <a:spLocks noChangeAspect="1"/>
            </p:cNvSpPr>
            <p:nvPr/>
          </p:nvSpPr>
          <p:spPr>
            <a:xfrm rot="16200000">
              <a:off x="3037040" y="2296960"/>
              <a:ext cx="2171700" cy="3064180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ight Triangle 42"/>
            <p:cNvSpPr>
              <a:spLocks noChangeAspect="1"/>
            </p:cNvSpPr>
            <p:nvPr/>
          </p:nvSpPr>
          <p:spPr>
            <a:xfrm rot="16200000">
              <a:off x="2833492" y="3491108"/>
              <a:ext cx="1181100" cy="1666484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4" name="Object 43"/>
            <p:cNvGraphicFramePr>
              <a:graphicFrameLocks noChangeAspect="1"/>
            </p:cNvGraphicFramePr>
            <p:nvPr/>
          </p:nvGraphicFramePr>
          <p:xfrm>
            <a:off x="3657600" y="4114800"/>
            <a:ext cx="471055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98" name="Equation" r:id="rId20" imgW="253800" imgH="419040" progId="Equation.3">
                    <p:embed/>
                  </p:oleObj>
                </mc:Choice>
                <mc:Fallback>
                  <p:oleObj name="Equation" r:id="rId20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4114800"/>
                          <a:ext cx="471055" cy="777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3"/>
            <p:cNvGraphicFramePr>
              <a:graphicFrameLocks noChangeAspect="1"/>
            </p:cNvGraphicFramePr>
            <p:nvPr/>
          </p:nvGraphicFramePr>
          <p:xfrm>
            <a:off x="4724400" y="3886201"/>
            <a:ext cx="471489" cy="777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099" name="Equation" r:id="rId21" imgW="253800" imgH="419040" progId="Equation.3">
                    <p:embed/>
                  </p:oleObj>
                </mc:Choice>
                <mc:Fallback>
                  <p:oleObj name="Equation" r:id="rId21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3886201"/>
                          <a:ext cx="471489" cy="7778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4"/>
            <p:cNvGraphicFramePr>
              <a:graphicFrameLocks noChangeAspect="1"/>
            </p:cNvGraphicFramePr>
            <p:nvPr/>
          </p:nvGraphicFramePr>
          <p:xfrm>
            <a:off x="5715000" y="3429000"/>
            <a:ext cx="825500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00" name="Equation" r:id="rId22" imgW="444240" imgH="419040" progId="Equation.3">
                    <p:embed/>
                  </p:oleObj>
                </mc:Choice>
                <mc:Fallback>
                  <p:oleObj name="Equation" r:id="rId22" imgW="44424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3429000"/>
                          <a:ext cx="825500" cy="777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7" name="Group 46"/>
          <p:cNvGrpSpPr>
            <a:grpSpLocks noChangeAspect="1"/>
          </p:cNvGrpSpPr>
          <p:nvPr/>
        </p:nvGrpSpPr>
        <p:grpSpPr>
          <a:xfrm>
            <a:off x="4038600" y="5029200"/>
            <a:ext cx="649264" cy="457199"/>
            <a:chOff x="2590800" y="2133600"/>
            <a:chExt cx="3949700" cy="2781300"/>
          </a:xfrm>
        </p:grpSpPr>
        <p:sp>
          <p:nvSpPr>
            <p:cNvPr id="48" name="Right Triangle 47"/>
            <p:cNvSpPr/>
            <p:nvPr/>
          </p:nvSpPr>
          <p:spPr>
            <a:xfrm rot="16200000">
              <a:off x="3162300" y="1562100"/>
              <a:ext cx="2781300" cy="3924300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ight Triangle 48"/>
            <p:cNvSpPr>
              <a:spLocks noChangeAspect="1"/>
            </p:cNvSpPr>
            <p:nvPr/>
          </p:nvSpPr>
          <p:spPr>
            <a:xfrm rot="16200000">
              <a:off x="3037040" y="2296960"/>
              <a:ext cx="2171700" cy="3064180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ight Triangle 49"/>
            <p:cNvSpPr>
              <a:spLocks noChangeAspect="1"/>
            </p:cNvSpPr>
            <p:nvPr/>
          </p:nvSpPr>
          <p:spPr>
            <a:xfrm rot="16200000">
              <a:off x="2833492" y="3491108"/>
              <a:ext cx="1181100" cy="1666484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1" name="Object 50"/>
            <p:cNvGraphicFramePr>
              <a:graphicFrameLocks noChangeAspect="1"/>
            </p:cNvGraphicFramePr>
            <p:nvPr/>
          </p:nvGraphicFramePr>
          <p:xfrm>
            <a:off x="3657600" y="4114800"/>
            <a:ext cx="471055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01" name="Equation" r:id="rId23" imgW="253800" imgH="419040" progId="Equation.3">
                    <p:embed/>
                  </p:oleObj>
                </mc:Choice>
                <mc:Fallback>
                  <p:oleObj name="Equation" r:id="rId23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4114800"/>
                          <a:ext cx="471055" cy="777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3"/>
            <p:cNvGraphicFramePr>
              <a:graphicFrameLocks noChangeAspect="1"/>
            </p:cNvGraphicFramePr>
            <p:nvPr/>
          </p:nvGraphicFramePr>
          <p:xfrm>
            <a:off x="4724400" y="3886201"/>
            <a:ext cx="471489" cy="777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02" name="Equation" r:id="rId24" imgW="253800" imgH="419040" progId="Equation.3">
                    <p:embed/>
                  </p:oleObj>
                </mc:Choice>
                <mc:Fallback>
                  <p:oleObj name="Equation" r:id="rId24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3886201"/>
                          <a:ext cx="471489" cy="7778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4"/>
            <p:cNvGraphicFramePr>
              <a:graphicFrameLocks noChangeAspect="1"/>
            </p:cNvGraphicFramePr>
            <p:nvPr/>
          </p:nvGraphicFramePr>
          <p:xfrm>
            <a:off x="5715000" y="3429000"/>
            <a:ext cx="825500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03" name="Equation" r:id="rId25" imgW="444240" imgH="419040" progId="Equation.3">
                    <p:embed/>
                  </p:oleObj>
                </mc:Choice>
                <mc:Fallback>
                  <p:oleObj name="Equation" r:id="rId25" imgW="44424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3429000"/>
                          <a:ext cx="825500" cy="777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4" name="Group 53"/>
          <p:cNvGrpSpPr>
            <a:grpSpLocks noChangeAspect="1"/>
          </p:cNvGrpSpPr>
          <p:nvPr/>
        </p:nvGrpSpPr>
        <p:grpSpPr>
          <a:xfrm>
            <a:off x="4648200" y="5029200"/>
            <a:ext cx="649264" cy="457199"/>
            <a:chOff x="2590800" y="2133600"/>
            <a:chExt cx="3949700" cy="2781300"/>
          </a:xfrm>
        </p:grpSpPr>
        <p:sp>
          <p:nvSpPr>
            <p:cNvPr id="55" name="Right Triangle 54"/>
            <p:cNvSpPr/>
            <p:nvPr/>
          </p:nvSpPr>
          <p:spPr>
            <a:xfrm rot="16200000">
              <a:off x="3162300" y="1562100"/>
              <a:ext cx="2781300" cy="3924300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ight Triangle 55"/>
            <p:cNvSpPr>
              <a:spLocks noChangeAspect="1"/>
            </p:cNvSpPr>
            <p:nvPr/>
          </p:nvSpPr>
          <p:spPr>
            <a:xfrm rot="16200000">
              <a:off x="3037040" y="2296960"/>
              <a:ext cx="2171700" cy="3064180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ight Triangle 56"/>
            <p:cNvSpPr>
              <a:spLocks noChangeAspect="1"/>
            </p:cNvSpPr>
            <p:nvPr/>
          </p:nvSpPr>
          <p:spPr>
            <a:xfrm rot="16200000">
              <a:off x="2833492" y="3491108"/>
              <a:ext cx="1181100" cy="1666484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8" name="Object 57"/>
            <p:cNvGraphicFramePr>
              <a:graphicFrameLocks noChangeAspect="1"/>
            </p:cNvGraphicFramePr>
            <p:nvPr/>
          </p:nvGraphicFramePr>
          <p:xfrm>
            <a:off x="3657600" y="4114800"/>
            <a:ext cx="471055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04" name="Equation" r:id="rId26" imgW="253800" imgH="419040" progId="Equation.3">
                    <p:embed/>
                  </p:oleObj>
                </mc:Choice>
                <mc:Fallback>
                  <p:oleObj name="Equation" r:id="rId26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4114800"/>
                          <a:ext cx="471055" cy="777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3"/>
            <p:cNvGraphicFramePr>
              <a:graphicFrameLocks noChangeAspect="1"/>
            </p:cNvGraphicFramePr>
            <p:nvPr/>
          </p:nvGraphicFramePr>
          <p:xfrm>
            <a:off x="4724400" y="3886201"/>
            <a:ext cx="471489" cy="777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05" name="Equation" r:id="rId27" imgW="253800" imgH="419040" progId="Equation.3">
                    <p:embed/>
                  </p:oleObj>
                </mc:Choice>
                <mc:Fallback>
                  <p:oleObj name="Equation" r:id="rId27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3886201"/>
                          <a:ext cx="471489" cy="7778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4"/>
            <p:cNvGraphicFramePr>
              <a:graphicFrameLocks noChangeAspect="1"/>
            </p:cNvGraphicFramePr>
            <p:nvPr/>
          </p:nvGraphicFramePr>
          <p:xfrm>
            <a:off x="5715000" y="3429000"/>
            <a:ext cx="825500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06" name="Equation" r:id="rId28" imgW="444240" imgH="419040" progId="Equation.3">
                    <p:embed/>
                  </p:oleObj>
                </mc:Choice>
                <mc:Fallback>
                  <p:oleObj name="Equation" r:id="rId28" imgW="44424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3429000"/>
                          <a:ext cx="825500" cy="777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" name="Group 60"/>
          <p:cNvGrpSpPr>
            <a:grpSpLocks noChangeAspect="1"/>
          </p:cNvGrpSpPr>
          <p:nvPr/>
        </p:nvGrpSpPr>
        <p:grpSpPr>
          <a:xfrm>
            <a:off x="5638800" y="4495800"/>
            <a:ext cx="362048" cy="254947"/>
            <a:chOff x="2590800" y="2133600"/>
            <a:chExt cx="3949700" cy="2781300"/>
          </a:xfrm>
        </p:grpSpPr>
        <p:sp>
          <p:nvSpPr>
            <p:cNvPr id="62" name="Right Triangle 61"/>
            <p:cNvSpPr/>
            <p:nvPr/>
          </p:nvSpPr>
          <p:spPr>
            <a:xfrm rot="16200000">
              <a:off x="3162300" y="1562100"/>
              <a:ext cx="2781300" cy="3924300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ight Triangle 62"/>
            <p:cNvSpPr>
              <a:spLocks noChangeAspect="1"/>
            </p:cNvSpPr>
            <p:nvPr/>
          </p:nvSpPr>
          <p:spPr>
            <a:xfrm rot="16200000">
              <a:off x="3037040" y="2296960"/>
              <a:ext cx="2171700" cy="3064180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ight Triangle 63"/>
            <p:cNvSpPr>
              <a:spLocks noChangeAspect="1"/>
            </p:cNvSpPr>
            <p:nvPr/>
          </p:nvSpPr>
          <p:spPr>
            <a:xfrm rot="16200000">
              <a:off x="2833492" y="3491108"/>
              <a:ext cx="1181100" cy="1666484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65" name="Object 64"/>
            <p:cNvGraphicFramePr>
              <a:graphicFrameLocks noChangeAspect="1"/>
            </p:cNvGraphicFramePr>
            <p:nvPr/>
          </p:nvGraphicFramePr>
          <p:xfrm>
            <a:off x="3657600" y="4114800"/>
            <a:ext cx="471055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07" name="Equation" r:id="rId29" imgW="253800" imgH="419040" progId="Equation.3">
                    <p:embed/>
                  </p:oleObj>
                </mc:Choice>
                <mc:Fallback>
                  <p:oleObj name="Equation" r:id="rId29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4114800"/>
                          <a:ext cx="471055" cy="777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3"/>
            <p:cNvGraphicFramePr>
              <a:graphicFrameLocks noChangeAspect="1"/>
            </p:cNvGraphicFramePr>
            <p:nvPr/>
          </p:nvGraphicFramePr>
          <p:xfrm>
            <a:off x="4724400" y="3886201"/>
            <a:ext cx="471489" cy="777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08" name="Equation" r:id="rId30" imgW="253800" imgH="419040" progId="Equation.3">
                    <p:embed/>
                  </p:oleObj>
                </mc:Choice>
                <mc:Fallback>
                  <p:oleObj name="Equation" r:id="rId30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3886201"/>
                          <a:ext cx="471489" cy="7778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4"/>
            <p:cNvGraphicFramePr>
              <a:graphicFrameLocks noChangeAspect="1"/>
            </p:cNvGraphicFramePr>
            <p:nvPr/>
          </p:nvGraphicFramePr>
          <p:xfrm>
            <a:off x="5715000" y="3429000"/>
            <a:ext cx="825500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09" name="Equation" r:id="rId31" imgW="444240" imgH="419040" progId="Equation.3">
                    <p:embed/>
                  </p:oleObj>
                </mc:Choice>
                <mc:Fallback>
                  <p:oleObj name="Equation" r:id="rId31" imgW="44424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3429000"/>
                          <a:ext cx="825500" cy="777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8" name="Group 67"/>
          <p:cNvGrpSpPr>
            <a:grpSpLocks noChangeAspect="1"/>
          </p:cNvGrpSpPr>
          <p:nvPr/>
        </p:nvGrpSpPr>
        <p:grpSpPr>
          <a:xfrm>
            <a:off x="5257800" y="5029200"/>
            <a:ext cx="362048" cy="254947"/>
            <a:chOff x="2590800" y="2133600"/>
            <a:chExt cx="3949700" cy="2781300"/>
          </a:xfrm>
        </p:grpSpPr>
        <p:sp>
          <p:nvSpPr>
            <p:cNvPr id="69" name="Right Triangle 68"/>
            <p:cNvSpPr/>
            <p:nvPr/>
          </p:nvSpPr>
          <p:spPr>
            <a:xfrm rot="16200000">
              <a:off x="3162300" y="1562100"/>
              <a:ext cx="2781300" cy="3924300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ight Triangle 69"/>
            <p:cNvSpPr>
              <a:spLocks noChangeAspect="1"/>
            </p:cNvSpPr>
            <p:nvPr/>
          </p:nvSpPr>
          <p:spPr>
            <a:xfrm rot="16200000">
              <a:off x="3037040" y="2296960"/>
              <a:ext cx="2171700" cy="3064180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ight Triangle 70"/>
            <p:cNvSpPr>
              <a:spLocks noChangeAspect="1"/>
            </p:cNvSpPr>
            <p:nvPr/>
          </p:nvSpPr>
          <p:spPr>
            <a:xfrm rot="16200000">
              <a:off x="2833492" y="3491108"/>
              <a:ext cx="1181100" cy="1666484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2" name="Object 71"/>
            <p:cNvGraphicFramePr>
              <a:graphicFrameLocks noChangeAspect="1"/>
            </p:cNvGraphicFramePr>
            <p:nvPr/>
          </p:nvGraphicFramePr>
          <p:xfrm>
            <a:off x="3657600" y="4114800"/>
            <a:ext cx="471055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0" name="Equation" r:id="rId32" imgW="253800" imgH="419040" progId="Equation.3">
                    <p:embed/>
                  </p:oleObj>
                </mc:Choice>
                <mc:Fallback>
                  <p:oleObj name="Equation" r:id="rId32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4114800"/>
                          <a:ext cx="471055" cy="777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" name="Object 3"/>
            <p:cNvGraphicFramePr>
              <a:graphicFrameLocks noChangeAspect="1"/>
            </p:cNvGraphicFramePr>
            <p:nvPr/>
          </p:nvGraphicFramePr>
          <p:xfrm>
            <a:off x="4724400" y="3886201"/>
            <a:ext cx="471489" cy="777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1" name="Equation" r:id="rId33" imgW="253800" imgH="419040" progId="Equation.3">
                    <p:embed/>
                  </p:oleObj>
                </mc:Choice>
                <mc:Fallback>
                  <p:oleObj name="Equation" r:id="rId33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3886201"/>
                          <a:ext cx="471489" cy="7778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ct 4"/>
            <p:cNvGraphicFramePr>
              <a:graphicFrameLocks noChangeAspect="1"/>
            </p:cNvGraphicFramePr>
            <p:nvPr/>
          </p:nvGraphicFramePr>
          <p:xfrm>
            <a:off x="5715000" y="3429000"/>
            <a:ext cx="825500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2" name="Equation" r:id="rId34" imgW="444240" imgH="419040" progId="Equation.3">
                    <p:embed/>
                  </p:oleObj>
                </mc:Choice>
                <mc:Fallback>
                  <p:oleObj name="Equation" r:id="rId34" imgW="44424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3429000"/>
                          <a:ext cx="825500" cy="777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5" name="Group 74"/>
          <p:cNvGrpSpPr>
            <a:grpSpLocks noChangeAspect="1"/>
          </p:cNvGrpSpPr>
          <p:nvPr/>
        </p:nvGrpSpPr>
        <p:grpSpPr>
          <a:xfrm>
            <a:off x="3886200" y="5029200"/>
            <a:ext cx="362048" cy="254947"/>
            <a:chOff x="2590800" y="2133600"/>
            <a:chExt cx="3949700" cy="2781300"/>
          </a:xfrm>
        </p:grpSpPr>
        <p:sp>
          <p:nvSpPr>
            <p:cNvPr id="76" name="Right Triangle 75"/>
            <p:cNvSpPr/>
            <p:nvPr/>
          </p:nvSpPr>
          <p:spPr>
            <a:xfrm rot="16200000">
              <a:off x="3162300" y="1562100"/>
              <a:ext cx="2781300" cy="3924300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ight Triangle 76"/>
            <p:cNvSpPr>
              <a:spLocks noChangeAspect="1"/>
            </p:cNvSpPr>
            <p:nvPr/>
          </p:nvSpPr>
          <p:spPr>
            <a:xfrm rot="16200000">
              <a:off x="3037040" y="2296960"/>
              <a:ext cx="2171700" cy="3064180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ight Triangle 77"/>
            <p:cNvSpPr>
              <a:spLocks noChangeAspect="1"/>
            </p:cNvSpPr>
            <p:nvPr/>
          </p:nvSpPr>
          <p:spPr>
            <a:xfrm rot="16200000">
              <a:off x="2833492" y="3491108"/>
              <a:ext cx="1181100" cy="1666484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9" name="Object 78"/>
            <p:cNvGraphicFramePr>
              <a:graphicFrameLocks noChangeAspect="1"/>
            </p:cNvGraphicFramePr>
            <p:nvPr/>
          </p:nvGraphicFramePr>
          <p:xfrm>
            <a:off x="3657600" y="4114800"/>
            <a:ext cx="471055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3" name="Equation" r:id="rId35" imgW="253800" imgH="419040" progId="Equation.3">
                    <p:embed/>
                  </p:oleObj>
                </mc:Choice>
                <mc:Fallback>
                  <p:oleObj name="Equation" r:id="rId35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4114800"/>
                          <a:ext cx="471055" cy="777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0" name="Object 3"/>
            <p:cNvGraphicFramePr>
              <a:graphicFrameLocks noChangeAspect="1"/>
            </p:cNvGraphicFramePr>
            <p:nvPr/>
          </p:nvGraphicFramePr>
          <p:xfrm>
            <a:off x="4724400" y="3886201"/>
            <a:ext cx="471489" cy="777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4" name="Equation" r:id="rId36" imgW="253800" imgH="419040" progId="Equation.3">
                    <p:embed/>
                  </p:oleObj>
                </mc:Choice>
                <mc:Fallback>
                  <p:oleObj name="Equation" r:id="rId36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3886201"/>
                          <a:ext cx="471489" cy="7778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" name="Object 4"/>
            <p:cNvGraphicFramePr>
              <a:graphicFrameLocks noChangeAspect="1"/>
            </p:cNvGraphicFramePr>
            <p:nvPr/>
          </p:nvGraphicFramePr>
          <p:xfrm>
            <a:off x="5715000" y="3429000"/>
            <a:ext cx="825500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5" name="Equation" r:id="rId37" imgW="444240" imgH="419040" progId="Equation.3">
                    <p:embed/>
                  </p:oleObj>
                </mc:Choice>
                <mc:Fallback>
                  <p:oleObj name="Equation" r:id="rId37" imgW="44424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3429000"/>
                          <a:ext cx="825500" cy="777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" name="Group 81"/>
          <p:cNvGrpSpPr>
            <a:grpSpLocks noChangeAspect="1"/>
          </p:cNvGrpSpPr>
          <p:nvPr/>
        </p:nvGrpSpPr>
        <p:grpSpPr>
          <a:xfrm>
            <a:off x="5943600" y="4495800"/>
            <a:ext cx="362048" cy="254947"/>
            <a:chOff x="2590800" y="2133600"/>
            <a:chExt cx="3949700" cy="2781300"/>
          </a:xfrm>
        </p:grpSpPr>
        <p:sp>
          <p:nvSpPr>
            <p:cNvPr id="83" name="Right Triangle 82"/>
            <p:cNvSpPr/>
            <p:nvPr/>
          </p:nvSpPr>
          <p:spPr>
            <a:xfrm rot="16200000">
              <a:off x="3162300" y="1562100"/>
              <a:ext cx="2781300" cy="3924300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ight Triangle 83"/>
            <p:cNvSpPr>
              <a:spLocks noChangeAspect="1"/>
            </p:cNvSpPr>
            <p:nvPr/>
          </p:nvSpPr>
          <p:spPr>
            <a:xfrm rot="16200000">
              <a:off x="3037040" y="2296960"/>
              <a:ext cx="2171700" cy="3064180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ight Triangle 84"/>
            <p:cNvSpPr>
              <a:spLocks noChangeAspect="1"/>
            </p:cNvSpPr>
            <p:nvPr/>
          </p:nvSpPr>
          <p:spPr>
            <a:xfrm rot="16200000">
              <a:off x="2833492" y="3491108"/>
              <a:ext cx="1181100" cy="1666484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6" name="Object 85"/>
            <p:cNvGraphicFramePr>
              <a:graphicFrameLocks noChangeAspect="1"/>
            </p:cNvGraphicFramePr>
            <p:nvPr/>
          </p:nvGraphicFramePr>
          <p:xfrm>
            <a:off x="3657600" y="4114800"/>
            <a:ext cx="471055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6" name="Equation" r:id="rId38" imgW="253800" imgH="419040" progId="Equation.3">
                    <p:embed/>
                  </p:oleObj>
                </mc:Choice>
                <mc:Fallback>
                  <p:oleObj name="Equation" r:id="rId38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4114800"/>
                          <a:ext cx="471055" cy="777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7" name="Object 3"/>
            <p:cNvGraphicFramePr>
              <a:graphicFrameLocks noChangeAspect="1"/>
            </p:cNvGraphicFramePr>
            <p:nvPr/>
          </p:nvGraphicFramePr>
          <p:xfrm>
            <a:off x="4724400" y="3886201"/>
            <a:ext cx="471489" cy="777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7" name="Equation" r:id="rId39" imgW="253800" imgH="419040" progId="Equation.3">
                    <p:embed/>
                  </p:oleObj>
                </mc:Choice>
                <mc:Fallback>
                  <p:oleObj name="Equation" r:id="rId39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3886201"/>
                          <a:ext cx="471489" cy="7778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8" name="Object 4"/>
            <p:cNvGraphicFramePr>
              <a:graphicFrameLocks noChangeAspect="1"/>
            </p:cNvGraphicFramePr>
            <p:nvPr/>
          </p:nvGraphicFramePr>
          <p:xfrm>
            <a:off x="5715002" y="3428995"/>
            <a:ext cx="825498" cy="777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8" name="Equation" r:id="rId40" imgW="444240" imgH="419040" progId="Equation.3">
                    <p:embed/>
                  </p:oleObj>
                </mc:Choice>
                <mc:Fallback>
                  <p:oleObj name="Equation" r:id="rId40" imgW="44424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2" y="3428995"/>
                          <a:ext cx="825498" cy="777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9" name="Group 88"/>
          <p:cNvGrpSpPr>
            <a:grpSpLocks noChangeAspect="1"/>
          </p:cNvGrpSpPr>
          <p:nvPr/>
        </p:nvGrpSpPr>
        <p:grpSpPr>
          <a:xfrm>
            <a:off x="6359768" y="4522176"/>
            <a:ext cx="133448" cy="93971"/>
            <a:chOff x="2590800" y="2133600"/>
            <a:chExt cx="3949700" cy="2781300"/>
          </a:xfrm>
        </p:grpSpPr>
        <p:sp>
          <p:nvSpPr>
            <p:cNvPr id="90" name="Right Triangle 89"/>
            <p:cNvSpPr/>
            <p:nvPr/>
          </p:nvSpPr>
          <p:spPr>
            <a:xfrm rot="16200000">
              <a:off x="3162300" y="1562100"/>
              <a:ext cx="2781300" cy="3924300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ight Triangle 90"/>
            <p:cNvSpPr>
              <a:spLocks noChangeAspect="1"/>
            </p:cNvSpPr>
            <p:nvPr/>
          </p:nvSpPr>
          <p:spPr>
            <a:xfrm rot="16200000">
              <a:off x="3037040" y="2296960"/>
              <a:ext cx="2171700" cy="3064180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ight Triangle 91"/>
            <p:cNvSpPr>
              <a:spLocks noChangeAspect="1"/>
            </p:cNvSpPr>
            <p:nvPr/>
          </p:nvSpPr>
          <p:spPr>
            <a:xfrm rot="16200000">
              <a:off x="2833492" y="3491108"/>
              <a:ext cx="1181100" cy="1666484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93" name="Object 92"/>
            <p:cNvGraphicFramePr>
              <a:graphicFrameLocks noChangeAspect="1"/>
            </p:cNvGraphicFramePr>
            <p:nvPr/>
          </p:nvGraphicFramePr>
          <p:xfrm>
            <a:off x="3657600" y="4114800"/>
            <a:ext cx="471055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19" name="Equation" r:id="rId41" imgW="253800" imgH="419040" progId="Equation.3">
                    <p:embed/>
                  </p:oleObj>
                </mc:Choice>
                <mc:Fallback>
                  <p:oleObj name="Equation" r:id="rId41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4114800"/>
                          <a:ext cx="471055" cy="777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" name="Object 3"/>
            <p:cNvGraphicFramePr>
              <a:graphicFrameLocks noChangeAspect="1"/>
            </p:cNvGraphicFramePr>
            <p:nvPr/>
          </p:nvGraphicFramePr>
          <p:xfrm>
            <a:off x="4724400" y="3886201"/>
            <a:ext cx="471489" cy="777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20" name="Equation" r:id="rId42" imgW="253800" imgH="419040" progId="Equation.3">
                    <p:embed/>
                  </p:oleObj>
                </mc:Choice>
                <mc:Fallback>
                  <p:oleObj name="Equation" r:id="rId42" imgW="2538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3886201"/>
                          <a:ext cx="471489" cy="7778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5" name="Object 4"/>
            <p:cNvGraphicFramePr>
              <a:graphicFrameLocks noChangeAspect="1"/>
            </p:cNvGraphicFramePr>
            <p:nvPr/>
          </p:nvGraphicFramePr>
          <p:xfrm>
            <a:off x="5715002" y="3428995"/>
            <a:ext cx="825498" cy="777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21" name="Equation" r:id="rId43" imgW="444240" imgH="419040" progId="Equation.3">
                    <p:embed/>
                  </p:oleObj>
                </mc:Choice>
                <mc:Fallback>
                  <p:oleObj name="Equation" r:id="rId43" imgW="44424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2" y="3428995"/>
                          <a:ext cx="825498" cy="777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39574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19405</TotalTime>
  <Words>2181</Words>
  <Application>Microsoft Office PowerPoint</Application>
  <PresentationFormat>On-screen Show (4:3)</PresentationFormat>
  <Paragraphs>435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Concourse</vt:lpstr>
      <vt:lpstr>Equation</vt:lpstr>
      <vt:lpstr>Münchhausen Matrices</vt:lpstr>
      <vt:lpstr>Consider the following coin-weighing puzzle</vt:lpstr>
      <vt:lpstr>Compare this with comparative sorting</vt:lpstr>
      <vt:lpstr>A more systematic approach</vt:lpstr>
      <vt:lpstr>A more systematic approach</vt:lpstr>
      <vt:lpstr>The Münchhausen problem</vt:lpstr>
      <vt:lpstr>Verification</vt:lpstr>
      <vt:lpstr>Example</vt:lpstr>
      <vt:lpstr>Khovanova and Lewis’s method</vt:lpstr>
      <vt:lpstr>The monotonicity method</vt:lpstr>
      <vt:lpstr>Some definitions</vt:lpstr>
      <vt:lpstr>Partial verification</vt:lpstr>
      <vt:lpstr>The Baron's omni-sequence</vt:lpstr>
      <vt:lpstr>Monotonicity and Balance</vt:lpstr>
      <vt:lpstr>Moments</vt:lpstr>
      <vt:lpstr>The basic idea</vt:lpstr>
      <vt:lpstr>A corrected idea</vt:lpstr>
      <vt:lpstr>Some issues with this idea</vt:lpstr>
      <vt:lpstr>Making it Münchhausen</vt:lpstr>
      <vt:lpstr>Finding M</vt:lpstr>
      <vt:lpstr>Step 1: Finding w</vt:lpstr>
      <vt:lpstr>Step 2: Finding k</vt:lpstr>
      <vt:lpstr>Step 3: Finding c</vt:lpstr>
      <vt:lpstr>Step 4: Finding M</vt:lpstr>
      <vt:lpstr>Step 4.1: Rough-balancing a row</vt:lpstr>
      <vt:lpstr>Step 4.2: Fine-balancing a row</vt:lpstr>
      <vt:lpstr>Step 4.3: Handling the last row</vt:lpstr>
      <vt:lpstr>What bounds on B(n) does it give?</vt:lpstr>
      <vt:lpstr>Getting it to work for all n</vt:lpstr>
      <vt:lpstr>Nonemptiness of M</vt:lpstr>
      <vt:lpstr>Aligning M, new Step 4.0</vt:lpstr>
      <vt:lpstr>An improved construction</vt:lpstr>
      <vt:lpstr>Parameter sequence</vt:lpstr>
      <vt:lpstr>Bound on B(n) and B '(n)</vt:lpstr>
      <vt:lpstr>A note regarding constants</vt:lpstr>
      <vt:lpstr>Open questions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Munchausen Matrices</dc:title>
  <dc:creator>User</dc:creator>
  <cp:lastModifiedBy>Michael Brand</cp:lastModifiedBy>
  <cp:revision>466</cp:revision>
  <dcterms:created xsi:type="dcterms:W3CDTF">2011-08-21T11:59:57Z</dcterms:created>
  <dcterms:modified xsi:type="dcterms:W3CDTF">2012-11-25T22:40:51Z</dcterms:modified>
</cp:coreProperties>
</file>