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handoutMasterIdLst>
    <p:handoutMasterId r:id="rId51"/>
  </p:handoutMasterIdLst>
  <p:sldIdLst>
    <p:sldId id="256" r:id="rId2"/>
    <p:sldId id="280" r:id="rId3"/>
    <p:sldId id="279" r:id="rId4"/>
    <p:sldId id="282" r:id="rId5"/>
    <p:sldId id="283" r:id="rId6"/>
    <p:sldId id="293" r:id="rId7"/>
    <p:sldId id="302" r:id="rId8"/>
    <p:sldId id="295" r:id="rId9"/>
    <p:sldId id="296" r:id="rId10"/>
    <p:sldId id="297" r:id="rId11"/>
    <p:sldId id="303" r:id="rId12"/>
    <p:sldId id="304" r:id="rId13"/>
    <p:sldId id="305" r:id="rId14"/>
    <p:sldId id="306" r:id="rId15"/>
    <p:sldId id="277" r:id="rId16"/>
    <p:sldId id="307" r:id="rId17"/>
    <p:sldId id="313" r:id="rId18"/>
    <p:sldId id="314" r:id="rId19"/>
    <p:sldId id="315" r:id="rId20"/>
    <p:sldId id="316" r:id="rId21"/>
    <p:sldId id="317" r:id="rId22"/>
    <p:sldId id="318" r:id="rId23"/>
    <p:sldId id="319" r:id="rId24"/>
    <p:sldId id="320" r:id="rId25"/>
    <p:sldId id="321" r:id="rId26"/>
    <p:sldId id="322" r:id="rId27"/>
    <p:sldId id="323" r:id="rId28"/>
    <p:sldId id="324" r:id="rId29"/>
    <p:sldId id="325" r:id="rId30"/>
    <p:sldId id="326" r:id="rId31"/>
    <p:sldId id="327" r:id="rId32"/>
    <p:sldId id="328" r:id="rId33"/>
    <p:sldId id="329" r:id="rId34"/>
    <p:sldId id="330" r:id="rId35"/>
    <p:sldId id="331" r:id="rId36"/>
    <p:sldId id="332" r:id="rId37"/>
    <p:sldId id="333" r:id="rId38"/>
    <p:sldId id="334" r:id="rId39"/>
    <p:sldId id="335" r:id="rId40"/>
    <p:sldId id="336" r:id="rId41"/>
    <p:sldId id="337" r:id="rId42"/>
    <p:sldId id="338" r:id="rId43"/>
    <p:sldId id="339" r:id="rId44"/>
    <p:sldId id="340" r:id="rId45"/>
    <p:sldId id="341" r:id="rId46"/>
    <p:sldId id="342" r:id="rId47"/>
    <p:sldId id="343" r:id="rId48"/>
    <p:sldId id="344" r:id="rId4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E3D"/>
    <a:srgbClr val="100F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18" autoAdjust="0"/>
  </p:normalViewPr>
  <p:slideViewPr>
    <p:cSldViewPr snapToGrid="0" snapToObjects="1">
      <p:cViewPr varScale="1">
        <p:scale>
          <a:sx n="95" d="100"/>
          <a:sy n="95" d="100"/>
        </p:scale>
        <p:origin x="-2094" y="-10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2"/>
            <a:ext cx="2945659" cy="498055"/>
          </a:xfrm>
          <a:prstGeom prst="rect">
            <a:avLst/>
          </a:prstGeom>
        </p:spPr>
        <p:txBody>
          <a:bodyPr vert="horz" lIns="91440" tIns="45720" rIns="91440" bIns="45720" rtlCol="0"/>
          <a:lstStyle>
            <a:lvl1pPr algn="r">
              <a:defRPr sz="1200"/>
            </a:lvl1pPr>
          </a:lstStyle>
          <a:p>
            <a:fld id="{4004C440-C1DC-4953-82F3-6174330E313D}" type="datetimeFigureOut">
              <a:rPr lang="en-GB" smtClean="0"/>
              <a:t>14/09/2017</a:t>
            </a:fld>
            <a:endParaRPr lang="en-GB"/>
          </a:p>
        </p:txBody>
      </p:sp>
      <p:sp>
        <p:nvSpPr>
          <p:cNvPr id="4" name="Footer Placeholder 3"/>
          <p:cNvSpPr>
            <a:spLocks noGrp="1"/>
          </p:cNvSpPr>
          <p:nvPr>
            <p:ph type="ftr" sz="quarter" idx="2"/>
          </p:nvPr>
        </p:nvSpPr>
        <p:spPr>
          <a:xfrm>
            <a:off x="0" y="9428585"/>
            <a:ext cx="2945659" cy="49805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5"/>
            <a:ext cx="2945659" cy="498054"/>
          </a:xfrm>
          <a:prstGeom prst="rect">
            <a:avLst/>
          </a:prstGeom>
        </p:spPr>
        <p:txBody>
          <a:bodyPr vert="horz" lIns="91440" tIns="45720" rIns="91440" bIns="45720" rtlCol="0" anchor="b"/>
          <a:lstStyle>
            <a:lvl1pPr algn="r">
              <a:defRPr sz="1200"/>
            </a:lvl1pPr>
          </a:lstStyle>
          <a:p>
            <a:fld id="{1E89EEAE-5CCA-4E69-B5E2-CB36EB580B9D}" type="slidenum">
              <a:rPr lang="en-GB" smtClean="0"/>
              <a:t>‹#›</a:t>
            </a:fld>
            <a:endParaRPr lang="en-GB"/>
          </a:p>
        </p:txBody>
      </p:sp>
    </p:spTree>
    <p:extLst>
      <p:ext uri="{BB962C8B-B14F-4D97-AF65-F5344CB8AC3E}">
        <p14:creationId xmlns:p14="http://schemas.microsoft.com/office/powerpoint/2010/main" val="3098690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3"/>
            <a:ext cx="2945659" cy="498055"/>
          </a:xfrm>
          <a:prstGeom prst="rect">
            <a:avLst/>
          </a:prstGeom>
        </p:spPr>
        <p:txBody>
          <a:bodyPr vert="horz" lIns="91440" tIns="45720" rIns="91440" bIns="45720" rtlCol="0"/>
          <a:lstStyle>
            <a:lvl1pPr algn="r">
              <a:defRPr sz="1200"/>
            </a:lvl1pPr>
          </a:lstStyle>
          <a:p>
            <a:fld id="{273FD264-9DDB-4697-83D4-915B9D9E3844}" type="datetimeFigureOut">
              <a:rPr lang="en-GB" smtClean="0"/>
              <a:t>14/09/2017</a:t>
            </a:fld>
            <a:endParaRPr lang="en-GB"/>
          </a:p>
        </p:txBody>
      </p:sp>
      <p:sp>
        <p:nvSpPr>
          <p:cNvPr id="4" name="Slide Image Placeholder 3"/>
          <p:cNvSpPr>
            <a:spLocks noGrp="1" noRot="1" noChangeAspect="1"/>
          </p:cNvSpPr>
          <p:nvPr>
            <p:ph type="sldImg" idx="2"/>
          </p:nvPr>
        </p:nvSpPr>
        <p:spPr>
          <a:xfrm>
            <a:off x="1166813" y="1239838"/>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5"/>
            <a:ext cx="2945659" cy="49805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5"/>
            <a:ext cx="2945659" cy="498054"/>
          </a:xfrm>
          <a:prstGeom prst="rect">
            <a:avLst/>
          </a:prstGeom>
        </p:spPr>
        <p:txBody>
          <a:bodyPr vert="horz" lIns="91440" tIns="45720" rIns="91440" bIns="45720" rtlCol="0" anchor="b"/>
          <a:lstStyle>
            <a:lvl1pPr algn="r">
              <a:defRPr sz="1200"/>
            </a:lvl1pPr>
          </a:lstStyle>
          <a:p>
            <a:fld id="{7DA0C6A1-7633-4A71-A83E-D1B42EA7CF78}" type="slidenum">
              <a:rPr lang="en-GB" smtClean="0"/>
              <a:t>‹#›</a:t>
            </a:fld>
            <a:endParaRPr lang="en-GB"/>
          </a:p>
        </p:txBody>
      </p:sp>
    </p:spTree>
    <p:extLst>
      <p:ext uri="{BB962C8B-B14F-4D97-AF65-F5344CB8AC3E}">
        <p14:creationId xmlns:p14="http://schemas.microsoft.com/office/powerpoint/2010/main" val="212420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smtClean="0">
                <a:solidFill>
                  <a:schemeClr val="tx1"/>
                </a:solidFill>
                <a:effectLst/>
                <a:latin typeface="+mn-lt"/>
                <a:ea typeface="+mn-ea"/>
                <a:cs typeface="+mn-cs"/>
              </a:rPr>
              <a:t>In this talk I will introduce three original and real-world combinatorial optimisation problems, together with algorithms that exploit their underlying graph-theoretic properties. The first problem makes use of Eulerian cycles to help arrange trapezoids into sequences so that the space between successive shapes in minimised. The second problem concerns the design of seating plans for large parties, using ideas from the graph colouring problem. Finally, the third problem uses notions from vehicle routing, set covering, and bin packing to help produce cost effective school transport systems. </a:t>
            </a:r>
            <a:endParaRPr lang="en-GB" dirty="0"/>
          </a:p>
        </p:txBody>
      </p:sp>
      <p:sp>
        <p:nvSpPr>
          <p:cNvPr id="4" name="Slide Number Placeholder 3"/>
          <p:cNvSpPr>
            <a:spLocks noGrp="1"/>
          </p:cNvSpPr>
          <p:nvPr>
            <p:ph type="sldNum" sz="quarter" idx="10"/>
          </p:nvPr>
        </p:nvSpPr>
        <p:spPr/>
        <p:txBody>
          <a:bodyPr/>
          <a:lstStyle/>
          <a:p>
            <a:fld id="{7DA0C6A1-7633-4A71-A83E-D1B42EA7CF78}" type="slidenum">
              <a:rPr lang="en-GB" smtClean="0"/>
              <a:t>1</a:t>
            </a:fld>
            <a:endParaRPr lang="en-GB"/>
          </a:p>
        </p:txBody>
      </p:sp>
    </p:spTree>
    <p:extLst>
      <p:ext uri="{BB962C8B-B14F-4D97-AF65-F5344CB8AC3E}">
        <p14:creationId xmlns:p14="http://schemas.microsoft.com/office/powerpoint/2010/main" val="4067666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4962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8EC7E78-B03C-446C-81B3-0C495B008BC7}"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3405725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4962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8EC7E78-B03C-446C-81B3-0C495B008BC7}"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405725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4962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8EC7E78-B03C-446C-81B3-0C495B008BC7}"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405725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4962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8EC7E78-B03C-446C-81B3-0C495B008BC7}"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3405725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49625"/>
          </a:xfrm>
        </p:spPr>
      </p:sp>
      <p:sp>
        <p:nvSpPr>
          <p:cNvPr id="3" name="Notes Placeholder 2"/>
          <p:cNvSpPr>
            <a:spLocks noGrp="1"/>
          </p:cNvSpPr>
          <p:nvPr>
            <p:ph type="body" idx="1"/>
          </p:nvPr>
        </p:nvSpPr>
        <p:spPr/>
        <p:txBody>
          <a:bodyPr>
            <a:normAutofit/>
          </a:bodyPr>
          <a:lstStyle/>
          <a:p>
            <a:r>
              <a:rPr lang="en-GB" dirty="0" smtClean="0"/>
              <a:t>Should note</a:t>
            </a:r>
            <a:r>
              <a:rPr lang="en-GB" baseline="0" dirty="0" smtClean="0"/>
              <a:t> that this was only part of the papers I mentioned before. To tackle the multi-bin version we got excellent results by </a:t>
            </a:r>
            <a:r>
              <a:rPr lang="en-GB" baseline="0" dirty="0" err="1" smtClean="0"/>
              <a:t>comining</a:t>
            </a:r>
            <a:r>
              <a:rPr lang="en-GB" baseline="0" dirty="0" smtClean="0"/>
              <a:t> this algorithm with bin packing heuristics, grouping genetic algorithm and local search.</a:t>
            </a:r>
            <a:endParaRPr lang="en-GB" dirty="0"/>
          </a:p>
        </p:txBody>
      </p:sp>
      <p:sp>
        <p:nvSpPr>
          <p:cNvPr id="4" name="Slide Number Placeholder 3"/>
          <p:cNvSpPr>
            <a:spLocks noGrp="1"/>
          </p:cNvSpPr>
          <p:nvPr>
            <p:ph type="sldNum" sz="quarter" idx="10"/>
          </p:nvPr>
        </p:nvSpPr>
        <p:spPr/>
        <p:txBody>
          <a:bodyPr/>
          <a:lstStyle/>
          <a:p>
            <a:fld id="{D8EC7E78-B03C-446C-81B3-0C495B008BC7}"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405725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commercial tools that you have to pay for</a:t>
            </a:r>
            <a:r>
              <a:rPr lang="en-GB" baseline="0" dirty="0" smtClean="0"/>
              <a:t> (basically moving things around the screen)</a:t>
            </a:r>
          </a:p>
          <a:p>
            <a:r>
              <a:rPr lang="en-GB" baseline="0" dirty="0" smtClean="0"/>
              <a:t>Need for speed in the online applications. Also compared to IP models in paper, but they were much slower.</a:t>
            </a:r>
            <a:endParaRPr lang="en-GB" dirty="0"/>
          </a:p>
        </p:txBody>
      </p:sp>
      <p:sp>
        <p:nvSpPr>
          <p:cNvPr id="4" name="Slide Number Placeholder 3"/>
          <p:cNvSpPr>
            <a:spLocks noGrp="1"/>
          </p:cNvSpPr>
          <p:nvPr>
            <p:ph type="sldNum" sz="quarter" idx="10"/>
          </p:nvPr>
        </p:nvSpPr>
        <p:spPr/>
        <p:txBody>
          <a:bodyPr/>
          <a:lstStyle/>
          <a:p>
            <a:fld id="{7DA0C6A1-7633-4A71-A83E-D1B42EA7CF78}" type="slidenum">
              <a:rPr lang="en-GB" smtClean="0"/>
              <a:t>15</a:t>
            </a:fld>
            <a:endParaRPr lang="en-GB"/>
          </a:p>
        </p:txBody>
      </p:sp>
    </p:spTree>
    <p:extLst>
      <p:ext uri="{BB962C8B-B14F-4D97-AF65-F5344CB8AC3E}">
        <p14:creationId xmlns:p14="http://schemas.microsoft.com/office/powerpoint/2010/main" val="2840645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p:txBody>
          <a:bodyPr/>
          <a:lstStyle>
            <a:lvl1pPr defTabSz="957263" eaLnBrk="0" hangingPunct="0">
              <a:defRPr>
                <a:solidFill>
                  <a:schemeClr val="tx1"/>
                </a:solidFill>
                <a:latin typeface="Arial" charset="0"/>
              </a:defRPr>
            </a:lvl1pPr>
            <a:lvl2pPr marL="824012" indent="-318577" defTabSz="957263" eaLnBrk="0" hangingPunct="0">
              <a:defRPr>
                <a:solidFill>
                  <a:schemeClr val="tx1"/>
                </a:solidFill>
                <a:latin typeface="Arial" charset="0"/>
              </a:defRPr>
            </a:lvl2pPr>
            <a:lvl3pPr marL="1266650" indent="-252718" defTabSz="957263" eaLnBrk="0" hangingPunct="0">
              <a:defRPr>
                <a:solidFill>
                  <a:schemeClr val="tx1"/>
                </a:solidFill>
                <a:latin typeface="Arial" charset="0"/>
              </a:defRPr>
            </a:lvl3pPr>
            <a:lvl4pPr marL="1772085" indent="-252718" defTabSz="957263" eaLnBrk="0" hangingPunct="0">
              <a:defRPr>
                <a:solidFill>
                  <a:schemeClr val="tx1"/>
                </a:solidFill>
                <a:latin typeface="Arial" charset="0"/>
              </a:defRPr>
            </a:lvl4pPr>
            <a:lvl5pPr marL="2280583" indent="-255781" defTabSz="957263" eaLnBrk="0" hangingPunct="0">
              <a:defRPr>
                <a:solidFill>
                  <a:schemeClr val="tx1"/>
                </a:solidFill>
                <a:latin typeface="Arial" charset="0"/>
              </a:defRPr>
            </a:lvl5pPr>
            <a:lvl6pPr marL="2721689" indent="-255781" defTabSz="957263" eaLnBrk="0" fontAlgn="base" hangingPunct="0">
              <a:spcBef>
                <a:spcPct val="0"/>
              </a:spcBef>
              <a:spcAft>
                <a:spcPct val="0"/>
              </a:spcAft>
              <a:defRPr>
                <a:solidFill>
                  <a:schemeClr val="tx1"/>
                </a:solidFill>
                <a:latin typeface="Arial" charset="0"/>
              </a:defRPr>
            </a:lvl6pPr>
            <a:lvl7pPr marL="3162796" indent="-255781" defTabSz="957263" eaLnBrk="0" fontAlgn="base" hangingPunct="0">
              <a:spcBef>
                <a:spcPct val="0"/>
              </a:spcBef>
              <a:spcAft>
                <a:spcPct val="0"/>
              </a:spcAft>
              <a:defRPr>
                <a:solidFill>
                  <a:schemeClr val="tx1"/>
                </a:solidFill>
                <a:latin typeface="Arial" charset="0"/>
              </a:defRPr>
            </a:lvl7pPr>
            <a:lvl8pPr marL="3603902" indent="-255781" defTabSz="957263" eaLnBrk="0" fontAlgn="base" hangingPunct="0">
              <a:spcBef>
                <a:spcPct val="0"/>
              </a:spcBef>
              <a:spcAft>
                <a:spcPct val="0"/>
              </a:spcAft>
              <a:defRPr>
                <a:solidFill>
                  <a:schemeClr val="tx1"/>
                </a:solidFill>
                <a:latin typeface="Arial" charset="0"/>
              </a:defRPr>
            </a:lvl8pPr>
            <a:lvl9pPr marL="4045009" indent="-255781" defTabSz="957263" eaLnBrk="0" fontAlgn="base" hangingPunct="0">
              <a:spcBef>
                <a:spcPct val="0"/>
              </a:spcBef>
              <a:spcAft>
                <a:spcPct val="0"/>
              </a:spcAft>
              <a:defRPr>
                <a:solidFill>
                  <a:schemeClr val="tx1"/>
                </a:solidFill>
                <a:latin typeface="Arial" charset="0"/>
              </a:defRPr>
            </a:lvl9pPr>
          </a:lstStyle>
          <a:p>
            <a:pPr eaLnBrk="1" hangingPunct="1"/>
            <a:fld id="{1DBA8ACF-BC80-489C-9EF4-F20BBCECD934}" type="slidenum">
              <a:rPr lang="en-GB"/>
              <a:pPr eaLnBrk="1" hangingPunct="1"/>
              <a:t>16</a:t>
            </a:fld>
            <a:endParaRPr lang="en-GB"/>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24C56C0-17AC-49B5-89CB-C971888EE23D}"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0639DF-CC7E-400F-8B62-9317ADCA71B6}" type="slidenum">
              <a:rPr lang="en-GB" smtClean="0"/>
              <a:pPr/>
              <a:t>24</a:t>
            </a:fld>
            <a:endParaRPr lang="en-GB"/>
          </a:p>
        </p:txBody>
      </p:sp>
    </p:spTree>
    <p:extLst>
      <p:ext uri="{BB962C8B-B14F-4D97-AF65-F5344CB8AC3E}">
        <p14:creationId xmlns:p14="http://schemas.microsoft.com/office/powerpoint/2010/main" val="3403051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0639DF-CC7E-400F-8B62-9317ADCA71B6}" type="slidenum">
              <a:rPr lang="en-GB" smtClean="0"/>
              <a:pPr/>
              <a:t>25</a:t>
            </a:fld>
            <a:endParaRPr lang="en-GB"/>
          </a:p>
        </p:txBody>
      </p:sp>
    </p:spTree>
    <p:extLst>
      <p:ext uri="{BB962C8B-B14F-4D97-AF65-F5344CB8AC3E}">
        <p14:creationId xmlns:p14="http://schemas.microsoft.com/office/powerpoint/2010/main" val="340305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EC7E78-B03C-446C-81B3-0C495B008BC7}"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0639DF-CC7E-400F-8B62-9317ADCA71B6}" type="slidenum">
              <a:rPr lang="en-GB" smtClean="0"/>
              <a:pPr/>
              <a:t>26</a:t>
            </a:fld>
            <a:endParaRPr lang="en-GB"/>
          </a:p>
        </p:txBody>
      </p:sp>
    </p:spTree>
    <p:extLst>
      <p:ext uri="{BB962C8B-B14F-4D97-AF65-F5344CB8AC3E}">
        <p14:creationId xmlns:p14="http://schemas.microsoft.com/office/powerpoint/2010/main" val="3403051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0639DF-CC7E-400F-8B62-9317ADCA71B6}" type="slidenum">
              <a:rPr lang="en-GB" smtClean="0"/>
              <a:pPr/>
              <a:t>27</a:t>
            </a:fld>
            <a:endParaRPr lang="en-GB"/>
          </a:p>
        </p:txBody>
      </p:sp>
    </p:spTree>
    <p:extLst>
      <p:ext uri="{BB962C8B-B14F-4D97-AF65-F5344CB8AC3E}">
        <p14:creationId xmlns:p14="http://schemas.microsoft.com/office/powerpoint/2010/main" val="3403051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Will now show some indication of algorithm performance (use </a:t>
            </a:r>
            <a:r>
              <a:rPr lang="en-GB" dirty="0" err="1" smtClean="0"/>
              <a:t>big.wpn</a:t>
            </a:r>
            <a:r>
              <a:rPr lang="en-GB" dirty="0" smtClean="0"/>
              <a:t>, up to 400 guests, 50 vertices)</a:t>
            </a:r>
          </a:p>
          <a:p>
            <a:r>
              <a:rPr lang="en-GB" dirty="0" smtClean="0"/>
              <a:t>IP formulations were slower and not as good</a:t>
            </a:r>
          </a:p>
          <a:p>
            <a:r>
              <a:rPr lang="en-GB" dirty="0" smtClean="0"/>
              <a:t>1,500 p/m hits.</a:t>
            </a:r>
          </a:p>
          <a:p>
            <a:endParaRPr lang="en-GB" dirty="0"/>
          </a:p>
        </p:txBody>
      </p:sp>
      <p:sp>
        <p:nvSpPr>
          <p:cNvPr id="4" name="Slide Number Placeholder 3"/>
          <p:cNvSpPr>
            <a:spLocks noGrp="1"/>
          </p:cNvSpPr>
          <p:nvPr>
            <p:ph type="sldNum" sz="quarter" idx="10"/>
          </p:nvPr>
        </p:nvSpPr>
        <p:spPr/>
        <p:txBody>
          <a:bodyPr/>
          <a:lstStyle/>
          <a:p>
            <a:fld id="{B30639DF-CC7E-400F-8B62-9317ADCA71B6}" type="slidenum">
              <a:rPr lang="en-GB" smtClean="0"/>
              <a:pPr/>
              <a:t>28</a:t>
            </a:fld>
            <a:endParaRPr lang="en-GB"/>
          </a:p>
        </p:txBody>
      </p:sp>
    </p:spTree>
    <p:extLst>
      <p:ext uri="{BB962C8B-B14F-4D97-AF65-F5344CB8AC3E}">
        <p14:creationId xmlns:p14="http://schemas.microsoft.com/office/powerpoint/2010/main" val="3403051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A0C6A1-7633-4A71-A83E-D1B42EA7CF78}" type="slidenum">
              <a:rPr lang="en-GB" smtClean="0"/>
              <a:t>29</a:t>
            </a:fld>
            <a:endParaRPr lang="en-GB"/>
          </a:p>
        </p:txBody>
      </p:sp>
    </p:spTree>
    <p:extLst>
      <p:ext uri="{BB962C8B-B14F-4D97-AF65-F5344CB8AC3E}">
        <p14:creationId xmlns:p14="http://schemas.microsoft.com/office/powerpoint/2010/main" val="40676660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Government “austerity” has led to cuts at</a:t>
            </a:r>
            <a:r>
              <a:rPr lang="en-GB" baseline="0" dirty="0" smtClean="0"/>
              <a:t> local government level.</a:t>
            </a:r>
            <a:endParaRPr lang="en-GB" dirty="0"/>
          </a:p>
        </p:txBody>
      </p:sp>
      <p:sp>
        <p:nvSpPr>
          <p:cNvPr id="4" name="Slide Number Placeholder 3"/>
          <p:cNvSpPr>
            <a:spLocks noGrp="1"/>
          </p:cNvSpPr>
          <p:nvPr>
            <p:ph type="sldNum" sz="quarter" idx="10"/>
          </p:nvPr>
        </p:nvSpPr>
        <p:spPr/>
        <p:txBody>
          <a:bodyPr/>
          <a:lstStyle/>
          <a:p>
            <a:fld id="{7DA0C6A1-7633-4A71-A83E-D1B42EA7CF78}" type="slidenum">
              <a:rPr lang="en-GB" smtClean="0"/>
              <a:t>30</a:t>
            </a:fld>
            <a:endParaRPr lang="en-GB"/>
          </a:p>
        </p:txBody>
      </p:sp>
    </p:spTree>
    <p:extLst>
      <p:ext uri="{BB962C8B-B14F-4D97-AF65-F5344CB8AC3E}">
        <p14:creationId xmlns:p14="http://schemas.microsoft.com/office/powerpoint/2010/main" val="32794942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Bipartite graph. No singleton</a:t>
            </a:r>
            <a:r>
              <a:rPr lang="en-GB" baseline="0" dirty="0" smtClean="0"/>
              <a:t> vertices.</a:t>
            </a:r>
          </a:p>
          <a:p>
            <a:endParaRPr lang="en-GB" baseline="0" dirty="0" smtClean="0"/>
          </a:p>
          <a:p>
            <a:r>
              <a:rPr lang="en-GB" baseline="0" dirty="0" smtClean="0"/>
              <a:t>These limits can be different for older children. They are “guidelines”</a:t>
            </a:r>
            <a:endParaRPr lang="en-GB" dirty="0"/>
          </a:p>
        </p:txBody>
      </p:sp>
      <p:sp>
        <p:nvSpPr>
          <p:cNvPr id="4" name="Slide Number Placeholder 3"/>
          <p:cNvSpPr>
            <a:spLocks noGrp="1"/>
          </p:cNvSpPr>
          <p:nvPr>
            <p:ph type="sldNum" sz="quarter" idx="10"/>
          </p:nvPr>
        </p:nvSpPr>
        <p:spPr/>
        <p:txBody>
          <a:bodyPr/>
          <a:lstStyle/>
          <a:p>
            <a:fld id="{7DA0C6A1-7633-4A71-A83E-D1B42EA7CF78}" type="slidenum">
              <a:rPr lang="en-GB" smtClean="0"/>
              <a:t>31</a:t>
            </a:fld>
            <a:endParaRPr lang="en-GB"/>
          </a:p>
        </p:txBody>
      </p:sp>
    </p:spTree>
    <p:extLst>
      <p:ext uri="{BB962C8B-B14F-4D97-AF65-F5344CB8AC3E}">
        <p14:creationId xmlns:p14="http://schemas.microsoft.com/office/powerpoint/2010/main" val="2840645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 just “yet another VRP”</a:t>
            </a:r>
            <a:r>
              <a:rPr lang="en-GB" baseline="0" dirty="0" smtClean="0"/>
              <a:t> (</a:t>
            </a:r>
            <a:r>
              <a:rPr lang="en-GB" dirty="0" smtClean="0"/>
              <a:t>Open VRP, time capacitated, split delivery)</a:t>
            </a:r>
          </a:p>
          <a:p>
            <a:endParaRPr lang="en-GB" dirty="0" smtClean="0"/>
          </a:p>
          <a:p>
            <a:pPr marL="171450" indent="-171450">
              <a:buFont typeface="Arial" panose="020B0604020202020204" pitchFamily="34" charset="0"/>
              <a:buChar char="•"/>
            </a:pPr>
            <a:r>
              <a:rPr lang="en-GB" dirty="0" smtClean="0"/>
              <a:t>Selection of stops gives extra layer of complexity. Indeed stop selection is usually omitted in the VRP literature</a:t>
            </a:r>
          </a:p>
          <a:p>
            <a:pPr marL="171450" indent="-171450">
              <a:buFont typeface="Arial" panose="020B0604020202020204" pitchFamily="34" charset="0"/>
              <a:buChar char="•"/>
            </a:pPr>
            <a:r>
              <a:rPr lang="en-GB" dirty="0" smtClean="0"/>
              <a:t>Can have 2 buses following the same</a:t>
            </a:r>
            <a:r>
              <a:rPr lang="en-GB" baseline="0" dirty="0" smtClean="0"/>
              <a:t> route</a:t>
            </a:r>
          </a:p>
          <a:p>
            <a:pPr marL="171450" indent="-171450">
              <a:buFont typeface="Arial" panose="020B0604020202020204" pitchFamily="34" charset="0"/>
              <a:buChar char="•"/>
            </a:pPr>
            <a:r>
              <a:rPr lang="en-GB" baseline="0" dirty="0" smtClean="0"/>
              <a:t>Dwell times</a:t>
            </a:r>
          </a:p>
          <a:p>
            <a:pPr marL="171450" indent="-171450">
              <a:buFont typeface="Arial" panose="020B0604020202020204" pitchFamily="34" charset="0"/>
              <a:buChar char="•"/>
            </a:pPr>
            <a:r>
              <a:rPr lang="en-GB" baseline="0" dirty="0" smtClean="0"/>
              <a:t>Packing problem</a:t>
            </a:r>
            <a:endParaRPr lang="en-GB" dirty="0" smtClean="0"/>
          </a:p>
        </p:txBody>
      </p:sp>
      <p:sp>
        <p:nvSpPr>
          <p:cNvPr id="4" name="Slide Number Placeholder 3"/>
          <p:cNvSpPr>
            <a:spLocks noGrp="1"/>
          </p:cNvSpPr>
          <p:nvPr>
            <p:ph type="sldNum" sz="quarter" idx="10"/>
          </p:nvPr>
        </p:nvSpPr>
        <p:spPr/>
        <p:txBody>
          <a:bodyPr/>
          <a:lstStyle/>
          <a:p>
            <a:fld id="{7DA0C6A1-7633-4A71-A83E-D1B42EA7CF78}" type="slidenum">
              <a:rPr lang="en-GB" smtClean="0"/>
              <a:t>32</a:t>
            </a:fld>
            <a:endParaRPr lang="en-GB"/>
          </a:p>
        </p:txBody>
      </p:sp>
    </p:spTree>
    <p:extLst>
      <p:ext uri="{BB962C8B-B14F-4D97-AF65-F5344CB8AC3E}">
        <p14:creationId xmlns:p14="http://schemas.microsoft.com/office/powerpoint/2010/main" val="3472892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show ACTUAL SOLUTION </a:t>
            </a:r>
            <a:r>
              <a:rPr lang="en-GB" baseline="0" dirty="0" smtClean="0"/>
              <a:t>using my visualizer</a:t>
            </a:r>
            <a:endParaRPr lang="en-GB" dirty="0"/>
          </a:p>
        </p:txBody>
      </p:sp>
      <p:sp>
        <p:nvSpPr>
          <p:cNvPr id="4" name="Slide Number Placeholder 3"/>
          <p:cNvSpPr>
            <a:spLocks noGrp="1"/>
          </p:cNvSpPr>
          <p:nvPr>
            <p:ph type="sldNum" sz="quarter" idx="10"/>
          </p:nvPr>
        </p:nvSpPr>
        <p:spPr/>
        <p:txBody>
          <a:bodyPr/>
          <a:lstStyle/>
          <a:p>
            <a:fld id="{7DA0C6A1-7633-4A71-A83E-D1B42EA7CF78}" type="slidenum">
              <a:rPr lang="en-GB" smtClean="0"/>
              <a:t>33</a:t>
            </a:fld>
            <a:endParaRPr lang="en-GB"/>
          </a:p>
        </p:txBody>
      </p:sp>
    </p:spTree>
    <p:extLst>
      <p:ext uri="{BB962C8B-B14F-4D97-AF65-F5344CB8AC3E}">
        <p14:creationId xmlns:p14="http://schemas.microsoft.com/office/powerpoint/2010/main" val="2956395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multi-stops were not allowed, we would</a:t>
            </a:r>
            <a:r>
              <a:rPr lang="en-GB" baseline="0" dirty="0" smtClean="0"/>
              <a:t> have the NP-complete bin packing problem (because we could not split items)</a:t>
            </a:r>
          </a:p>
          <a:p>
            <a:endParaRPr lang="en-GB" baseline="0" dirty="0" smtClean="0"/>
          </a:p>
          <a:p>
            <a:r>
              <a:rPr lang="en-GB" baseline="0" dirty="0" smtClean="0"/>
              <a:t>Here, we can split items, though avoiding multi-stops makes sense (less stops per route)</a:t>
            </a:r>
            <a:endParaRPr lang="en-GB" dirty="0"/>
          </a:p>
        </p:txBody>
      </p:sp>
      <p:sp>
        <p:nvSpPr>
          <p:cNvPr id="4" name="Slide Number Placeholder 3"/>
          <p:cNvSpPr>
            <a:spLocks noGrp="1"/>
          </p:cNvSpPr>
          <p:nvPr>
            <p:ph type="sldNum" sz="quarter" idx="10"/>
          </p:nvPr>
        </p:nvSpPr>
        <p:spPr/>
        <p:txBody>
          <a:bodyPr/>
          <a:lstStyle/>
          <a:p>
            <a:fld id="{7DA0C6A1-7633-4A71-A83E-D1B42EA7CF78}" type="slidenum">
              <a:rPr lang="en-GB" smtClean="0"/>
              <a:t>34</a:t>
            </a:fld>
            <a:endParaRPr lang="en-GB"/>
          </a:p>
        </p:txBody>
      </p:sp>
    </p:spTree>
    <p:extLst>
      <p:ext uri="{BB962C8B-B14F-4D97-AF65-F5344CB8AC3E}">
        <p14:creationId xmlns:p14="http://schemas.microsoft.com/office/powerpoint/2010/main" val="918430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A0C6A1-7633-4A71-A83E-D1B42EA7CF78}" type="slidenum">
              <a:rPr lang="en-GB" smtClean="0"/>
              <a:t>35</a:t>
            </a:fld>
            <a:endParaRPr lang="en-GB"/>
          </a:p>
        </p:txBody>
      </p:sp>
    </p:spTree>
    <p:extLst>
      <p:ext uri="{BB962C8B-B14F-4D97-AF65-F5344CB8AC3E}">
        <p14:creationId xmlns:p14="http://schemas.microsoft.com/office/powerpoint/2010/main" val="3368266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a:t>
            </a:r>
            <a:r>
              <a:rPr lang="en-GB" baseline="0" dirty="0" smtClean="0"/>
              <a:t> mentioned Eulerian Cycles a minute ago. They come in here too</a:t>
            </a:r>
            <a:endParaRPr lang="en-GB" dirty="0"/>
          </a:p>
        </p:txBody>
      </p:sp>
      <p:sp>
        <p:nvSpPr>
          <p:cNvPr id="4" name="Slide Number Placeholder 3"/>
          <p:cNvSpPr>
            <a:spLocks noGrp="1"/>
          </p:cNvSpPr>
          <p:nvPr>
            <p:ph type="sldNum" sz="quarter" idx="10"/>
          </p:nvPr>
        </p:nvSpPr>
        <p:spPr/>
        <p:txBody>
          <a:bodyPr/>
          <a:lstStyle/>
          <a:p>
            <a:fld id="{7DA0C6A1-7633-4A71-A83E-D1B42EA7CF78}" type="slidenum">
              <a:rPr lang="en-GB" smtClean="0"/>
              <a:t>3</a:t>
            </a:fld>
            <a:endParaRPr lang="en-GB"/>
          </a:p>
        </p:txBody>
      </p:sp>
    </p:spTree>
    <p:extLst>
      <p:ext uri="{BB962C8B-B14F-4D97-AF65-F5344CB8AC3E}">
        <p14:creationId xmlns:p14="http://schemas.microsoft.com/office/powerpoint/2010/main" val="28406459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a:t>
            </a:r>
            <a:r>
              <a:rPr lang="en-GB" baseline="0" dirty="0" smtClean="0"/>
              <a:t> a minimal covering, not a MINIMUM covering, which is NP-hard.</a:t>
            </a:r>
          </a:p>
          <a:p>
            <a:endParaRPr lang="en-GB" baseline="0" dirty="0" smtClean="0"/>
          </a:p>
          <a:p>
            <a:r>
              <a:rPr lang="en-GB" baseline="0" dirty="0" smtClean="0"/>
              <a:t>Proof in the paper</a:t>
            </a:r>
            <a:endParaRPr lang="en-GB" dirty="0"/>
          </a:p>
        </p:txBody>
      </p:sp>
      <p:sp>
        <p:nvSpPr>
          <p:cNvPr id="4" name="Slide Number Placeholder 3"/>
          <p:cNvSpPr>
            <a:spLocks noGrp="1"/>
          </p:cNvSpPr>
          <p:nvPr>
            <p:ph type="sldNum" sz="quarter" idx="10"/>
          </p:nvPr>
        </p:nvSpPr>
        <p:spPr/>
        <p:txBody>
          <a:bodyPr/>
          <a:lstStyle/>
          <a:p>
            <a:fld id="{7DA0C6A1-7633-4A71-A83E-D1B42EA7CF78}" type="slidenum">
              <a:rPr lang="en-GB" smtClean="0"/>
              <a:t>36</a:t>
            </a:fld>
            <a:endParaRPr lang="en-GB"/>
          </a:p>
        </p:txBody>
      </p:sp>
    </p:spTree>
    <p:extLst>
      <p:ext uri="{BB962C8B-B14F-4D97-AF65-F5344CB8AC3E}">
        <p14:creationId xmlns:p14="http://schemas.microsoft.com/office/powerpoint/2010/main" val="2841669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We start k at the lower</a:t>
            </a:r>
            <a:r>
              <a:rPr lang="en-GB" baseline="0" dirty="0" smtClean="0"/>
              <a:t> bound of number of passengers / vehicle capacity.</a:t>
            </a:r>
          </a:p>
          <a:p>
            <a:pPr marL="171450" indent="-171450">
              <a:buFont typeface="Arial" panose="020B0604020202020204" pitchFamily="34" charset="0"/>
              <a:buChar char="•"/>
            </a:pPr>
            <a:r>
              <a:rPr lang="en-GB" baseline="0" dirty="0" smtClean="0"/>
              <a:t>K is increased after a time limit.</a:t>
            </a:r>
          </a:p>
          <a:p>
            <a:pPr marL="171450" indent="-171450">
              <a:buFont typeface="Arial" panose="020B0604020202020204" pitchFamily="34" charset="0"/>
              <a:buChar char="•"/>
            </a:pPr>
            <a:r>
              <a:rPr lang="en-GB" baseline="0" dirty="0" smtClean="0"/>
              <a:t>Alternative approach to use k as part of the cost. But found it is too discrete for this.</a:t>
            </a:r>
          </a:p>
          <a:p>
            <a:endParaRPr lang="en-GB" baseline="0" dirty="0" smtClean="0"/>
          </a:p>
          <a:p>
            <a:r>
              <a:rPr lang="en-GB" baseline="0" dirty="0" smtClean="0"/>
              <a:t>ILS is basically a random walk around a local optima graph, though it needn’t be.</a:t>
            </a:r>
            <a:endParaRPr lang="en-GB" dirty="0"/>
          </a:p>
        </p:txBody>
      </p:sp>
      <p:sp>
        <p:nvSpPr>
          <p:cNvPr id="4" name="Slide Number Placeholder 3"/>
          <p:cNvSpPr>
            <a:spLocks noGrp="1"/>
          </p:cNvSpPr>
          <p:nvPr>
            <p:ph type="sldNum" sz="quarter" idx="10"/>
          </p:nvPr>
        </p:nvSpPr>
        <p:spPr/>
        <p:txBody>
          <a:bodyPr/>
          <a:lstStyle/>
          <a:p>
            <a:fld id="{7DA0C6A1-7633-4A71-A83E-D1B42EA7CF78}" type="slidenum">
              <a:rPr lang="en-GB" smtClean="0"/>
              <a:t>37</a:t>
            </a:fld>
            <a:endParaRPr lang="en-GB"/>
          </a:p>
        </p:txBody>
      </p:sp>
    </p:spTree>
    <p:extLst>
      <p:ext uri="{BB962C8B-B14F-4D97-AF65-F5344CB8AC3E}">
        <p14:creationId xmlns:p14="http://schemas.microsoft.com/office/powerpoint/2010/main" val="12068938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Inversions</a:t>
            </a:r>
            <a:r>
              <a:rPr lang="en-GB" baseline="0" dirty="0" smtClean="0"/>
              <a:t> are permitted in the operators.</a:t>
            </a:r>
          </a:p>
          <a:p>
            <a:pPr marL="171450" indent="-171450">
              <a:buFont typeface="Arial" panose="020B0604020202020204" pitchFamily="34" charset="0"/>
              <a:buChar char="•"/>
            </a:pPr>
            <a:r>
              <a:rPr lang="en-GB" baseline="0" dirty="0" smtClean="0"/>
              <a:t>Intra-route operators could result in buses being overfilled, so are not performed</a:t>
            </a:r>
          </a:p>
          <a:p>
            <a:pPr marL="171450" indent="-171450">
              <a:buFont typeface="Arial" panose="020B0604020202020204" pitchFamily="34" charset="0"/>
              <a:buChar char="•"/>
            </a:pPr>
            <a:r>
              <a:rPr lang="en-GB" baseline="0" dirty="0" smtClean="0"/>
              <a:t>Multi-stops within the same route are not permitted</a:t>
            </a:r>
          </a:p>
          <a:p>
            <a:pPr marL="171450" indent="-171450">
              <a:buFont typeface="Arial" panose="020B0604020202020204" pitchFamily="34" charset="0"/>
              <a:buChar char="•"/>
            </a:pPr>
            <a:r>
              <a:rPr lang="en-GB" baseline="0" dirty="0" smtClean="0"/>
              <a:t>All operators can be evaluated in constant time. O(n^4) neighbours</a:t>
            </a:r>
          </a:p>
          <a:p>
            <a:pPr marL="171450" indent="-171450">
              <a:buFont typeface="Arial" panose="020B0604020202020204" pitchFamily="34" charset="0"/>
              <a:buChar char="•"/>
            </a:pPr>
            <a:r>
              <a:rPr lang="en-GB" baseline="0" dirty="0" smtClean="0"/>
              <a:t>Intra-route operators do not affect assignments to stops/buses, etc.</a:t>
            </a:r>
          </a:p>
        </p:txBody>
      </p:sp>
      <p:sp>
        <p:nvSpPr>
          <p:cNvPr id="4" name="Slide Number Placeholder 3"/>
          <p:cNvSpPr>
            <a:spLocks noGrp="1"/>
          </p:cNvSpPr>
          <p:nvPr>
            <p:ph type="sldNum" sz="quarter" idx="10"/>
          </p:nvPr>
        </p:nvSpPr>
        <p:spPr/>
        <p:txBody>
          <a:bodyPr/>
          <a:lstStyle/>
          <a:p>
            <a:fld id="{7DA0C6A1-7633-4A71-A83E-D1B42EA7CF78}" type="slidenum">
              <a:rPr lang="en-GB" smtClean="0"/>
              <a:t>38</a:t>
            </a:fld>
            <a:endParaRPr lang="en-GB"/>
          </a:p>
        </p:txBody>
      </p:sp>
    </p:spTree>
    <p:extLst>
      <p:ext uri="{BB962C8B-B14F-4D97-AF65-F5344CB8AC3E}">
        <p14:creationId xmlns:p14="http://schemas.microsoft.com/office/powerpoint/2010/main" val="32487542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A0C6A1-7633-4A71-A83E-D1B42EA7CF78}" type="slidenum">
              <a:rPr lang="en-GB" smtClean="0"/>
              <a:t>39</a:t>
            </a:fld>
            <a:endParaRPr lang="en-GB"/>
          </a:p>
        </p:txBody>
      </p:sp>
    </p:spTree>
    <p:extLst>
      <p:ext uri="{BB962C8B-B14F-4D97-AF65-F5344CB8AC3E}">
        <p14:creationId xmlns:p14="http://schemas.microsoft.com/office/powerpoint/2010/main" val="17917191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A0C6A1-7633-4A71-A83E-D1B42EA7CF78}" type="slidenum">
              <a:rPr lang="en-GB" smtClean="0"/>
              <a:t>40</a:t>
            </a:fld>
            <a:endParaRPr lang="en-GB"/>
          </a:p>
        </p:txBody>
      </p:sp>
    </p:spTree>
    <p:extLst>
      <p:ext uri="{BB962C8B-B14F-4D97-AF65-F5344CB8AC3E}">
        <p14:creationId xmlns:p14="http://schemas.microsoft.com/office/powerpoint/2010/main" val="7030223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A0C6A1-7633-4A71-A83E-D1B42EA7CF78}" type="slidenum">
              <a:rPr lang="en-GB" smtClean="0"/>
              <a:t>41</a:t>
            </a:fld>
            <a:endParaRPr lang="en-GB"/>
          </a:p>
        </p:txBody>
      </p:sp>
    </p:spTree>
    <p:extLst>
      <p:ext uri="{BB962C8B-B14F-4D97-AF65-F5344CB8AC3E}">
        <p14:creationId xmlns:p14="http://schemas.microsoft.com/office/powerpoint/2010/main" val="31156655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A0C6A1-7633-4A71-A83E-D1B42EA7CF78}" type="slidenum">
              <a:rPr lang="en-GB" smtClean="0"/>
              <a:t>42</a:t>
            </a:fld>
            <a:endParaRPr lang="en-GB"/>
          </a:p>
        </p:txBody>
      </p:sp>
    </p:spTree>
    <p:extLst>
      <p:ext uri="{BB962C8B-B14F-4D97-AF65-F5344CB8AC3E}">
        <p14:creationId xmlns:p14="http://schemas.microsoft.com/office/powerpoint/2010/main" val="2441876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A0C6A1-7633-4A71-A83E-D1B42EA7CF78}" type="slidenum">
              <a:rPr lang="en-GB" smtClean="0"/>
              <a:t>43</a:t>
            </a:fld>
            <a:endParaRPr lang="en-GB"/>
          </a:p>
        </p:txBody>
      </p:sp>
    </p:spTree>
    <p:extLst>
      <p:ext uri="{BB962C8B-B14F-4D97-AF65-F5344CB8AC3E}">
        <p14:creationId xmlns:p14="http://schemas.microsoft.com/office/powerpoint/2010/main" val="13929492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Small maximum</a:t>
            </a:r>
            <a:r>
              <a:rPr lang="en-GB" baseline="0" dirty="0" smtClean="0"/>
              <a:t> walking distance gives addresses that are clustered around stops. </a:t>
            </a:r>
          </a:p>
          <a:p>
            <a:endParaRPr lang="en-GB" baseline="0" dirty="0" smtClean="0"/>
          </a:p>
          <a:p>
            <a:r>
              <a:rPr lang="en-GB" baseline="0" dirty="0" smtClean="0"/>
              <a:t>In extreme cases, all stops will be required. (No stop selection element)</a:t>
            </a:r>
            <a:endParaRPr lang="en-GB" dirty="0"/>
          </a:p>
        </p:txBody>
      </p:sp>
      <p:sp>
        <p:nvSpPr>
          <p:cNvPr id="4" name="Slide Number Placeholder 3"/>
          <p:cNvSpPr>
            <a:spLocks noGrp="1"/>
          </p:cNvSpPr>
          <p:nvPr>
            <p:ph type="sldNum" sz="quarter" idx="10"/>
          </p:nvPr>
        </p:nvSpPr>
        <p:spPr/>
        <p:txBody>
          <a:bodyPr/>
          <a:lstStyle/>
          <a:p>
            <a:fld id="{7DA0C6A1-7633-4A71-A83E-D1B42EA7CF78}" type="slidenum">
              <a:rPr lang="en-GB" smtClean="0"/>
              <a:t>44</a:t>
            </a:fld>
            <a:endParaRPr lang="en-GB"/>
          </a:p>
        </p:txBody>
      </p:sp>
    </p:spTree>
    <p:extLst>
      <p:ext uri="{BB962C8B-B14F-4D97-AF65-F5344CB8AC3E}">
        <p14:creationId xmlns:p14="http://schemas.microsoft.com/office/powerpoint/2010/main" val="18378178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contrast,</a:t>
            </a:r>
            <a:r>
              <a:rPr lang="en-GB" baseline="0" dirty="0" smtClean="0"/>
              <a:t> the above is generated with larger walks being permitted.</a:t>
            </a:r>
            <a:endParaRPr lang="en-GB" dirty="0"/>
          </a:p>
        </p:txBody>
      </p:sp>
      <p:sp>
        <p:nvSpPr>
          <p:cNvPr id="4" name="Slide Number Placeholder 3"/>
          <p:cNvSpPr>
            <a:spLocks noGrp="1"/>
          </p:cNvSpPr>
          <p:nvPr>
            <p:ph type="sldNum" sz="quarter" idx="10"/>
          </p:nvPr>
        </p:nvSpPr>
        <p:spPr/>
        <p:txBody>
          <a:bodyPr/>
          <a:lstStyle/>
          <a:p>
            <a:fld id="{7DA0C6A1-7633-4A71-A83E-D1B42EA7CF78}" type="slidenum">
              <a:rPr lang="en-GB" smtClean="0"/>
              <a:t>45</a:t>
            </a:fld>
            <a:endParaRPr lang="en-GB"/>
          </a:p>
        </p:txBody>
      </p:sp>
    </p:spTree>
    <p:extLst>
      <p:ext uri="{BB962C8B-B14F-4D97-AF65-F5344CB8AC3E}">
        <p14:creationId xmlns:p14="http://schemas.microsoft.com/office/powerpoint/2010/main" val="45851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EC7E78-B03C-446C-81B3-0C495B008BC7}" type="slidenum">
              <a:rPr lang="en-GB" smtClean="0"/>
              <a:pPr/>
              <a:t>4</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Ten seconds of execution time permitted for each</a:t>
            </a:r>
            <a:r>
              <a:rPr lang="en-GB" baseline="0" dirty="0" smtClean="0"/>
              <a:t> </a:t>
            </a:r>
            <a:r>
              <a:rPr lang="en-GB" dirty="0" smtClean="0"/>
              <a:t>value of k.</a:t>
            </a:r>
          </a:p>
          <a:p>
            <a:pPr marL="171450" indent="-171450">
              <a:buFont typeface="Arial" panose="020B0604020202020204" pitchFamily="34" charset="0"/>
              <a:buChar char="•"/>
            </a:pPr>
            <a:r>
              <a:rPr lang="en-GB" dirty="0" smtClean="0"/>
              <a:t>More routes are needed when both the maximum journey times and the maximum walking distances are low. </a:t>
            </a:r>
          </a:p>
          <a:p>
            <a:pPr marL="171450" indent="-171450">
              <a:buFont typeface="Arial" panose="020B0604020202020204" pitchFamily="34" charset="0"/>
              <a:buChar char="•"/>
            </a:pPr>
            <a:r>
              <a:rPr lang="en-GB" dirty="0" smtClean="0"/>
              <a:t>Shorter journey limits imply the need for more routes in feasible solutions. </a:t>
            </a:r>
          </a:p>
          <a:p>
            <a:pPr marL="171450" indent="-171450">
              <a:buFont typeface="Arial" panose="020B0604020202020204" pitchFamily="34" charset="0"/>
              <a:buChar char="•"/>
            </a:pPr>
            <a:r>
              <a:rPr lang="en-GB" dirty="0" smtClean="0"/>
              <a:t>Short walk limits means addresses are tightly clustered around bus stops; consequently, nearly all bus stops will be compulsory, meaning that any savings that could be achieved by only using a subset of the bus stops are not available, creating a need for additional routes. </a:t>
            </a:r>
          </a:p>
          <a:p>
            <a:endParaRPr lang="en-GB" dirty="0" smtClean="0"/>
          </a:p>
          <a:p>
            <a:pPr marL="171450" indent="-171450">
              <a:buFont typeface="Arial" panose="020B0604020202020204" pitchFamily="34" charset="0"/>
              <a:buChar char="•"/>
            </a:pPr>
            <a:r>
              <a:rPr lang="en-GB" dirty="0" err="1" smtClean="0"/>
              <a:t>Multistops</a:t>
            </a:r>
            <a:r>
              <a:rPr lang="en-GB" dirty="0" smtClean="0"/>
              <a:t> occur more frequently when it is advantageous or necessary to assign large numbers of students to individual bus stops. (where students are able to walk larger, or where the number of bus stops is small</a:t>
            </a:r>
            <a:r>
              <a:rPr lang="en-GB" baseline="0" dirty="0" smtClean="0"/>
              <a:t>)</a:t>
            </a:r>
            <a:endParaRPr lang="en-GB" dirty="0" smtClean="0"/>
          </a:p>
        </p:txBody>
      </p:sp>
      <p:sp>
        <p:nvSpPr>
          <p:cNvPr id="4" name="Slide Number Placeholder 3"/>
          <p:cNvSpPr>
            <a:spLocks noGrp="1"/>
          </p:cNvSpPr>
          <p:nvPr>
            <p:ph type="sldNum" sz="quarter" idx="10"/>
          </p:nvPr>
        </p:nvSpPr>
        <p:spPr/>
        <p:txBody>
          <a:bodyPr/>
          <a:lstStyle/>
          <a:p>
            <a:fld id="{7DA0C6A1-7633-4A71-A83E-D1B42EA7CF78}" type="slidenum">
              <a:rPr lang="en-GB" smtClean="0"/>
              <a:t>46</a:t>
            </a:fld>
            <a:endParaRPr lang="en-GB"/>
          </a:p>
        </p:txBody>
      </p:sp>
    </p:spTree>
    <p:extLst>
      <p:ext uri="{BB962C8B-B14F-4D97-AF65-F5344CB8AC3E}">
        <p14:creationId xmlns:p14="http://schemas.microsoft.com/office/powerpoint/2010/main" val="38833138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This is particularly so for instances where only a small proportion of bus stops need to be used.</a:t>
            </a:r>
          </a:p>
          <a:p>
            <a:pPr marL="171450" indent="-171450">
              <a:buFont typeface="Arial" panose="020B0604020202020204" pitchFamily="34" charset="0"/>
              <a:buChar char="•"/>
            </a:pPr>
            <a:r>
              <a:rPr lang="en-GB" dirty="0" smtClean="0"/>
              <a:t>Currently using this same method with large real-world problems generated using web mapping services.</a:t>
            </a:r>
          </a:p>
          <a:p>
            <a:pPr marL="171450" indent="-171450">
              <a:buFont typeface="Arial" panose="020B0604020202020204" pitchFamily="34" charset="0"/>
              <a:buChar char="•"/>
            </a:pPr>
            <a:r>
              <a:rPr lang="en-GB" dirty="0" smtClean="0"/>
              <a:t>DOUBLE TRIPPING</a:t>
            </a:r>
          </a:p>
          <a:p>
            <a:pPr marL="171450" indent="-171450">
              <a:buFont typeface="Arial" panose="020B0604020202020204" pitchFamily="34" charset="0"/>
              <a:buChar char="•"/>
            </a:pPr>
            <a:r>
              <a:rPr lang="en-GB" dirty="0" smtClean="0"/>
              <a:t>GO</a:t>
            </a:r>
            <a:r>
              <a:rPr lang="en-GB" baseline="0" dirty="0" smtClean="0"/>
              <a:t> ON TO SHOW MULTI-OBJ STUFF</a:t>
            </a:r>
            <a:endParaRPr lang="en-GB" dirty="0" smtClean="0"/>
          </a:p>
        </p:txBody>
      </p:sp>
      <p:sp>
        <p:nvSpPr>
          <p:cNvPr id="4" name="Slide Number Placeholder 3"/>
          <p:cNvSpPr>
            <a:spLocks noGrp="1"/>
          </p:cNvSpPr>
          <p:nvPr>
            <p:ph type="sldNum" sz="quarter" idx="10"/>
          </p:nvPr>
        </p:nvSpPr>
        <p:spPr/>
        <p:txBody>
          <a:bodyPr/>
          <a:lstStyle/>
          <a:p>
            <a:fld id="{7DA0C6A1-7633-4A71-A83E-D1B42EA7CF78}" type="slidenum">
              <a:rPr lang="en-GB" smtClean="0"/>
              <a:t>47</a:t>
            </a:fld>
            <a:endParaRPr lang="en-GB"/>
          </a:p>
        </p:txBody>
      </p:sp>
    </p:spTree>
    <p:extLst>
      <p:ext uri="{BB962C8B-B14F-4D97-AF65-F5344CB8AC3E}">
        <p14:creationId xmlns:p14="http://schemas.microsoft.com/office/powerpoint/2010/main" val="21014862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smtClean="0">
                <a:solidFill>
                  <a:schemeClr val="tx1"/>
                </a:solidFill>
                <a:effectLst/>
                <a:latin typeface="+mn-lt"/>
                <a:ea typeface="+mn-ea"/>
                <a:cs typeface="+mn-cs"/>
              </a:rPr>
              <a:t>In this talk I will introduce three original and real-world combinatorial optimisation problems, together with algorithms that exploit their underlying graph-theoretic properties. The first problem makes use of Eulerian cycles to help arrange trapezoids into sequences so that the space between successive shapes in minimised. The second problem concerns the design of seating plans for large parties, using ideas from the graph colouring problem. Finally, the third problem uses notions from vehicle routing, set covering, and bin packing to help produce cost effective school transport systems. </a:t>
            </a:r>
            <a:endParaRPr lang="en-GB" dirty="0"/>
          </a:p>
        </p:txBody>
      </p:sp>
      <p:sp>
        <p:nvSpPr>
          <p:cNvPr id="4" name="Slide Number Placeholder 3"/>
          <p:cNvSpPr>
            <a:spLocks noGrp="1"/>
          </p:cNvSpPr>
          <p:nvPr>
            <p:ph type="sldNum" sz="quarter" idx="10"/>
          </p:nvPr>
        </p:nvSpPr>
        <p:spPr/>
        <p:txBody>
          <a:bodyPr/>
          <a:lstStyle/>
          <a:p>
            <a:fld id="{7DA0C6A1-7633-4A71-A83E-D1B42EA7CF78}" type="slidenum">
              <a:rPr lang="en-GB" smtClean="0"/>
              <a:t>48</a:t>
            </a:fld>
            <a:endParaRPr lang="en-GB"/>
          </a:p>
        </p:txBody>
      </p:sp>
    </p:spTree>
    <p:extLst>
      <p:ext uri="{BB962C8B-B14F-4D97-AF65-F5344CB8AC3E}">
        <p14:creationId xmlns:p14="http://schemas.microsoft.com/office/powerpoint/2010/main" val="4067666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EC7E78-B03C-446C-81B3-0C495B008BC7}"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49625"/>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EC7E78-B03C-446C-81B3-0C495B008BC7}"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153037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49625"/>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EC7E78-B03C-446C-81B3-0C495B008BC7}"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153037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49625"/>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EC7E78-B03C-446C-81B3-0C495B008BC7}"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946566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49625"/>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EC7E78-B03C-446C-81B3-0C495B008BC7}"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1838423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cy-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y-GB" smtClean="0"/>
              <a:t>Click to edit Master subtitle style</a:t>
            </a:r>
            <a:endParaRPr lang="en-US"/>
          </a:p>
        </p:txBody>
      </p:sp>
      <p:sp>
        <p:nvSpPr>
          <p:cNvPr id="4" name="Date Placeholder 3"/>
          <p:cNvSpPr>
            <a:spLocks noGrp="1"/>
          </p:cNvSpPr>
          <p:nvPr>
            <p:ph type="dt" sz="half" idx="10"/>
          </p:nvPr>
        </p:nvSpPr>
        <p:spPr/>
        <p:txBody>
          <a:bodyPr/>
          <a:lstStyle/>
          <a:p>
            <a:fld id="{B3A3F8AA-8968-894F-97A8-00605A5FA424}"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99FF7-90F8-A540-99FD-AE74F0C9DBD9}" type="slidenum">
              <a:rPr lang="en-US" smtClean="0"/>
              <a:t>‹#›</a:t>
            </a:fld>
            <a:endParaRPr lang="en-US"/>
          </a:p>
        </p:txBody>
      </p:sp>
    </p:spTree>
    <p:extLst>
      <p:ext uri="{BB962C8B-B14F-4D97-AF65-F5344CB8AC3E}">
        <p14:creationId xmlns:p14="http://schemas.microsoft.com/office/powerpoint/2010/main" val="1607146514"/>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y-GB" smtClean="0"/>
              <a:t>Click to edit Master text styles</a:t>
            </a:r>
          </a:p>
          <a:p>
            <a:pPr lvl="1"/>
            <a:r>
              <a:rPr lang="cy-GB" smtClean="0"/>
              <a:t>Second level</a:t>
            </a:r>
          </a:p>
          <a:p>
            <a:pPr lvl="2"/>
            <a:r>
              <a:rPr lang="cy-GB" smtClean="0"/>
              <a:t>Third level</a:t>
            </a:r>
          </a:p>
          <a:p>
            <a:pPr lvl="3"/>
            <a:r>
              <a:rPr lang="cy-GB" smtClean="0"/>
              <a:t>Fourth level</a:t>
            </a:r>
          </a:p>
          <a:p>
            <a:pPr lvl="4"/>
            <a:r>
              <a:rPr lang="cy-GB" smtClean="0"/>
              <a:t>Fifth level</a:t>
            </a:r>
            <a:endParaRPr lang="en-US"/>
          </a:p>
        </p:txBody>
      </p:sp>
      <p:sp>
        <p:nvSpPr>
          <p:cNvPr id="4" name="Date Placeholder 3"/>
          <p:cNvSpPr>
            <a:spLocks noGrp="1"/>
          </p:cNvSpPr>
          <p:nvPr>
            <p:ph type="dt" sz="half" idx="10"/>
          </p:nvPr>
        </p:nvSpPr>
        <p:spPr/>
        <p:txBody>
          <a:bodyPr/>
          <a:lstStyle/>
          <a:p>
            <a:fld id="{B3A3F8AA-8968-894F-97A8-00605A5FA424}"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99FF7-90F8-A540-99FD-AE74F0C9DBD9}" type="slidenum">
              <a:rPr lang="en-US" smtClean="0"/>
              <a:t>‹#›</a:t>
            </a:fld>
            <a:endParaRPr lang="en-US"/>
          </a:p>
        </p:txBody>
      </p:sp>
    </p:spTree>
    <p:extLst>
      <p:ext uri="{BB962C8B-B14F-4D97-AF65-F5344CB8AC3E}">
        <p14:creationId xmlns:p14="http://schemas.microsoft.com/office/powerpoint/2010/main" val="2994718034"/>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cy-GB"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cy-GB" smtClean="0"/>
              <a:t>Click to edit Master text styles</a:t>
            </a:r>
          </a:p>
          <a:p>
            <a:pPr lvl="1"/>
            <a:r>
              <a:rPr lang="cy-GB" smtClean="0"/>
              <a:t>Second level</a:t>
            </a:r>
          </a:p>
          <a:p>
            <a:pPr lvl="2"/>
            <a:r>
              <a:rPr lang="cy-GB" smtClean="0"/>
              <a:t>Third level</a:t>
            </a:r>
          </a:p>
          <a:p>
            <a:pPr lvl="3"/>
            <a:r>
              <a:rPr lang="cy-GB" smtClean="0"/>
              <a:t>Fourth level</a:t>
            </a:r>
          </a:p>
          <a:p>
            <a:pPr lvl="4"/>
            <a:r>
              <a:rPr lang="cy-GB" smtClean="0"/>
              <a:t>Fifth level</a:t>
            </a:r>
            <a:endParaRPr lang="en-US"/>
          </a:p>
        </p:txBody>
      </p:sp>
      <p:sp>
        <p:nvSpPr>
          <p:cNvPr id="4" name="Date Placeholder 3"/>
          <p:cNvSpPr>
            <a:spLocks noGrp="1"/>
          </p:cNvSpPr>
          <p:nvPr>
            <p:ph type="dt" sz="half" idx="10"/>
          </p:nvPr>
        </p:nvSpPr>
        <p:spPr/>
        <p:txBody>
          <a:bodyPr/>
          <a:lstStyle/>
          <a:p>
            <a:fld id="{B3A3F8AA-8968-894F-97A8-00605A5FA424}"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99FF7-90F8-A540-99FD-AE74F0C9DBD9}" type="slidenum">
              <a:rPr lang="en-US" smtClean="0"/>
              <a:t>‹#›</a:t>
            </a:fld>
            <a:endParaRPr lang="en-US"/>
          </a:p>
        </p:txBody>
      </p:sp>
    </p:spTree>
    <p:extLst>
      <p:ext uri="{BB962C8B-B14F-4D97-AF65-F5344CB8AC3E}">
        <p14:creationId xmlns:p14="http://schemas.microsoft.com/office/powerpoint/2010/main" val="516441502"/>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GB" smtClean="0"/>
              <a:t>Click to edit Master title style</a:t>
            </a:r>
            <a:endParaRPr lang="en-US"/>
          </a:p>
        </p:txBody>
      </p:sp>
      <p:sp>
        <p:nvSpPr>
          <p:cNvPr id="3" name="Content Placeholder 2"/>
          <p:cNvSpPr>
            <a:spLocks noGrp="1"/>
          </p:cNvSpPr>
          <p:nvPr>
            <p:ph idx="1"/>
          </p:nvPr>
        </p:nvSpPr>
        <p:spPr/>
        <p:txBody>
          <a:bodyPr/>
          <a:lstStyle/>
          <a:p>
            <a:pPr lvl="0"/>
            <a:r>
              <a:rPr lang="cy-GB" smtClean="0"/>
              <a:t>Click to edit Master text styles</a:t>
            </a:r>
          </a:p>
          <a:p>
            <a:pPr lvl="1"/>
            <a:r>
              <a:rPr lang="cy-GB" smtClean="0"/>
              <a:t>Second level</a:t>
            </a:r>
          </a:p>
          <a:p>
            <a:pPr lvl="2"/>
            <a:r>
              <a:rPr lang="cy-GB" smtClean="0"/>
              <a:t>Third level</a:t>
            </a:r>
          </a:p>
          <a:p>
            <a:pPr lvl="3"/>
            <a:r>
              <a:rPr lang="cy-GB" smtClean="0"/>
              <a:t>Fourth level</a:t>
            </a:r>
          </a:p>
          <a:p>
            <a:pPr lvl="4"/>
            <a:r>
              <a:rPr lang="cy-GB" smtClean="0"/>
              <a:t>Fifth level</a:t>
            </a:r>
            <a:endParaRPr lang="en-US"/>
          </a:p>
        </p:txBody>
      </p:sp>
      <p:sp>
        <p:nvSpPr>
          <p:cNvPr id="4" name="Date Placeholder 3"/>
          <p:cNvSpPr>
            <a:spLocks noGrp="1"/>
          </p:cNvSpPr>
          <p:nvPr>
            <p:ph type="dt" sz="half" idx="10"/>
          </p:nvPr>
        </p:nvSpPr>
        <p:spPr/>
        <p:txBody>
          <a:bodyPr/>
          <a:lstStyle/>
          <a:p>
            <a:fld id="{B3A3F8AA-8968-894F-97A8-00605A5FA424}"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99FF7-90F8-A540-99FD-AE74F0C9DBD9}" type="slidenum">
              <a:rPr lang="en-US" smtClean="0"/>
              <a:t>‹#›</a:t>
            </a:fld>
            <a:endParaRPr lang="en-US"/>
          </a:p>
        </p:txBody>
      </p:sp>
    </p:spTree>
    <p:extLst>
      <p:ext uri="{BB962C8B-B14F-4D97-AF65-F5344CB8AC3E}">
        <p14:creationId xmlns:p14="http://schemas.microsoft.com/office/powerpoint/2010/main" val="2253102072"/>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cy-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y-GB" smtClean="0"/>
              <a:t>Click to edit Master text styles</a:t>
            </a:r>
          </a:p>
        </p:txBody>
      </p:sp>
      <p:sp>
        <p:nvSpPr>
          <p:cNvPr id="4" name="Date Placeholder 3"/>
          <p:cNvSpPr>
            <a:spLocks noGrp="1"/>
          </p:cNvSpPr>
          <p:nvPr>
            <p:ph type="dt" sz="half" idx="10"/>
          </p:nvPr>
        </p:nvSpPr>
        <p:spPr/>
        <p:txBody>
          <a:bodyPr/>
          <a:lstStyle/>
          <a:p>
            <a:fld id="{B3A3F8AA-8968-894F-97A8-00605A5FA424}"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99FF7-90F8-A540-99FD-AE74F0C9DBD9}" type="slidenum">
              <a:rPr lang="en-US" smtClean="0"/>
              <a:t>‹#›</a:t>
            </a:fld>
            <a:endParaRPr lang="en-US"/>
          </a:p>
        </p:txBody>
      </p:sp>
    </p:spTree>
    <p:extLst>
      <p:ext uri="{BB962C8B-B14F-4D97-AF65-F5344CB8AC3E}">
        <p14:creationId xmlns:p14="http://schemas.microsoft.com/office/powerpoint/2010/main" val="752494937"/>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GB"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y-GB" smtClean="0"/>
              <a:t>Click to edit Master text styles</a:t>
            </a:r>
          </a:p>
          <a:p>
            <a:pPr lvl="1"/>
            <a:r>
              <a:rPr lang="cy-GB" smtClean="0"/>
              <a:t>Second level</a:t>
            </a:r>
          </a:p>
          <a:p>
            <a:pPr lvl="2"/>
            <a:r>
              <a:rPr lang="cy-GB" smtClean="0"/>
              <a:t>Third level</a:t>
            </a:r>
          </a:p>
          <a:p>
            <a:pPr lvl="3"/>
            <a:r>
              <a:rPr lang="cy-GB" smtClean="0"/>
              <a:t>Fourth level</a:t>
            </a:r>
          </a:p>
          <a:p>
            <a:pPr lvl="4"/>
            <a:r>
              <a:rPr lang="cy-GB"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y-GB" smtClean="0"/>
              <a:t>Click to edit Master text styles</a:t>
            </a:r>
          </a:p>
          <a:p>
            <a:pPr lvl="1"/>
            <a:r>
              <a:rPr lang="cy-GB" smtClean="0"/>
              <a:t>Second level</a:t>
            </a:r>
          </a:p>
          <a:p>
            <a:pPr lvl="2"/>
            <a:r>
              <a:rPr lang="cy-GB" smtClean="0"/>
              <a:t>Third level</a:t>
            </a:r>
          </a:p>
          <a:p>
            <a:pPr lvl="3"/>
            <a:r>
              <a:rPr lang="cy-GB" smtClean="0"/>
              <a:t>Fourth level</a:t>
            </a:r>
          </a:p>
          <a:p>
            <a:pPr lvl="4"/>
            <a:r>
              <a:rPr lang="cy-GB" smtClean="0"/>
              <a:t>Fifth level</a:t>
            </a:r>
            <a:endParaRPr lang="en-US"/>
          </a:p>
        </p:txBody>
      </p:sp>
      <p:sp>
        <p:nvSpPr>
          <p:cNvPr id="5" name="Date Placeholder 4"/>
          <p:cNvSpPr>
            <a:spLocks noGrp="1"/>
          </p:cNvSpPr>
          <p:nvPr>
            <p:ph type="dt" sz="half" idx="10"/>
          </p:nvPr>
        </p:nvSpPr>
        <p:spPr/>
        <p:txBody>
          <a:bodyPr/>
          <a:lstStyle/>
          <a:p>
            <a:fld id="{B3A3F8AA-8968-894F-97A8-00605A5FA424}"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199FF7-90F8-A540-99FD-AE74F0C9DBD9}" type="slidenum">
              <a:rPr lang="en-US" smtClean="0"/>
              <a:t>‹#›</a:t>
            </a:fld>
            <a:endParaRPr lang="en-US"/>
          </a:p>
        </p:txBody>
      </p:sp>
    </p:spTree>
    <p:extLst>
      <p:ext uri="{BB962C8B-B14F-4D97-AF65-F5344CB8AC3E}">
        <p14:creationId xmlns:p14="http://schemas.microsoft.com/office/powerpoint/2010/main" val="726653525"/>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y-GB"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y-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y-GB" smtClean="0"/>
              <a:t>Click to edit Master text styles</a:t>
            </a:r>
          </a:p>
          <a:p>
            <a:pPr lvl="1"/>
            <a:r>
              <a:rPr lang="cy-GB" smtClean="0"/>
              <a:t>Second level</a:t>
            </a:r>
          </a:p>
          <a:p>
            <a:pPr lvl="2"/>
            <a:r>
              <a:rPr lang="cy-GB" smtClean="0"/>
              <a:t>Third level</a:t>
            </a:r>
          </a:p>
          <a:p>
            <a:pPr lvl="3"/>
            <a:r>
              <a:rPr lang="cy-GB" smtClean="0"/>
              <a:t>Fourth level</a:t>
            </a:r>
          </a:p>
          <a:p>
            <a:pPr lvl="4"/>
            <a:r>
              <a:rPr lang="cy-GB"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y-GB"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y-GB" smtClean="0"/>
              <a:t>Click to edit Master text styles</a:t>
            </a:r>
          </a:p>
          <a:p>
            <a:pPr lvl="1"/>
            <a:r>
              <a:rPr lang="cy-GB" smtClean="0"/>
              <a:t>Second level</a:t>
            </a:r>
          </a:p>
          <a:p>
            <a:pPr lvl="2"/>
            <a:r>
              <a:rPr lang="cy-GB" smtClean="0"/>
              <a:t>Third level</a:t>
            </a:r>
          </a:p>
          <a:p>
            <a:pPr lvl="3"/>
            <a:r>
              <a:rPr lang="cy-GB" smtClean="0"/>
              <a:t>Fourth level</a:t>
            </a:r>
          </a:p>
          <a:p>
            <a:pPr lvl="4"/>
            <a:r>
              <a:rPr lang="cy-GB" smtClean="0"/>
              <a:t>Fifth level</a:t>
            </a:r>
            <a:endParaRPr lang="en-US"/>
          </a:p>
        </p:txBody>
      </p:sp>
      <p:sp>
        <p:nvSpPr>
          <p:cNvPr id="7" name="Date Placeholder 6"/>
          <p:cNvSpPr>
            <a:spLocks noGrp="1"/>
          </p:cNvSpPr>
          <p:nvPr>
            <p:ph type="dt" sz="half" idx="10"/>
          </p:nvPr>
        </p:nvSpPr>
        <p:spPr/>
        <p:txBody>
          <a:bodyPr/>
          <a:lstStyle/>
          <a:p>
            <a:fld id="{B3A3F8AA-8968-894F-97A8-00605A5FA424}" type="datetimeFigureOut">
              <a:rPr lang="en-US" smtClean="0"/>
              <a:t>9/14/2017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199FF7-90F8-A540-99FD-AE74F0C9DBD9}" type="slidenum">
              <a:rPr lang="en-US" smtClean="0"/>
              <a:t>‹#›</a:t>
            </a:fld>
            <a:endParaRPr lang="en-US"/>
          </a:p>
        </p:txBody>
      </p:sp>
    </p:spTree>
    <p:extLst>
      <p:ext uri="{BB962C8B-B14F-4D97-AF65-F5344CB8AC3E}">
        <p14:creationId xmlns:p14="http://schemas.microsoft.com/office/powerpoint/2010/main" val="272410218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GB" smtClean="0"/>
              <a:t>Click to edit Master title style</a:t>
            </a:r>
            <a:endParaRPr lang="en-US"/>
          </a:p>
        </p:txBody>
      </p:sp>
      <p:sp>
        <p:nvSpPr>
          <p:cNvPr id="3" name="Date Placeholder 2"/>
          <p:cNvSpPr>
            <a:spLocks noGrp="1"/>
          </p:cNvSpPr>
          <p:nvPr>
            <p:ph type="dt" sz="half" idx="10"/>
          </p:nvPr>
        </p:nvSpPr>
        <p:spPr/>
        <p:txBody>
          <a:bodyPr/>
          <a:lstStyle/>
          <a:p>
            <a:fld id="{B3A3F8AA-8968-894F-97A8-00605A5FA424}" type="datetimeFigureOut">
              <a:rPr lang="en-US" smtClean="0"/>
              <a:t>9/14/2017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199FF7-90F8-A540-99FD-AE74F0C9DBD9}" type="slidenum">
              <a:rPr lang="en-US" smtClean="0"/>
              <a:t>‹#›</a:t>
            </a:fld>
            <a:endParaRPr lang="en-US"/>
          </a:p>
        </p:txBody>
      </p:sp>
    </p:spTree>
    <p:extLst>
      <p:ext uri="{BB962C8B-B14F-4D97-AF65-F5344CB8AC3E}">
        <p14:creationId xmlns:p14="http://schemas.microsoft.com/office/powerpoint/2010/main" val="2930399553"/>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A3F8AA-8968-894F-97A8-00605A5FA424}" type="datetimeFigureOut">
              <a:rPr lang="en-US" smtClean="0"/>
              <a:t>9/14/2017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199FF7-90F8-A540-99FD-AE74F0C9DBD9}" type="slidenum">
              <a:rPr lang="en-US" smtClean="0"/>
              <a:t>‹#›</a:t>
            </a:fld>
            <a:endParaRPr lang="en-US"/>
          </a:p>
        </p:txBody>
      </p:sp>
    </p:spTree>
    <p:extLst>
      <p:ext uri="{BB962C8B-B14F-4D97-AF65-F5344CB8AC3E}">
        <p14:creationId xmlns:p14="http://schemas.microsoft.com/office/powerpoint/2010/main" val="1992649273"/>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cy-GB"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y-GB" smtClean="0"/>
              <a:t>Click to edit Master text styles</a:t>
            </a:r>
          </a:p>
          <a:p>
            <a:pPr lvl="1"/>
            <a:r>
              <a:rPr lang="cy-GB" smtClean="0"/>
              <a:t>Second level</a:t>
            </a:r>
          </a:p>
          <a:p>
            <a:pPr lvl="2"/>
            <a:r>
              <a:rPr lang="cy-GB" smtClean="0"/>
              <a:t>Third level</a:t>
            </a:r>
          </a:p>
          <a:p>
            <a:pPr lvl="3"/>
            <a:r>
              <a:rPr lang="cy-GB" smtClean="0"/>
              <a:t>Fourth level</a:t>
            </a:r>
          </a:p>
          <a:p>
            <a:pPr lvl="4"/>
            <a:r>
              <a:rPr lang="cy-GB"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y-GB" smtClean="0"/>
              <a:t>Click to edit Master text styles</a:t>
            </a:r>
          </a:p>
        </p:txBody>
      </p:sp>
      <p:sp>
        <p:nvSpPr>
          <p:cNvPr id="5" name="Date Placeholder 4"/>
          <p:cNvSpPr>
            <a:spLocks noGrp="1"/>
          </p:cNvSpPr>
          <p:nvPr>
            <p:ph type="dt" sz="half" idx="10"/>
          </p:nvPr>
        </p:nvSpPr>
        <p:spPr/>
        <p:txBody>
          <a:bodyPr/>
          <a:lstStyle/>
          <a:p>
            <a:fld id="{B3A3F8AA-8968-894F-97A8-00605A5FA424}"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199FF7-90F8-A540-99FD-AE74F0C9DBD9}" type="slidenum">
              <a:rPr lang="en-US" smtClean="0"/>
              <a:t>‹#›</a:t>
            </a:fld>
            <a:endParaRPr lang="en-US"/>
          </a:p>
        </p:txBody>
      </p:sp>
    </p:spTree>
    <p:extLst>
      <p:ext uri="{BB962C8B-B14F-4D97-AF65-F5344CB8AC3E}">
        <p14:creationId xmlns:p14="http://schemas.microsoft.com/office/powerpoint/2010/main" val="229472117"/>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cy-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y-GB"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y-GB" smtClean="0"/>
              <a:t>Click to edit Master text styles</a:t>
            </a:r>
          </a:p>
        </p:txBody>
      </p:sp>
      <p:sp>
        <p:nvSpPr>
          <p:cNvPr id="5" name="Date Placeholder 4"/>
          <p:cNvSpPr>
            <a:spLocks noGrp="1"/>
          </p:cNvSpPr>
          <p:nvPr>
            <p:ph type="dt" sz="half" idx="10"/>
          </p:nvPr>
        </p:nvSpPr>
        <p:spPr/>
        <p:txBody>
          <a:bodyPr/>
          <a:lstStyle/>
          <a:p>
            <a:fld id="{B3A3F8AA-8968-894F-97A8-00605A5FA424}"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199FF7-90F8-A540-99FD-AE74F0C9DBD9}" type="slidenum">
              <a:rPr lang="en-US" smtClean="0"/>
              <a:t>‹#›</a:t>
            </a:fld>
            <a:endParaRPr lang="en-US"/>
          </a:p>
        </p:txBody>
      </p:sp>
    </p:spTree>
    <p:extLst>
      <p:ext uri="{BB962C8B-B14F-4D97-AF65-F5344CB8AC3E}">
        <p14:creationId xmlns:p14="http://schemas.microsoft.com/office/powerpoint/2010/main" val="41800322"/>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cy-GB"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cy-GB" dirty="0" smtClean="0"/>
              <a:t>Click to edit Master text styles</a:t>
            </a:r>
          </a:p>
          <a:p>
            <a:pPr lvl="1"/>
            <a:r>
              <a:rPr lang="cy-GB" dirty="0" smtClean="0"/>
              <a:t>Second level</a:t>
            </a:r>
          </a:p>
          <a:p>
            <a:pPr lvl="2"/>
            <a:r>
              <a:rPr lang="cy-GB" dirty="0" smtClean="0"/>
              <a:t>Third level</a:t>
            </a:r>
          </a:p>
          <a:p>
            <a:pPr lvl="3"/>
            <a:r>
              <a:rPr lang="cy-GB" dirty="0" smtClean="0"/>
              <a:t>Fourth level</a:t>
            </a:r>
          </a:p>
          <a:p>
            <a:pPr lvl="4"/>
            <a:r>
              <a:rPr lang="cy-GB"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A3F8AA-8968-894F-97A8-00605A5FA424}" type="datetimeFigureOut">
              <a:rPr lang="en-US" smtClean="0"/>
              <a:t>9/14/2017</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199FF7-90F8-A540-99FD-AE74F0C9DBD9}" type="slidenum">
              <a:rPr lang="en-US" smtClean="0"/>
              <a:t>‹#›</a:t>
            </a:fld>
            <a:endParaRPr lang="en-US"/>
          </a:p>
        </p:txBody>
      </p:sp>
      <p:sp>
        <p:nvSpPr>
          <p:cNvPr id="7" name="Rectangle 6"/>
          <p:cNvSpPr>
            <a:spLocks noChangeArrowheads="1"/>
          </p:cNvSpPr>
          <p:nvPr userDrawn="1"/>
        </p:nvSpPr>
        <p:spPr bwMode="auto">
          <a:xfrm>
            <a:off x="-23090" y="-6551"/>
            <a:ext cx="9224818" cy="1110685"/>
          </a:xfrm>
          <a:prstGeom prst="rect">
            <a:avLst/>
          </a:prstGeom>
          <a:solidFill>
            <a:srgbClr val="001E3D"/>
          </a:solidFill>
          <a:ln>
            <a:noFill/>
          </a:ln>
          <a:effectLst>
            <a:outerShdw blurRad="40000" dist="23000" dir="5400000" rotWithShape="0">
              <a:srgbClr val="808080">
                <a:alpha val="34999"/>
              </a:srgbClr>
            </a:outerShdw>
          </a:effectLst>
          <a:extLst/>
        </p:spPr>
        <p:txBody>
          <a:bodyPr anchor="ctr"/>
          <a:lstStyle/>
          <a:p>
            <a:pPr algn="ctr">
              <a:defRPr/>
            </a:pPr>
            <a:endParaRPr lang="en-US" dirty="0">
              <a:solidFill>
                <a:schemeClr val="lt1"/>
              </a:solidFill>
              <a:latin typeface="+mn-lt"/>
              <a:ea typeface="+mn-ea"/>
              <a:cs typeface="+mn-cs"/>
            </a:endParaRPr>
          </a:p>
        </p:txBody>
      </p:sp>
      <p:pic>
        <p:nvPicPr>
          <p:cNvPr id="8" name="Picture 6" descr="CU logo.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50058" y="205368"/>
            <a:ext cx="671230" cy="680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951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weddingseatplanner.com/" TargetMode="Externa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0.jpe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4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68083" y="179329"/>
            <a:ext cx="6823708" cy="830997"/>
          </a:xfrm>
          <a:prstGeom prst="rect">
            <a:avLst/>
          </a:prstGeom>
          <a:noFill/>
        </p:spPr>
        <p:txBody>
          <a:bodyPr wrap="square" rtlCol="0">
            <a:spAutoFit/>
          </a:bodyPr>
          <a:lstStyle/>
          <a:p>
            <a:r>
              <a:rPr lang="en-AU" sz="2400" dirty="0">
                <a:solidFill>
                  <a:schemeClr val="bg1"/>
                </a:solidFill>
                <a:latin typeface="Franklin Gothic Medium"/>
                <a:cs typeface="Franklin Gothic Medium"/>
              </a:rPr>
              <a:t>Three real-world operational research problems and their underlying graph properties.</a:t>
            </a:r>
            <a:endParaRPr lang="en-US" sz="2400" dirty="0">
              <a:solidFill>
                <a:schemeClr val="bg1"/>
              </a:solidFill>
              <a:latin typeface="Franklin Gothic Medium"/>
              <a:cs typeface="Franklin Gothic Medium"/>
            </a:endParaRPr>
          </a:p>
        </p:txBody>
      </p:sp>
      <p:sp>
        <p:nvSpPr>
          <p:cNvPr id="8" name="Rectangle 7"/>
          <p:cNvSpPr/>
          <p:nvPr/>
        </p:nvSpPr>
        <p:spPr>
          <a:xfrm>
            <a:off x="0" y="5466302"/>
            <a:ext cx="9144000" cy="1391697"/>
          </a:xfrm>
          <a:prstGeom prst="rect">
            <a:avLst/>
          </a:prstGeom>
          <a:solidFill>
            <a:schemeClr val="tx1">
              <a:alpha val="31000"/>
            </a:schemeClr>
          </a:solidFill>
          <a:ln>
            <a:noFill/>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sz="1800" dirty="0"/>
          </a:p>
        </p:txBody>
      </p:sp>
      <p:sp>
        <p:nvSpPr>
          <p:cNvPr id="9" name="TextBox 6"/>
          <p:cNvSpPr txBox="1">
            <a:spLocks noChangeArrowheads="1"/>
          </p:cNvSpPr>
          <p:nvPr/>
        </p:nvSpPr>
        <p:spPr bwMode="auto">
          <a:xfrm>
            <a:off x="157366" y="5635625"/>
            <a:ext cx="870276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80975" indent="-180975"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buClr>
                <a:srgbClr val="B63241"/>
              </a:buClr>
            </a:pPr>
            <a:r>
              <a:rPr lang="en-GB" altLang="en-US" b="1" dirty="0" err="1" smtClean="0">
                <a:solidFill>
                  <a:schemeClr val="bg1"/>
                </a:solidFill>
                <a:latin typeface="Franklin Gothic Medium"/>
                <a:cs typeface="Franklin Gothic Medium"/>
              </a:rPr>
              <a:t>Rhyd</a:t>
            </a:r>
            <a:r>
              <a:rPr lang="en-GB" altLang="en-US" b="1" dirty="0" smtClean="0">
                <a:solidFill>
                  <a:schemeClr val="bg1"/>
                </a:solidFill>
                <a:latin typeface="Franklin Gothic Medium"/>
                <a:cs typeface="Franklin Gothic Medium"/>
              </a:rPr>
              <a:t> Lewis</a:t>
            </a:r>
            <a:endParaRPr lang="en-GB" altLang="en-US" b="1" baseline="30000" dirty="0" smtClean="0">
              <a:solidFill>
                <a:schemeClr val="bg1"/>
              </a:solidFill>
              <a:latin typeface="Franklin Gothic Medium"/>
              <a:cs typeface="Franklin Gothic Medium"/>
            </a:endParaRPr>
          </a:p>
          <a:p>
            <a:pPr eaLnBrk="1" hangingPunct="1">
              <a:buClr>
                <a:srgbClr val="B63241"/>
              </a:buClr>
            </a:pPr>
            <a:r>
              <a:rPr lang="en-GB" altLang="en-US" sz="1600" dirty="0" smtClean="0">
                <a:solidFill>
                  <a:schemeClr val="bg1"/>
                </a:solidFill>
                <a:latin typeface="Franklin Gothic Medium"/>
                <a:cs typeface="Franklin Gothic Medium"/>
              </a:rPr>
              <a:t>School of Mathematics, Cardiff University, LewisR9@cf.ac.uk.</a:t>
            </a:r>
          </a:p>
          <a:p>
            <a:pPr eaLnBrk="1" hangingPunct="1">
              <a:buClr>
                <a:srgbClr val="B63241"/>
              </a:buClr>
            </a:pPr>
            <a:r>
              <a:rPr lang="en-GB" altLang="en-US" sz="1600" dirty="0" smtClean="0">
                <a:solidFill>
                  <a:schemeClr val="bg1"/>
                </a:solidFill>
                <a:latin typeface="Franklin Gothic Medium"/>
                <a:cs typeface="Franklin Gothic Medium"/>
              </a:rPr>
              <a:t>www.RhydLewis.eu</a:t>
            </a:r>
          </a:p>
        </p:txBody>
      </p:sp>
      <p:pic>
        <p:nvPicPr>
          <p:cNvPr id="5" name="Picture 4" descr="Image result for cardiff univers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807" y="1395191"/>
            <a:ext cx="1177850" cy="11369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monash univers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9638" y="3879540"/>
            <a:ext cx="1406584" cy="140658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2898876" y="1672650"/>
            <a:ext cx="3188464" cy="3091036"/>
            <a:chOff x="2709918" y="1993430"/>
            <a:chExt cx="2415122" cy="2403372"/>
          </a:xfrm>
        </p:grpSpPr>
        <p:sp>
          <p:nvSpPr>
            <p:cNvPr id="10" name="Line 843"/>
            <p:cNvSpPr>
              <a:spLocks noChangeShapeType="1"/>
            </p:cNvSpPr>
            <p:nvPr/>
          </p:nvSpPr>
          <p:spPr bwMode="auto">
            <a:xfrm>
              <a:off x="3934282" y="3657851"/>
              <a:ext cx="505696" cy="530148"/>
            </a:xfrm>
            <a:prstGeom prst="line">
              <a:avLst/>
            </a:prstGeom>
            <a:noFill/>
            <a:ln w="19050">
              <a:solidFill>
                <a:schemeClr val="tx1">
                  <a:lumMod val="75000"/>
                  <a:lumOff val="25000"/>
                </a:schemeClr>
              </a:solidFill>
              <a:round/>
              <a:headEnd/>
              <a:tailEnd/>
            </a:ln>
            <a:effectLst/>
          </p:spPr>
          <p:txBody>
            <a:bodyPr/>
            <a:lstStyle/>
            <a:p>
              <a:endParaRPr lang="en-GB" sz="4400" dirty="0"/>
            </a:p>
          </p:txBody>
        </p:sp>
        <p:sp>
          <p:nvSpPr>
            <p:cNvPr id="11" name="Line 843"/>
            <p:cNvSpPr>
              <a:spLocks noChangeShapeType="1"/>
            </p:cNvSpPr>
            <p:nvPr/>
          </p:nvSpPr>
          <p:spPr bwMode="auto">
            <a:xfrm flipH="1">
              <a:off x="3963434" y="2127277"/>
              <a:ext cx="474308" cy="666296"/>
            </a:xfrm>
            <a:prstGeom prst="line">
              <a:avLst/>
            </a:prstGeom>
            <a:noFill/>
            <a:ln w="19050">
              <a:solidFill>
                <a:schemeClr val="tx1">
                  <a:lumMod val="75000"/>
                  <a:lumOff val="25000"/>
                </a:schemeClr>
              </a:solidFill>
              <a:round/>
              <a:headEnd/>
              <a:tailEnd/>
            </a:ln>
            <a:effectLst/>
          </p:spPr>
          <p:txBody>
            <a:bodyPr/>
            <a:lstStyle/>
            <a:p>
              <a:endParaRPr lang="en-GB" sz="4400" dirty="0"/>
            </a:p>
          </p:txBody>
        </p:sp>
        <p:sp>
          <p:nvSpPr>
            <p:cNvPr id="12" name="Line 833"/>
            <p:cNvSpPr>
              <a:spLocks noChangeShapeType="1"/>
            </p:cNvSpPr>
            <p:nvPr/>
          </p:nvSpPr>
          <p:spPr bwMode="auto">
            <a:xfrm flipH="1">
              <a:off x="2843105" y="2125807"/>
              <a:ext cx="535708" cy="667766"/>
            </a:xfrm>
            <a:prstGeom prst="line">
              <a:avLst/>
            </a:prstGeom>
            <a:noFill/>
            <a:ln w="19050">
              <a:solidFill>
                <a:schemeClr val="tx1">
                  <a:lumMod val="75000"/>
                  <a:lumOff val="25000"/>
                </a:schemeClr>
              </a:solidFill>
              <a:round/>
              <a:headEnd/>
              <a:tailEnd/>
            </a:ln>
            <a:effectLst/>
          </p:spPr>
          <p:txBody>
            <a:bodyPr/>
            <a:lstStyle/>
            <a:p>
              <a:endParaRPr lang="en-GB" sz="4400" dirty="0"/>
            </a:p>
          </p:txBody>
        </p:sp>
        <p:sp>
          <p:nvSpPr>
            <p:cNvPr id="13" name="Line 834"/>
            <p:cNvSpPr>
              <a:spLocks noChangeShapeType="1"/>
            </p:cNvSpPr>
            <p:nvPr/>
          </p:nvSpPr>
          <p:spPr bwMode="auto">
            <a:xfrm flipH="1" flipV="1">
              <a:off x="3378812" y="2125807"/>
              <a:ext cx="538667" cy="667766"/>
            </a:xfrm>
            <a:prstGeom prst="line">
              <a:avLst/>
            </a:prstGeom>
            <a:noFill/>
            <a:ln w="19050">
              <a:solidFill>
                <a:schemeClr val="tx1">
                  <a:lumMod val="75000"/>
                  <a:lumOff val="25000"/>
                </a:schemeClr>
              </a:solidFill>
              <a:round/>
              <a:headEnd/>
              <a:tailEnd/>
            </a:ln>
            <a:effectLst/>
          </p:spPr>
          <p:txBody>
            <a:bodyPr/>
            <a:lstStyle/>
            <a:p>
              <a:endParaRPr lang="en-GB" sz="4400" dirty="0"/>
            </a:p>
          </p:txBody>
        </p:sp>
        <p:sp>
          <p:nvSpPr>
            <p:cNvPr id="14" name="Line 835"/>
            <p:cNvSpPr>
              <a:spLocks noChangeShapeType="1"/>
            </p:cNvSpPr>
            <p:nvPr/>
          </p:nvSpPr>
          <p:spPr bwMode="auto">
            <a:xfrm>
              <a:off x="2843105" y="3593716"/>
              <a:ext cx="1074375" cy="0"/>
            </a:xfrm>
            <a:prstGeom prst="line">
              <a:avLst/>
            </a:prstGeom>
            <a:noFill/>
            <a:ln w="19050">
              <a:solidFill>
                <a:schemeClr val="tx1">
                  <a:lumMod val="75000"/>
                  <a:lumOff val="25000"/>
                </a:schemeClr>
              </a:solidFill>
              <a:round/>
              <a:headEnd/>
              <a:tailEnd/>
            </a:ln>
            <a:effectLst/>
          </p:spPr>
          <p:txBody>
            <a:bodyPr/>
            <a:lstStyle/>
            <a:p>
              <a:endParaRPr lang="en-GB" sz="4400" dirty="0"/>
            </a:p>
          </p:txBody>
        </p:sp>
        <p:sp>
          <p:nvSpPr>
            <p:cNvPr id="15" name="Line 836"/>
            <p:cNvSpPr>
              <a:spLocks noChangeShapeType="1"/>
            </p:cNvSpPr>
            <p:nvPr/>
          </p:nvSpPr>
          <p:spPr bwMode="auto">
            <a:xfrm flipV="1">
              <a:off x="2843105" y="2793573"/>
              <a:ext cx="0" cy="800143"/>
            </a:xfrm>
            <a:prstGeom prst="line">
              <a:avLst/>
            </a:prstGeom>
            <a:noFill/>
            <a:ln w="19050">
              <a:solidFill>
                <a:schemeClr val="tx1">
                  <a:lumMod val="75000"/>
                  <a:lumOff val="25000"/>
                </a:schemeClr>
              </a:solidFill>
              <a:round/>
              <a:headEnd/>
              <a:tailEnd/>
            </a:ln>
            <a:effectLst/>
          </p:spPr>
          <p:txBody>
            <a:bodyPr/>
            <a:lstStyle/>
            <a:p>
              <a:endParaRPr lang="en-GB" sz="4400" dirty="0"/>
            </a:p>
          </p:txBody>
        </p:sp>
        <p:sp>
          <p:nvSpPr>
            <p:cNvPr id="16" name="Line 837"/>
            <p:cNvSpPr>
              <a:spLocks noChangeShapeType="1"/>
            </p:cNvSpPr>
            <p:nvPr/>
          </p:nvSpPr>
          <p:spPr bwMode="auto">
            <a:xfrm flipV="1">
              <a:off x="3917479" y="2793573"/>
              <a:ext cx="0" cy="800143"/>
            </a:xfrm>
            <a:prstGeom prst="line">
              <a:avLst/>
            </a:prstGeom>
            <a:noFill/>
            <a:ln w="19050">
              <a:solidFill>
                <a:schemeClr val="tx1">
                  <a:lumMod val="75000"/>
                  <a:lumOff val="25000"/>
                </a:schemeClr>
              </a:solidFill>
              <a:round/>
              <a:headEnd/>
              <a:tailEnd/>
            </a:ln>
            <a:effectLst/>
          </p:spPr>
          <p:txBody>
            <a:bodyPr/>
            <a:lstStyle/>
            <a:p>
              <a:endParaRPr lang="en-GB" sz="4400" dirty="0"/>
            </a:p>
          </p:txBody>
        </p:sp>
        <p:sp>
          <p:nvSpPr>
            <p:cNvPr id="17" name="Line 838"/>
            <p:cNvSpPr>
              <a:spLocks noChangeShapeType="1"/>
            </p:cNvSpPr>
            <p:nvPr/>
          </p:nvSpPr>
          <p:spPr bwMode="auto">
            <a:xfrm flipV="1">
              <a:off x="2843105" y="2793573"/>
              <a:ext cx="1074375" cy="800143"/>
            </a:xfrm>
            <a:prstGeom prst="line">
              <a:avLst/>
            </a:prstGeom>
            <a:noFill/>
            <a:ln w="19050">
              <a:solidFill>
                <a:schemeClr val="tx1">
                  <a:lumMod val="75000"/>
                  <a:lumOff val="25000"/>
                </a:schemeClr>
              </a:solidFill>
              <a:round/>
              <a:headEnd/>
              <a:tailEnd/>
            </a:ln>
            <a:effectLst/>
          </p:spPr>
          <p:txBody>
            <a:bodyPr/>
            <a:lstStyle/>
            <a:p>
              <a:endParaRPr lang="en-GB" sz="4400" dirty="0"/>
            </a:p>
          </p:txBody>
        </p:sp>
        <p:sp>
          <p:nvSpPr>
            <p:cNvPr id="18" name="Line 839"/>
            <p:cNvSpPr>
              <a:spLocks noChangeShapeType="1"/>
            </p:cNvSpPr>
            <p:nvPr/>
          </p:nvSpPr>
          <p:spPr bwMode="auto">
            <a:xfrm>
              <a:off x="2843105" y="2793573"/>
              <a:ext cx="1074375" cy="800143"/>
            </a:xfrm>
            <a:prstGeom prst="line">
              <a:avLst/>
            </a:prstGeom>
            <a:noFill/>
            <a:ln w="19050">
              <a:solidFill>
                <a:schemeClr val="tx1">
                  <a:lumMod val="75000"/>
                  <a:lumOff val="25000"/>
                </a:schemeClr>
              </a:solidFill>
              <a:round/>
              <a:headEnd/>
              <a:tailEnd/>
            </a:ln>
            <a:effectLst/>
          </p:spPr>
          <p:txBody>
            <a:bodyPr/>
            <a:lstStyle/>
            <a:p>
              <a:endParaRPr lang="en-GB" sz="4400" dirty="0"/>
            </a:p>
          </p:txBody>
        </p:sp>
        <p:sp>
          <p:nvSpPr>
            <p:cNvPr id="19" name="Line 840"/>
            <p:cNvSpPr>
              <a:spLocks noChangeShapeType="1"/>
            </p:cNvSpPr>
            <p:nvPr/>
          </p:nvSpPr>
          <p:spPr bwMode="auto">
            <a:xfrm flipH="1">
              <a:off x="2843105" y="2793573"/>
              <a:ext cx="1074375" cy="0"/>
            </a:xfrm>
            <a:prstGeom prst="line">
              <a:avLst/>
            </a:prstGeom>
            <a:noFill/>
            <a:ln w="19050">
              <a:solidFill>
                <a:schemeClr val="tx1">
                  <a:lumMod val="75000"/>
                  <a:lumOff val="25000"/>
                </a:schemeClr>
              </a:solidFill>
              <a:round/>
              <a:headEnd/>
              <a:tailEnd/>
            </a:ln>
            <a:effectLst/>
          </p:spPr>
          <p:txBody>
            <a:bodyPr/>
            <a:lstStyle/>
            <a:p>
              <a:endParaRPr lang="en-GB" sz="4400" dirty="0"/>
            </a:p>
          </p:txBody>
        </p:sp>
        <p:sp>
          <p:nvSpPr>
            <p:cNvPr id="20" name="Line 841"/>
            <p:cNvSpPr>
              <a:spLocks noChangeShapeType="1"/>
            </p:cNvSpPr>
            <p:nvPr/>
          </p:nvSpPr>
          <p:spPr bwMode="auto">
            <a:xfrm flipH="1">
              <a:off x="2843105" y="2125807"/>
              <a:ext cx="535708" cy="1467909"/>
            </a:xfrm>
            <a:prstGeom prst="line">
              <a:avLst/>
            </a:prstGeom>
            <a:noFill/>
            <a:ln w="19050">
              <a:solidFill>
                <a:schemeClr val="tx1">
                  <a:lumMod val="75000"/>
                  <a:lumOff val="25000"/>
                </a:schemeClr>
              </a:solidFill>
              <a:round/>
              <a:headEnd/>
              <a:tailEnd/>
            </a:ln>
            <a:effectLst/>
          </p:spPr>
          <p:txBody>
            <a:bodyPr/>
            <a:lstStyle/>
            <a:p>
              <a:endParaRPr lang="en-GB" sz="4400" dirty="0"/>
            </a:p>
          </p:txBody>
        </p:sp>
        <p:sp>
          <p:nvSpPr>
            <p:cNvPr id="21" name="Line 842"/>
            <p:cNvSpPr>
              <a:spLocks noChangeShapeType="1"/>
            </p:cNvSpPr>
            <p:nvPr/>
          </p:nvSpPr>
          <p:spPr bwMode="auto">
            <a:xfrm>
              <a:off x="3378812" y="2125807"/>
              <a:ext cx="538667" cy="1467909"/>
            </a:xfrm>
            <a:prstGeom prst="line">
              <a:avLst/>
            </a:prstGeom>
            <a:noFill/>
            <a:ln w="19050">
              <a:solidFill>
                <a:schemeClr val="tx1">
                  <a:lumMod val="75000"/>
                  <a:lumOff val="25000"/>
                </a:schemeClr>
              </a:solidFill>
              <a:round/>
              <a:headEnd/>
              <a:tailEnd/>
            </a:ln>
            <a:effectLst/>
          </p:spPr>
          <p:txBody>
            <a:bodyPr/>
            <a:lstStyle/>
            <a:p>
              <a:endParaRPr lang="en-GB" sz="4400" dirty="0"/>
            </a:p>
          </p:txBody>
        </p:sp>
        <p:sp>
          <p:nvSpPr>
            <p:cNvPr id="22" name="Line 843"/>
            <p:cNvSpPr>
              <a:spLocks noChangeShapeType="1"/>
            </p:cNvSpPr>
            <p:nvPr/>
          </p:nvSpPr>
          <p:spPr bwMode="auto">
            <a:xfrm flipH="1">
              <a:off x="3381772" y="2125807"/>
              <a:ext cx="1071415" cy="0"/>
            </a:xfrm>
            <a:prstGeom prst="line">
              <a:avLst/>
            </a:prstGeom>
            <a:noFill/>
            <a:ln w="19050">
              <a:solidFill>
                <a:schemeClr val="tx1">
                  <a:lumMod val="75000"/>
                  <a:lumOff val="25000"/>
                </a:schemeClr>
              </a:solidFill>
              <a:round/>
              <a:headEnd/>
              <a:tailEnd/>
            </a:ln>
            <a:effectLst/>
          </p:spPr>
          <p:txBody>
            <a:bodyPr/>
            <a:lstStyle/>
            <a:p>
              <a:endParaRPr lang="en-GB" sz="4400" dirty="0"/>
            </a:p>
          </p:txBody>
        </p:sp>
        <p:sp>
          <p:nvSpPr>
            <p:cNvPr id="23" name="Line 844"/>
            <p:cNvSpPr>
              <a:spLocks noChangeShapeType="1"/>
            </p:cNvSpPr>
            <p:nvPr/>
          </p:nvSpPr>
          <p:spPr bwMode="auto">
            <a:xfrm flipH="1">
              <a:off x="3917479" y="2793573"/>
              <a:ext cx="1071415" cy="0"/>
            </a:xfrm>
            <a:prstGeom prst="line">
              <a:avLst/>
            </a:prstGeom>
            <a:noFill/>
            <a:ln w="19050">
              <a:solidFill>
                <a:schemeClr val="tx1">
                  <a:lumMod val="75000"/>
                  <a:lumOff val="25000"/>
                </a:schemeClr>
              </a:solidFill>
              <a:round/>
              <a:headEnd/>
              <a:tailEnd/>
            </a:ln>
            <a:effectLst/>
          </p:spPr>
          <p:txBody>
            <a:bodyPr/>
            <a:lstStyle/>
            <a:p>
              <a:endParaRPr lang="en-GB" sz="4400" dirty="0"/>
            </a:p>
          </p:txBody>
        </p:sp>
        <p:sp>
          <p:nvSpPr>
            <p:cNvPr id="24" name="Line 845"/>
            <p:cNvSpPr>
              <a:spLocks noChangeShapeType="1"/>
            </p:cNvSpPr>
            <p:nvPr/>
          </p:nvSpPr>
          <p:spPr bwMode="auto">
            <a:xfrm>
              <a:off x="4453187" y="2125807"/>
              <a:ext cx="538667" cy="667766"/>
            </a:xfrm>
            <a:prstGeom prst="line">
              <a:avLst/>
            </a:prstGeom>
            <a:noFill/>
            <a:ln w="19050">
              <a:solidFill>
                <a:schemeClr val="tx1">
                  <a:lumMod val="75000"/>
                  <a:lumOff val="25000"/>
                </a:schemeClr>
              </a:solidFill>
              <a:round/>
              <a:headEnd/>
              <a:tailEnd/>
            </a:ln>
            <a:effectLst/>
          </p:spPr>
          <p:txBody>
            <a:bodyPr/>
            <a:lstStyle/>
            <a:p>
              <a:endParaRPr lang="en-GB" sz="4400" dirty="0"/>
            </a:p>
          </p:txBody>
        </p:sp>
        <p:sp>
          <p:nvSpPr>
            <p:cNvPr id="25" name="Line 846"/>
            <p:cNvSpPr>
              <a:spLocks noChangeShapeType="1"/>
            </p:cNvSpPr>
            <p:nvPr/>
          </p:nvSpPr>
          <p:spPr bwMode="auto">
            <a:xfrm>
              <a:off x="4991854" y="2793573"/>
              <a:ext cx="0" cy="800143"/>
            </a:xfrm>
            <a:prstGeom prst="line">
              <a:avLst/>
            </a:prstGeom>
            <a:noFill/>
            <a:ln w="19050">
              <a:solidFill>
                <a:schemeClr val="tx1">
                  <a:lumMod val="75000"/>
                  <a:lumOff val="25000"/>
                </a:schemeClr>
              </a:solidFill>
              <a:round/>
              <a:headEnd/>
              <a:tailEnd/>
            </a:ln>
            <a:effectLst/>
          </p:spPr>
          <p:txBody>
            <a:bodyPr/>
            <a:lstStyle/>
            <a:p>
              <a:endParaRPr lang="en-GB" sz="4400" dirty="0"/>
            </a:p>
          </p:txBody>
        </p:sp>
        <p:sp>
          <p:nvSpPr>
            <p:cNvPr id="26" name="Line 847"/>
            <p:cNvSpPr>
              <a:spLocks noChangeShapeType="1"/>
            </p:cNvSpPr>
            <p:nvPr/>
          </p:nvSpPr>
          <p:spPr bwMode="auto">
            <a:xfrm flipV="1">
              <a:off x="4453187" y="2793573"/>
              <a:ext cx="538667" cy="1467909"/>
            </a:xfrm>
            <a:prstGeom prst="line">
              <a:avLst/>
            </a:prstGeom>
            <a:noFill/>
            <a:ln w="19050">
              <a:solidFill>
                <a:schemeClr val="tx1">
                  <a:lumMod val="75000"/>
                  <a:lumOff val="25000"/>
                </a:schemeClr>
              </a:solidFill>
              <a:round/>
              <a:headEnd/>
              <a:tailEnd/>
            </a:ln>
            <a:effectLst/>
          </p:spPr>
          <p:txBody>
            <a:bodyPr/>
            <a:lstStyle/>
            <a:p>
              <a:endParaRPr lang="en-GB" sz="4400" dirty="0"/>
            </a:p>
          </p:txBody>
        </p:sp>
        <p:sp>
          <p:nvSpPr>
            <p:cNvPr id="27" name="Line 848"/>
            <p:cNvSpPr>
              <a:spLocks noChangeShapeType="1"/>
            </p:cNvSpPr>
            <p:nvPr/>
          </p:nvSpPr>
          <p:spPr bwMode="auto">
            <a:xfrm flipV="1">
              <a:off x="3917479" y="2793573"/>
              <a:ext cx="1074375" cy="800143"/>
            </a:xfrm>
            <a:prstGeom prst="line">
              <a:avLst/>
            </a:prstGeom>
            <a:noFill/>
            <a:ln w="19050">
              <a:solidFill>
                <a:schemeClr val="tx1">
                  <a:lumMod val="75000"/>
                  <a:lumOff val="25000"/>
                </a:schemeClr>
              </a:solidFill>
              <a:round/>
              <a:headEnd/>
              <a:tailEnd/>
            </a:ln>
            <a:effectLst/>
          </p:spPr>
          <p:txBody>
            <a:bodyPr/>
            <a:lstStyle/>
            <a:p>
              <a:endParaRPr lang="en-GB" sz="4400" dirty="0"/>
            </a:p>
          </p:txBody>
        </p:sp>
        <p:sp>
          <p:nvSpPr>
            <p:cNvPr id="28" name="Line 849"/>
            <p:cNvSpPr>
              <a:spLocks noChangeShapeType="1"/>
            </p:cNvSpPr>
            <p:nvPr/>
          </p:nvSpPr>
          <p:spPr bwMode="auto">
            <a:xfrm>
              <a:off x="3917479" y="2793573"/>
              <a:ext cx="1074375" cy="800143"/>
            </a:xfrm>
            <a:prstGeom prst="line">
              <a:avLst/>
            </a:prstGeom>
            <a:noFill/>
            <a:ln w="19050">
              <a:solidFill>
                <a:schemeClr val="tx1">
                  <a:lumMod val="75000"/>
                  <a:lumOff val="25000"/>
                </a:schemeClr>
              </a:solidFill>
              <a:round/>
              <a:headEnd/>
              <a:tailEnd/>
            </a:ln>
            <a:effectLst/>
          </p:spPr>
          <p:txBody>
            <a:bodyPr/>
            <a:lstStyle/>
            <a:p>
              <a:endParaRPr lang="en-GB" sz="4400" dirty="0"/>
            </a:p>
          </p:txBody>
        </p:sp>
        <p:sp>
          <p:nvSpPr>
            <p:cNvPr id="29" name="Line 850"/>
            <p:cNvSpPr>
              <a:spLocks noChangeShapeType="1"/>
            </p:cNvSpPr>
            <p:nvPr/>
          </p:nvSpPr>
          <p:spPr bwMode="auto">
            <a:xfrm>
              <a:off x="2843105" y="3593716"/>
              <a:ext cx="535708" cy="667766"/>
            </a:xfrm>
            <a:prstGeom prst="line">
              <a:avLst/>
            </a:prstGeom>
            <a:noFill/>
            <a:ln w="19050">
              <a:solidFill>
                <a:schemeClr val="tx1">
                  <a:lumMod val="75000"/>
                  <a:lumOff val="25000"/>
                </a:schemeClr>
              </a:solidFill>
              <a:round/>
              <a:headEnd/>
              <a:tailEnd/>
            </a:ln>
            <a:effectLst/>
          </p:spPr>
          <p:txBody>
            <a:bodyPr/>
            <a:lstStyle/>
            <a:p>
              <a:endParaRPr lang="en-GB" sz="4400" dirty="0"/>
            </a:p>
          </p:txBody>
        </p:sp>
        <p:sp>
          <p:nvSpPr>
            <p:cNvPr id="30" name="Line 851"/>
            <p:cNvSpPr>
              <a:spLocks noChangeShapeType="1"/>
            </p:cNvSpPr>
            <p:nvPr/>
          </p:nvSpPr>
          <p:spPr bwMode="auto">
            <a:xfrm flipH="1">
              <a:off x="3378812" y="3593716"/>
              <a:ext cx="538667" cy="667766"/>
            </a:xfrm>
            <a:prstGeom prst="line">
              <a:avLst/>
            </a:prstGeom>
            <a:noFill/>
            <a:ln w="19050">
              <a:solidFill>
                <a:schemeClr val="tx1">
                  <a:lumMod val="75000"/>
                  <a:lumOff val="25000"/>
                </a:schemeClr>
              </a:solidFill>
              <a:round/>
              <a:headEnd/>
              <a:tailEnd/>
            </a:ln>
            <a:effectLst/>
          </p:spPr>
          <p:txBody>
            <a:bodyPr/>
            <a:lstStyle/>
            <a:p>
              <a:endParaRPr lang="en-GB" sz="4400" dirty="0"/>
            </a:p>
          </p:txBody>
        </p:sp>
        <p:sp>
          <p:nvSpPr>
            <p:cNvPr id="31" name="Line 852"/>
            <p:cNvSpPr>
              <a:spLocks noChangeShapeType="1"/>
            </p:cNvSpPr>
            <p:nvPr/>
          </p:nvSpPr>
          <p:spPr bwMode="auto">
            <a:xfrm flipH="1">
              <a:off x="3378812" y="4261482"/>
              <a:ext cx="1074375" cy="0"/>
            </a:xfrm>
            <a:prstGeom prst="line">
              <a:avLst/>
            </a:prstGeom>
            <a:noFill/>
            <a:ln w="19050">
              <a:solidFill>
                <a:schemeClr val="tx1">
                  <a:lumMod val="75000"/>
                  <a:lumOff val="25000"/>
                </a:schemeClr>
              </a:solidFill>
              <a:round/>
              <a:headEnd/>
              <a:tailEnd/>
            </a:ln>
            <a:effectLst/>
          </p:spPr>
          <p:txBody>
            <a:bodyPr/>
            <a:lstStyle/>
            <a:p>
              <a:endParaRPr lang="en-GB" sz="4400" dirty="0"/>
            </a:p>
          </p:txBody>
        </p:sp>
        <p:sp>
          <p:nvSpPr>
            <p:cNvPr id="32" name="Line 853"/>
            <p:cNvSpPr>
              <a:spLocks noChangeShapeType="1"/>
            </p:cNvSpPr>
            <p:nvPr/>
          </p:nvSpPr>
          <p:spPr bwMode="auto">
            <a:xfrm flipH="1">
              <a:off x="4453187" y="3593716"/>
              <a:ext cx="538667" cy="667766"/>
            </a:xfrm>
            <a:prstGeom prst="line">
              <a:avLst/>
            </a:prstGeom>
            <a:noFill/>
            <a:ln w="19050">
              <a:solidFill>
                <a:schemeClr val="tx1">
                  <a:lumMod val="75000"/>
                  <a:lumOff val="25000"/>
                </a:schemeClr>
              </a:solidFill>
              <a:round/>
              <a:headEnd/>
              <a:tailEnd/>
            </a:ln>
            <a:effectLst/>
          </p:spPr>
          <p:txBody>
            <a:bodyPr/>
            <a:lstStyle/>
            <a:p>
              <a:endParaRPr lang="en-GB" sz="4400" dirty="0"/>
            </a:p>
          </p:txBody>
        </p:sp>
        <p:sp>
          <p:nvSpPr>
            <p:cNvPr id="33" name="Oval 854"/>
            <p:cNvSpPr>
              <a:spLocks noChangeArrowheads="1"/>
            </p:cNvSpPr>
            <p:nvPr/>
          </p:nvSpPr>
          <p:spPr bwMode="auto">
            <a:xfrm>
              <a:off x="3245626" y="1993430"/>
              <a:ext cx="269333" cy="267695"/>
            </a:xfrm>
            <a:prstGeom prst="ellipse">
              <a:avLst/>
            </a:prstGeom>
            <a:solidFill>
              <a:srgbClr val="92D050"/>
            </a:solidFill>
            <a:ln w="19050">
              <a:solidFill>
                <a:schemeClr val="tx1">
                  <a:lumMod val="75000"/>
                  <a:lumOff val="25000"/>
                </a:schemeClr>
              </a:solidFill>
              <a:round/>
              <a:headEnd/>
              <a:tailEnd/>
            </a:ln>
            <a:effectLst/>
          </p:spPr>
          <p:txBody>
            <a:bodyPr wrap="none" anchor="ctr"/>
            <a:lstStyle/>
            <a:p>
              <a:endParaRPr lang="en-GB" sz="4400" dirty="0"/>
            </a:p>
          </p:txBody>
        </p:sp>
        <p:sp>
          <p:nvSpPr>
            <p:cNvPr id="34" name="Oval 855"/>
            <p:cNvSpPr>
              <a:spLocks noChangeArrowheads="1"/>
            </p:cNvSpPr>
            <p:nvPr/>
          </p:nvSpPr>
          <p:spPr bwMode="auto">
            <a:xfrm>
              <a:off x="4320000" y="1993430"/>
              <a:ext cx="269333" cy="267695"/>
            </a:xfrm>
            <a:prstGeom prst="ellipse">
              <a:avLst/>
            </a:prstGeom>
            <a:solidFill>
              <a:srgbClr val="FFFF00"/>
            </a:solidFill>
            <a:ln w="19050">
              <a:solidFill>
                <a:schemeClr val="tx1">
                  <a:lumMod val="75000"/>
                  <a:lumOff val="25000"/>
                </a:schemeClr>
              </a:solidFill>
              <a:round/>
              <a:headEnd/>
              <a:tailEnd/>
            </a:ln>
            <a:effectLst/>
          </p:spPr>
          <p:txBody>
            <a:bodyPr wrap="none" anchor="ctr"/>
            <a:lstStyle/>
            <a:p>
              <a:endParaRPr lang="en-GB" sz="4400" dirty="0"/>
            </a:p>
          </p:txBody>
        </p:sp>
        <p:sp>
          <p:nvSpPr>
            <p:cNvPr id="35" name="Oval 856"/>
            <p:cNvSpPr>
              <a:spLocks noChangeArrowheads="1"/>
            </p:cNvSpPr>
            <p:nvPr/>
          </p:nvSpPr>
          <p:spPr bwMode="auto">
            <a:xfrm>
              <a:off x="3781333" y="2661196"/>
              <a:ext cx="269333" cy="267695"/>
            </a:xfrm>
            <a:prstGeom prst="ellipse">
              <a:avLst/>
            </a:prstGeom>
            <a:solidFill>
              <a:srgbClr val="FFFF00"/>
            </a:solidFill>
            <a:ln w="19050">
              <a:solidFill>
                <a:schemeClr val="tx1">
                  <a:lumMod val="75000"/>
                  <a:lumOff val="25000"/>
                </a:schemeClr>
              </a:solidFill>
              <a:round/>
              <a:headEnd/>
              <a:tailEnd/>
            </a:ln>
            <a:effectLst/>
          </p:spPr>
          <p:txBody>
            <a:bodyPr wrap="none" anchor="ctr"/>
            <a:lstStyle/>
            <a:p>
              <a:endParaRPr lang="en-GB" sz="4400" dirty="0"/>
            </a:p>
          </p:txBody>
        </p:sp>
        <p:sp>
          <p:nvSpPr>
            <p:cNvPr id="36" name="Oval 857"/>
            <p:cNvSpPr>
              <a:spLocks noChangeArrowheads="1"/>
            </p:cNvSpPr>
            <p:nvPr/>
          </p:nvSpPr>
          <p:spPr bwMode="auto">
            <a:xfrm>
              <a:off x="2709918" y="2661196"/>
              <a:ext cx="269333" cy="267695"/>
            </a:xfrm>
            <a:prstGeom prst="ellipse">
              <a:avLst/>
            </a:prstGeom>
            <a:solidFill>
              <a:schemeClr val="accent1"/>
            </a:solidFill>
            <a:ln w="19050">
              <a:solidFill>
                <a:schemeClr val="tx1">
                  <a:lumMod val="75000"/>
                  <a:lumOff val="25000"/>
                </a:schemeClr>
              </a:solidFill>
              <a:round/>
              <a:headEnd/>
              <a:tailEnd/>
            </a:ln>
            <a:effectLst/>
          </p:spPr>
          <p:txBody>
            <a:bodyPr wrap="none" anchor="ctr"/>
            <a:lstStyle/>
            <a:p>
              <a:endParaRPr lang="en-GB" sz="4400" dirty="0"/>
            </a:p>
          </p:txBody>
        </p:sp>
        <p:sp>
          <p:nvSpPr>
            <p:cNvPr id="37" name="Oval 858"/>
            <p:cNvSpPr>
              <a:spLocks noChangeArrowheads="1"/>
            </p:cNvSpPr>
            <p:nvPr/>
          </p:nvSpPr>
          <p:spPr bwMode="auto">
            <a:xfrm>
              <a:off x="4855707" y="2661196"/>
              <a:ext cx="269333" cy="267695"/>
            </a:xfrm>
            <a:prstGeom prst="ellipse">
              <a:avLst/>
            </a:prstGeom>
            <a:solidFill>
              <a:schemeClr val="accent1"/>
            </a:solidFill>
            <a:ln w="19050">
              <a:solidFill>
                <a:schemeClr val="tx1">
                  <a:lumMod val="75000"/>
                  <a:lumOff val="25000"/>
                </a:schemeClr>
              </a:solidFill>
              <a:round/>
              <a:headEnd/>
              <a:tailEnd/>
            </a:ln>
            <a:effectLst/>
          </p:spPr>
          <p:txBody>
            <a:bodyPr wrap="none" anchor="ctr"/>
            <a:lstStyle/>
            <a:p>
              <a:endParaRPr lang="en-GB" sz="4400" dirty="0"/>
            </a:p>
          </p:txBody>
        </p:sp>
        <p:sp>
          <p:nvSpPr>
            <p:cNvPr id="38" name="Oval 859"/>
            <p:cNvSpPr>
              <a:spLocks noChangeArrowheads="1"/>
            </p:cNvSpPr>
            <p:nvPr/>
          </p:nvSpPr>
          <p:spPr bwMode="auto">
            <a:xfrm>
              <a:off x="2709918" y="3461339"/>
              <a:ext cx="269333" cy="267695"/>
            </a:xfrm>
            <a:prstGeom prst="ellipse">
              <a:avLst/>
            </a:prstGeom>
            <a:solidFill>
              <a:schemeClr val="tx1"/>
            </a:solidFill>
            <a:ln w="19050">
              <a:solidFill>
                <a:schemeClr val="tx1">
                  <a:lumMod val="75000"/>
                  <a:lumOff val="25000"/>
                </a:schemeClr>
              </a:solidFill>
              <a:round/>
              <a:headEnd/>
              <a:tailEnd/>
            </a:ln>
            <a:effectLst/>
          </p:spPr>
          <p:txBody>
            <a:bodyPr wrap="none" anchor="ctr"/>
            <a:lstStyle/>
            <a:p>
              <a:endParaRPr lang="en-GB" sz="4400" dirty="0"/>
            </a:p>
          </p:txBody>
        </p:sp>
        <p:sp>
          <p:nvSpPr>
            <p:cNvPr id="39" name="Oval 860"/>
            <p:cNvSpPr>
              <a:spLocks noChangeArrowheads="1"/>
            </p:cNvSpPr>
            <p:nvPr/>
          </p:nvSpPr>
          <p:spPr bwMode="auto">
            <a:xfrm>
              <a:off x="3781333" y="3461339"/>
              <a:ext cx="269333" cy="267695"/>
            </a:xfrm>
            <a:prstGeom prst="ellipse">
              <a:avLst/>
            </a:prstGeom>
            <a:solidFill>
              <a:srgbClr val="C00000"/>
            </a:solidFill>
            <a:ln w="19050">
              <a:solidFill>
                <a:schemeClr val="tx1">
                  <a:lumMod val="75000"/>
                  <a:lumOff val="25000"/>
                </a:schemeClr>
              </a:solidFill>
              <a:round/>
              <a:headEnd/>
              <a:tailEnd/>
            </a:ln>
            <a:effectLst/>
          </p:spPr>
          <p:txBody>
            <a:bodyPr wrap="none" anchor="ctr"/>
            <a:lstStyle/>
            <a:p>
              <a:endParaRPr lang="en-GB" sz="4400" dirty="0"/>
            </a:p>
          </p:txBody>
        </p:sp>
        <p:sp>
          <p:nvSpPr>
            <p:cNvPr id="40" name="Oval 861"/>
            <p:cNvSpPr>
              <a:spLocks noChangeArrowheads="1"/>
            </p:cNvSpPr>
            <p:nvPr/>
          </p:nvSpPr>
          <p:spPr bwMode="auto">
            <a:xfrm>
              <a:off x="4855707" y="3461339"/>
              <a:ext cx="269333" cy="267695"/>
            </a:xfrm>
            <a:prstGeom prst="ellipse">
              <a:avLst/>
            </a:prstGeom>
            <a:solidFill>
              <a:srgbClr val="C00000"/>
            </a:solidFill>
            <a:ln w="19050">
              <a:solidFill>
                <a:schemeClr val="tx1">
                  <a:lumMod val="75000"/>
                  <a:lumOff val="25000"/>
                </a:schemeClr>
              </a:solidFill>
              <a:round/>
              <a:headEnd/>
              <a:tailEnd/>
            </a:ln>
            <a:effectLst/>
          </p:spPr>
          <p:txBody>
            <a:bodyPr wrap="none" anchor="ctr"/>
            <a:lstStyle/>
            <a:p>
              <a:endParaRPr lang="en-GB" sz="4400" dirty="0"/>
            </a:p>
          </p:txBody>
        </p:sp>
        <p:sp>
          <p:nvSpPr>
            <p:cNvPr id="41" name="Oval 862"/>
            <p:cNvSpPr>
              <a:spLocks noChangeArrowheads="1"/>
            </p:cNvSpPr>
            <p:nvPr/>
          </p:nvSpPr>
          <p:spPr bwMode="auto">
            <a:xfrm>
              <a:off x="3245626" y="4126165"/>
              <a:ext cx="269333" cy="267695"/>
            </a:xfrm>
            <a:prstGeom prst="ellipse">
              <a:avLst/>
            </a:prstGeom>
            <a:solidFill>
              <a:srgbClr val="FFFF00"/>
            </a:solidFill>
            <a:ln w="19050">
              <a:solidFill>
                <a:schemeClr val="tx1">
                  <a:lumMod val="75000"/>
                  <a:lumOff val="25000"/>
                </a:schemeClr>
              </a:solidFill>
              <a:round/>
              <a:headEnd/>
              <a:tailEnd/>
            </a:ln>
            <a:effectLst/>
          </p:spPr>
          <p:txBody>
            <a:bodyPr wrap="none" anchor="ctr"/>
            <a:lstStyle/>
            <a:p>
              <a:endParaRPr lang="en-GB" sz="4400" dirty="0"/>
            </a:p>
          </p:txBody>
        </p:sp>
        <p:sp>
          <p:nvSpPr>
            <p:cNvPr id="42" name="Oval 863"/>
            <p:cNvSpPr>
              <a:spLocks noChangeArrowheads="1"/>
            </p:cNvSpPr>
            <p:nvPr/>
          </p:nvSpPr>
          <p:spPr bwMode="auto">
            <a:xfrm>
              <a:off x="4320000" y="4129107"/>
              <a:ext cx="269333" cy="267695"/>
            </a:xfrm>
            <a:prstGeom prst="ellipse">
              <a:avLst/>
            </a:prstGeom>
            <a:solidFill>
              <a:srgbClr val="92D050"/>
            </a:solidFill>
            <a:ln w="19050">
              <a:solidFill>
                <a:schemeClr val="tx1">
                  <a:lumMod val="75000"/>
                  <a:lumOff val="25000"/>
                </a:schemeClr>
              </a:solidFill>
              <a:round/>
              <a:headEnd/>
              <a:tailEnd/>
            </a:ln>
            <a:effectLst/>
          </p:spPr>
          <p:txBody>
            <a:bodyPr wrap="none" anchor="ctr"/>
            <a:lstStyle/>
            <a:p>
              <a:endParaRPr lang="en-GB" sz="4400" dirty="0"/>
            </a:p>
          </p:txBody>
        </p:sp>
      </p:grpSp>
    </p:spTree>
    <p:extLst>
      <p:ext uri="{BB962C8B-B14F-4D97-AF65-F5344CB8AC3E}">
        <p14:creationId xmlns:p14="http://schemas.microsoft.com/office/powerpoint/2010/main" val="583320015"/>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3" name="Rectangle 3"/>
          <p:cNvSpPr>
            <a:spLocks noGrp="1" noChangeArrowheads="1"/>
          </p:cNvSpPr>
          <p:nvPr>
            <p:ph type="body" idx="1"/>
          </p:nvPr>
        </p:nvSpPr>
        <p:spPr>
          <a:xfrm>
            <a:off x="413658" y="1268762"/>
            <a:ext cx="7979228" cy="4968875"/>
          </a:xfrm>
        </p:spPr>
        <p:txBody>
          <a:bodyPr/>
          <a:lstStyle/>
          <a:p>
            <a:r>
              <a:rPr lang="en-US" altLang="en-US" sz="1800" dirty="0">
                <a:solidFill>
                  <a:srgbClr val="3E6574"/>
                </a:solidFill>
                <a:latin typeface="Franklin Gothic Medium"/>
                <a:ea typeface="ＭＳ Ｐゴシック" charset="0"/>
                <a:cs typeface="Franklin Gothic Medium"/>
              </a:rPr>
              <a:t>If G is Eulerian but disconnected, the components need to connected</a:t>
            </a:r>
            <a:r>
              <a:rPr lang="en-US" altLang="en-US" sz="1800" dirty="0" smtClean="0">
                <a:solidFill>
                  <a:srgbClr val="3E6574"/>
                </a:solidFill>
                <a:latin typeface="Franklin Gothic Medium"/>
                <a:ea typeface="ＭＳ Ｐゴシック" charset="0"/>
                <a:cs typeface="Franklin Gothic Medium"/>
              </a:rPr>
              <a:t>.</a:t>
            </a:r>
          </a:p>
          <a:p>
            <a:endParaRPr lang="en-US" altLang="en-US" sz="1800" dirty="0">
              <a:solidFill>
                <a:srgbClr val="3E6574"/>
              </a:solidFill>
              <a:latin typeface="Franklin Gothic Medium"/>
              <a:ea typeface="ＭＳ Ｐゴシック" charset="0"/>
              <a:cs typeface="Franklin Gothic Medium"/>
            </a:endParaRPr>
          </a:p>
          <a:p>
            <a:r>
              <a:rPr lang="en-US" altLang="en-US" sz="1800" b="1" dirty="0">
                <a:solidFill>
                  <a:srgbClr val="3E6574"/>
                </a:solidFill>
                <a:latin typeface="Franklin Gothic Medium"/>
                <a:ea typeface="ＭＳ Ｐゴシック" charset="0"/>
                <a:cs typeface="Franklin Gothic Medium"/>
              </a:rPr>
              <a:t>Fact. </a:t>
            </a:r>
            <a:r>
              <a:rPr lang="en-US" altLang="en-US" sz="1800" dirty="0">
                <a:solidFill>
                  <a:srgbClr val="3E6574"/>
                </a:solidFill>
                <a:latin typeface="Franklin Gothic Medium"/>
                <a:ea typeface="ＭＳ Ｐゴシック" charset="0"/>
                <a:cs typeface="Franklin Gothic Medium"/>
              </a:rPr>
              <a:t>Each of the n Eulerian components is optimal</a:t>
            </a:r>
            <a:r>
              <a:rPr lang="en-US" altLang="en-US" sz="1800" dirty="0" smtClean="0">
                <a:solidFill>
                  <a:srgbClr val="3E6574"/>
                </a:solidFill>
                <a:latin typeface="Franklin Gothic Medium"/>
                <a:ea typeface="ＭＳ Ｐゴシック" charset="0"/>
                <a:cs typeface="Franklin Gothic Medium"/>
              </a:rPr>
              <a:t>.</a:t>
            </a:r>
          </a:p>
          <a:p>
            <a:endParaRPr lang="en-US" altLang="en-US" sz="1800" dirty="0">
              <a:solidFill>
                <a:srgbClr val="3E6574"/>
              </a:solidFill>
              <a:latin typeface="Franklin Gothic Medium"/>
              <a:ea typeface="ＭＳ Ｐゴシック" charset="0"/>
              <a:cs typeface="Franklin Gothic Medium"/>
            </a:endParaRPr>
          </a:p>
          <a:p>
            <a:r>
              <a:rPr lang="en-US" altLang="en-US" sz="1800" b="1" dirty="0">
                <a:solidFill>
                  <a:srgbClr val="3E6574"/>
                </a:solidFill>
                <a:latin typeface="Franklin Gothic Medium"/>
                <a:ea typeface="ＭＳ Ｐゴシック" charset="0"/>
                <a:cs typeface="Franklin Gothic Medium"/>
              </a:rPr>
              <a:t>Fact. </a:t>
            </a:r>
            <a:r>
              <a:rPr lang="en-US" altLang="en-US" sz="1800" dirty="0">
                <a:solidFill>
                  <a:srgbClr val="3E6574"/>
                </a:solidFill>
                <a:latin typeface="Franklin Gothic Medium"/>
                <a:ea typeface="ＭＳ Ｐゴシック" charset="0"/>
                <a:cs typeface="Franklin Gothic Medium"/>
              </a:rPr>
              <a:t>Optimally joining two components gives us n – 1 optimal </a:t>
            </a:r>
            <a:r>
              <a:rPr lang="en-US" altLang="en-US" sz="1800" dirty="0" err="1">
                <a:solidFill>
                  <a:srgbClr val="3E6574"/>
                </a:solidFill>
                <a:latin typeface="Franklin Gothic Medium"/>
                <a:ea typeface="ＭＳ Ｐゴシック" charset="0"/>
                <a:cs typeface="Franklin Gothic Medium"/>
              </a:rPr>
              <a:t>Eulerian</a:t>
            </a:r>
            <a:r>
              <a:rPr lang="en-US" altLang="en-US" sz="1800" dirty="0">
                <a:solidFill>
                  <a:srgbClr val="3E6574"/>
                </a:solidFill>
                <a:latin typeface="Franklin Gothic Medium"/>
                <a:ea typeface="ＭＳ Ｐゴシック" charset="0"/>
                <a:cs typeface="Franklin Gothic Medium"/>
              </a:rPr>
              <a:t> components</a:t>
            </a:r>
          </a:p>
          <a:p>
            <a:endParaRPr lang="en-US" altLang="en-US" sz="2000" dirty="0">
              <a:solidFill>
                <a:schemeClr val="bg2"/>
              </a:solidFill>
            </a:endParaRPr>
          </a:p>
          <a:p>
            <a:endParaRPr lang="en-US" altLang="en-US" sz="2000" dirty="0">
              <a:solidFill>
                <a:schemeClr val="bg2"/>
              </a:solidFill>
            </a:endParaRPr>
          </a:p>
          <a:p>
            <a:endParaRPr lang="en-US" altLang="en-US" sz="2000" dirty="0">
              <a:solidFill>
                <a:schemeClr val="bg2"/>
              </a:solidFill>
            </a:endParaRPr>
          </a:p>
          <a:p>
            <a:endParaRPr lang="en-US" altLang="en-US" sz="2000" dirty="0">
              <a:solidFill>
                <a:schemeClr val="bg2"/>
              </a:solidFill>
            </a:endParaRPr>
          </a:p>
        </p:txBody>
      </p:sp>
      <p:sp>
        <p:nvSpPr>
          <p:cNvPr id="2" name="Rectangle 1"/>
          <p:cNvSpPr/>
          <p:nvPr/>
        </p:nvSpPr>
        <p:spPr>
          <a:xfrm>
            <a:off x="7326306" y="6597352"/>
            <a:ext cx="620688"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grpSp>
        <p:nvGrpSpPr>
          <p:cNvPr id="4" name="Group 3"/>
          <p:cNvGrpSpPr/>
          <p:nvPr/>
        </p:nvGrpSpPr>
        <p:grpSpPr>
          <a:xfrm>
            <a:off x="1204273" y="3438583"/>
            <a:ext cx="6461090" cy="587916"/>
            <a:chOff x="2007673" y="3419838"/>
            <a:chExt cx="4915922" cy="587916"/>
          </a:xfrm>
        </p:grpSpPr>
        <p:grpSp>
          <p:nvGrpSpPr>
            <p:cNvPr id="21" name="Group 20"/>
            <p:cNvGrpSpPr/>
            <p:nvPr/>
          </p:nvGrpSpPr>
          <p:grpSpPr>
            <a:xfrm>
              <a:off x="4727350" y="3426385"/>
              <a:ext cx="2196245" cy="581369"/>
              <a:chOff x="1835696" y="2492896"/>
              <a:chExt cx="4320480" cy="997395"/>
            </a:xfrm>
          </p:grpSpPr>
          <p:sp>
            <p:nvSpPr>
              <p:cNvPr id="22" name="Freeform 21"/>
              <p:cNvSpPr/>
              <p:nvPr/>
            </p:nvSpPr>
            <p:spPr>
              <a:xfrm>
                <a:off x="2713383" y="3220278"/>
                <a:ext cx="1391478" cy="270013"/>
              </a:xfrm>
              <a:custGeom>
                <a:avLst/>
                <a:gdLst>
                  <a:gd name="connsiteX0" fmla="*/ 0 w 1391478"/>
                  <a:gd name="connsiteY0" fmla="*/ 9939 h 270013"/>
                  <a:gd name="connsiteX1" fmla="*/ 685800 w 1391478"/>
                  <a:gd name="connsiteY1" fmla="*/ 268357 h 270013"/>
                  <a:gd name="connsiteX2" fmla="*/ 1391478 w 1391478"/>
                  <a:gd name="connsiteY2" fmla="*/ 0 h 270013"/>
                </a:gdLst>
                <a:ahLst/>
                <a:cxnLst>
                  <a:cxn ang="0">
                    <a:pos x="connsiteX0" y="connsiteY0"/>
                  </a:cxn>
                  <a:cxn ang="0">
                    <a:pos x="connsiteX1" y="connsiteY1"/>
                  </a:cxn>
                  <a:cxn ang="0">
                    <a:pos x="connsiteX2" y="connsiteY2"/>
                  </a:cxn>
                </a:cxnLst>
                <a:rect l="l" t="t" r="r" b="b"/>
                <a:pathLst>
                  <a:path w="1391478" h="270013">
                    <a:moveTo>
                      <a:pt x="0" y="9939"/>
                    </a:moveTo>
                    <a:cubicBezTo>
                      <a:pt x="226943" y="139976"/>
                      <a:pt x="453887" y="270013"/>
                      <a:pt x="685800" y="268357"/>
                    </a:cubicBezTo>
                    <a:cubicBezTo>
                      <a:pt x="917713" y="266701"/>
                      <a:pt x="1154595" y="133350"/>
                      <a:pt x="1391478" y="0"/>
                    </a:cubicBez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wrap="none" tIns="46800" rtlCol="0" anchor="ctr"/>
              <a:lstStyle/>
              <a:p>
                <a:pPr algn="ctr" fontAlgn="base">
                  <a:spcBef>
                    <a:spcPct val="0"/>
                  </a:spcBef>
                  <a:spcAft>
                    <a:spcPct val="0"/>
                  </a:spcAft>
                </a:pPr>
                <a:endParaRPr lang="en-GB"/>
              </a:p>
            </p:txBody>
          </p:sp>
          <p:sp>
            <p:nvSpPr>
              <p:cNvPr id="23" name="Freeform 22"/>
              <p:cNvSpPr/>
              <p:nvPr/>
            </p:nvSpPr>
            <p:spPr>
              <a:xfrm>
                <a:off x="4692690" y="3212976"/>
                <a:ext cx="1391478" cy="270013"/>
              </a:xfrm>
              <a:custGeom>
                <a:avLst/>
                <a:gdLst>
                  <a:gd name="connsiteX0" fmla="*/ 0 w 1391478"/>
                  <a:gd name="connsiteY0" fmla="*/ 9939 h 270013"/>
                  <a:gd name="connsiteX1" fmla="*/ 685800 w 1391478"/>
                  <a:gd name="connsiteY1" fmla="*/ 268357 h 270013"/>
                  <a:gd name="connsiteX2" fmla="*/ 1391478 w 1391478"/>
                  <a:gd name="connsiteY2" fmla="*/ 0 h 270013"/>
                </a:gdLst>
                <a:ahLst/>
                <a:cxnLst>
                  <a:cxn ang="0">
                    <a:pos x="connsiteX0" y="connsiteY0"/>
                  </a:cxn>
                  <a:cxn ang="0">
                    <a:pos x="connsiteX1" y="connsiteY1"/>
                  </a:cxn>
                  <a:cxn ang="0">
                    <a:pos x="connsiteX2" y="connsiteY2"/>
                  </a:cxn>
                </a:cxnLst>
                <a:rect l="l" t="t" r="r" b="b"/>
                <a:pathLst>
                  <a:path w="1391478" h="270013">
                    <a:moveTo>
                      <a:pt x="0" y="9939"/>
                    </a:moveTo>
                    <a:cubicBezTo>
                      <a:pt x="226943" y="139976"/>
                      <a:pt x="453887" y="270013"/>
                      <a:pt x="685800" y="268357"/>
                    </a:cubicBezTo>
                    <a:cubicBezTo>
                      <a:pt x="917713" y="266701"/>
                      <a:pt x="1154595" y="133350"/>
                      <a:pt x="1391478" y="0"/>
                    </a:cubicBez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wrap="none" tIns="46800" rtlCol="0" anchor="ctr"/>
              <a:lstStyle/>
              <a:p>
                <a:pPr algn="ctr" fontAlgn="base">
                  <a:spcBef>
                    <a:spcPct val="0"/>
                  </a:spcBef>
                  <a:spcAft>
                    <a:spcPct val="0"/>
                  </a:spcAft>
                </a:pPr>
                <a:endParaRPr lang="en-GB"/>
              </a:p>
            </p:txBody>
          </p:sp>
          <p:sp>
            <p:nvSpPr>
              <p:cNvPr id="24" name="Freeform 23"/>
              <p:cNvSpPr/>
              <p:nvPr/>
            </p:nvSpPr>
            <p:spPr>
              <a:xfrm>
                <a:off x="2743200" y="2572579"/>
                <a:ext cx="1361661" cy="498612"/>
              </a:xfrm>
              <a:custGeom>
                <a:avLst/>
                <a:gdLst>
                  <a:gd name="connsiteX0" fmla="*/ 0 w 1361661"/>
                  <a:gd name="connsiteY0" fmla="*/ 498612 h 498612"/>
                  <a:gd name="connsiteX1" fmla="*/ 655983 w 1361661"/>
                  <a:gd name="connsiteY1" fmla="*/ 1656 h 498612"/>
                  <a:gd name="connsiteX2" fmla="*/ 1361661 w 1361661"/>
                  <a:gd name="connsiteY2" fmla="*/ 488673 h 498612"/>
                </a:gdLst>
                <a:ahLst/>
                <a:cxnLst>
                  <a:cxn ang="0">
                    <a:pos x="connsiteX0" y="connsiteY0"/>
                  </a:cxn>
                  <a:cxn ang="0">
                    <a:pos x="connsiteX1" y="connsiteY1"/>
                  </a:cxn>
                  <a:cxn ang="0">
                    <a:pos x="connsiteX2" y="connsiteY2"/>
                  </a:cxn>
                </a:cxnLst>
                <a:rect l="l" t="t" r="r" b="b"/>
                <a:pathLst>
                  <a:path w="1361661" h="498612">
                    <a:moveTo>
                      <a:pt x="0" y="498612"/>
                    </a:moveTo>
                    <a:cubicBezTo>
                      <a:pt x="214520" y="250962"/>
                      <a:pt x="429040" y="3312"/>
                      <a:pt x="655983" y="1656"/>
                    </a:cubicBezTo>
                    <a:cubicBezTo>
                      <a:pt x="882926" y="0"/>
                      <a:pt x="1122293" y="244336"/>
                      <a:pt x="1361661" y="488673"/>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wrap="none" tIns="46800" rtlCol="0" anchor="ctr"/>
              <a:lstStyle/>
              <a:p>
                <a:pPr algn="ctr" fontAlgn="base">
                  <a:spcBef>
                    <a:spcPct val="0"/>
                  </a:spcBef>
                  <a:spcAft>
                    <a:spcPct val="0"/>
                  </a:spcAft>
                </a:pPr>
                <a:endParaRPr lang="en-GB"/>
              </a:p>
            </p:txBody>
          </p:sp>
          <p:sp>
            <p:nvSpPr>
              <p:cNvPr id="25" name="Freeform 24"/>
              <p:cNvSpPr/>
              <p:nvPr/>
            </p:nvSpPr>
            <p:spPr>
              <a:xfrm>
                <a:off x="4722507" y="2564904"/>
                <a:ext cx="1361661" cy="498612"/>
              </a:xfrm>
              <a:custGeom>
                <a:avLst/>
                <a:gdLst>
                  <a:gd name="connsiteX0" fmla="*/ 0 w 1361661"/>
                  <a:gd name="connsiteY0" fmla="*/ 498612 h 498612"/>
                  <a:gd name="connsiteX1" fmla="*/ 655983 w 1361661"/>
                  <a:gd name="connsiteY1" fmla="*/ 1656 h 498612"/>
                  <a:gd name="connsiteX2" fmla="*/ 1361661 w 1361661"/>
                  <a:gd name="connsiteY2" fmla="*/ 488673 h 498612"/>
                </a:gdLst>
                <a:ahLst/>
                <a:cxnLst>
                  <a:cxn ang="0">
                    <a:pos x="connsiteX0" y="connsiteY0"/>
                  </a:cxn>
                  <a:cxn ang="0">
                    <a:pos x="connsiteX1" y="connsiteY1"/>
                  </a:cxn>
                  <a:cxn ang="0">
                    <a:pos x="connsiteX2" y="connsiteY2"/>
                  </a:cxn>
                </a:cxnLst>
                <a:rect l="l" t="t" r="r" b="b"/>
                <a:pathLst>
                  <a:path w="1361661" h="498612">
                    <a:moveTo>
                      <a:pt x="0" y="498612"/>
                    </a:moveTo>
                    <a:cubicBezTo>
                      <a:pt x="214520" y="250962"/>
                      <a:pt x="429040" y="3312"/>
                      <a:pt x="655983" y="1656"/>
                    </a:cubicBezTo>
                    <a:cubicBezTo>
                      <a:pt x="882926" y="0"/>
                      <a:pt x="1122293" y="244336"/>
                      <a:pt x="1361661" y="488673"/>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wrap="none" tIns="46800" rtlCol="0" anchor="ctr"/>
              <a:lstStyle/>
              <a:p>
                <a:pPr algn="ctr" fontAlgn="base">
                  <a:spcBef>
                    <a:spcPct val="0"/>
                  </a:spcBef>
                  <a:spcAft>
                    <a:spcPct val="0"/>
                  </a:spcAft>
                </a:pPr>
                <a:endParaRPr lang="en-GB"/>
              </a:p>
            </p:txBody>
          </p:sp>
          <p:sp>
            <p:nvSpPr>
              <p:cNvPr id="26" name="Freeform 25"/>
              <p:cNvSpPr/>
              <p:nvPr/>
            </p:nvSpPr>
            <p:spPr>
              <a:xfrm>
                <a:off x="1835696" y="2492896"/>
                <a:ext cx="490898" cy="639046"/>
              </a:xfrm>
              <a:custGeom>
                <a:avLst/>
                <a:gdLst>
                  <a:gd name="connsiteX0" fmla="*/ 221942 w 417263"/>
                  <a:gd name="connsiteY0" fmla="*/ 497228 h 497255"/>
                  <a:gd name="connsiteX1" fmla="*/ 0 w 417263"/>
                  <a:gd name="connsiteY1" fmla="*/ 177632 h 497255"/>
                  <a:gd name="connsiteX2" fmla="*/ 221942 w 417263"/>
                  <a:gd name="connsiteY2" fmla="*/ 79 h 497255"/>
                  <a:gd name="connsiteX3" fmla="*/ 417251 w 417263"/>
                  <a:gd name="connsiteY3" fmla="*/ 159877 h 497255"/>
                  <a:gd name="connsiteX4" fmla="*/ 221942 w 417263"/>
                  <a:gd name="connsiteY4" fmla="*/ 497228 h 497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263" h="497255">
                    <a:moveTo>
                      <a:pt x="221942" y="497228"/>
                    </a:moveTo>
                    <a:cubicBezTo>
                      <a:pt x="152400" y="500187"/>
                      <a:pt x="0" y="260490"/>
                      <a:pt x="0" y="177632"/>
                    </a:cubicBezTo>
                    <a:cubicBezTo>
                      <a:pt x="0" y="94774"/>
                      <a:pt x="152400" y="3038"/>
                      <a:pt x="221942" y="79"/>
                    </a:cubicBezTo>
                    <a:cubicBezTo>
                      <a:pt x="291484" y="-2880"/>
                      <a:pt x="415771" y="77019"/>
                      <a:pt x="417251" y="159877"/>
                    </a:cubicBezTo>
                    <a:cubicBezTo>
                      <a:pt x="418731" y="242735"/>
                      <a:pt x="291484" y="494269"/>
                      <a:pt x="221942" y="497228"/>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tIns="46800" rtlCol="0" anchor="ctr"/>
              <a:lstStyle/>
              <a:p>
                <a:pPr algn="ctr" fontAlgn="base">
                  <a:spcBef>
                    <a:spcPct val="0"/>
                  </a:spcBef>
                  <a:spcAft>
                    <a:spcPct val="0"/>
                  </a:spcAft>
                </a:pPr>
                <a:endParaRPr lang="en-GB">
                  <a:solidFill>
                    <a:schemeClr val="tx1"/>
                  </a:solidFill>
                </a:endParaRPr>
              </a:p>
            </p:txBody>
          </p:sp>
          <p:sp>
            <p:nvSpPr>
              <p:cNvPr id="27" name="Freeform 26"/>
              <p:cNvSpPr/>
              <p:nvPr/>
            </p:nvSpPr>
            <p:spPr>
              <a:xfrm>
                <a:off x="2096804" y="2869324"/>
                <a:ext cx="637104" cy="296811"/>
              </a:xfrm>
              <a:custGeom>
                <a:avLst/>
                <a:gdLst>
                  <a:gd name="connsiteX0" fmla="*/ 0 w 541538"/>
                  <a:gd name="connsiteY0" fmla="*/ 230955 h 230955"/>
                  <a:gd name="connsiteX1" fmla="*/ 257453 w 541538"/>
                  <a:gd name="connsiteY1" fmla="*/ 136 h 230955"/>
                  <a:gd name="connsiteX2" fmla="*/ 541538 w 541538"/>
                  <a:gd name="connsiteY2" fmla="*/ 204322 h 230955"/>
                </a:gdLst>
                <a:ahLst/>
                <a:cxnLst>
                  <a:cxn ang="0">
                    <a:pos x="connsiteX0" y="connsiteY0"/>
                  </a:cxn>
                  <a:cxn ang="0">
                    <a:pos x="connsiteX1" y="connsiteY1"/>
                  </a:cxn>
                  <a:cxn ang="0">
                    <a:pos x="connsiteX2" y="connsiteY2"/>
                  </a:cxn>
                </a:cxnLst>
                <a:rect l="l" t="t" r="r" b="b"/>
                <a:pathLst>
                  <a:path w="541538" h="230955">
                    <a:moveTo>
                      <a:pt x="0" y="230955"/>
                    </a:moveTo>
                    <a:cubicBezTo>
                      <a:pt x="83598" y="117765"/>
                      <a:pt x="167197" y="4575"/>
                      <a:pt x="257453" y="136"/>
                    </a:cubicBezTo>
                    <a:cubicBezTo>
                      <a:pt x="347709" y="-4303"/>
                      <a:pt x="444623" y="100009"/>
                      <a:pt x="541538" y="20432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tIns="46800" rtlCol="0" anchor="ctr"/>
              <a:lstStyle/>
              <a:p>
                <a:pPr algn="ctr" fontAlgn="base">
                  <a:spcBef>
                    <a:spcPct val="0"/>
                  </a:spcBef>
                  <a:spcAft>
                    <a:spcPct val="0"/>
                  </a:spcAft>
                </a:pPr>
                <a:endParaRPr lang="en-GB">
                  <a:solidFill>
                    <a:schemeClr val="tx1"/>
                  </a:solidFill>
                </a:endParaRPr>
              </a:p>
            </p:txBody>
          </p:sp>
          <p:sp>
            <p:nvSpPr>
              <p:cNvPr id="28" name="Freeform 27"/>
              <p:cNvSpPr/>
              <p:nvPr/>
            </p:nvSpPr>
            <p:spPr>
              <a:xfrm>
                <a:off x="2096804" y="2647972"/>
                <a:ext cx="1295095" cy="495345"/>
              </a:xfrm>
              <a:custGeom>
                <a:avLst/>
                <a:gdLst>
                  <a:gd name="connsiteX0" fmla="*/ 0 w 1100831"/>
                  <a:gd name="connsiteY0" fmla="*/ 275218 h 284096"/>
                  <a:gd name="connsiteX1" fmla="*/ 497150 w 1100831"/>
                  <a:gd name="connsiteY1" fmla="*/ 11 h 284096"/>
                  <a:gd name="connsiteX2" fmla="*/ 1100831 w 1100831"/>
                  <a:gd name="connsiteY2" fmla="*/ 284096 h 284096"/>
                </a:gdLst>
                <a:ahLst/>
                <a:cxnLst>
                  <a:cxn ang="0">
                    <a:pos x="connsiteX0" y="connsiteY0"/>
                  </a:cxn>
                  <a:cxn ang="0">
                    <a:pos x="connsiteX1" y="connsiteY1"/>
                  </a:cxn>
                  <a:cxn ang="0">
                    <a:pos x="connsiteX2" y="connsiteY2"/>
                  </a:cxn>
                </a:cxnLst>
                <a:rect l="l" t="t" r="r" b="b"/>
                <a:pathLst>
                  <a:path w="1100831" h="284096">
                    <a:moveTo>
                      <a:pt x="0" y="275218"/>
                    </a:moveTo>
                    <a:cubicBezTo>
                      <a:pt x="156839" y="136874"/>
                      <a:pt x="313678" y="-1469"/>
                      <a:pt x="497150" y="11"/>
                    </a:cubicBezTo>
                    <a:cubicBezTo>
                      <a:pt x="680622" y="1491"/>
                      <a:pt x="890726" y="142793"/>
                      <a:pt x="1100831" y="28409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tIns="46800" rtlCol="0" anchor="ctr"/>
              <a:lstStyle/>
              <a:p>
                <a:pPr algn="ctr" fontAlgn="base">
                  <a:spcBef>
                    <a:spcPct val="0"/>
                  </a:spcBef>
                  <a:spcAft>
                    <a:spcPct val="0"/>
                  </a:spcAft>
                </a:pPr>
                <a:endParaRPr lang="en-GB">
                  <a:solidFill>
                    <a:schemeClr val="tx1"/>
                  </a:solidFill>
                </a:endParaRPr>
              </a:p>
            </p:txBody>
          </p:sp>
          <p:sp>
            <p:nvSpPr>
              <p:cNvPr id="29" name="Freeform 28"/>
              <p:cNvSpPr/>
              <p:nvPr/>
            </p:nvSpPr>
            <p:spPr>
              <a:xfrm>
                <a:off x="2713020" y="2778212"/>
                <a:ext cx="2715522" cy="376515"/>
              </a:xfrm>
              <a:custGeom>
                <a:avLst/>
                <a:gdLst>
                  <a:gd name="connsiteX0" fmla="*/ 0 w 2308194"/>
                  <a:gd name="connsiteY0" fmla="*/ 292974 h 292974"/>
                  <a:gd name="connsiteX1" fmla="*/ 1100831 w 2308194"/>
                  <a:gd name="connsiteY1" fmla="*/ 11 h 292974"/>
                  <a:gd name="connsiteX2" fmla="*/ 2308194 w 2308194"/>
                  <a:gd name="connsiteY2" fmla="*/ 284096 h 292974"/>
                </a:gdLst>
                <a:ahLst/>
                <a:cxnLst>
                  <a:cxn ang="0">
                    <a:pos x="connsiteX0" y="connsiteY0"/>
                  </a:cxn>
                  <a:cxn ang="0">
                    <a:pos x="connsiteX1" y="connsiteY1"/>
                  </a:cxn>
                  <a:cxn ang="0">
                    <a:pos x="connsiteX2" y="connsiteY2"/>
                  </a:cxn>
                </a:cxnLst>
                <a:rect l="l" t="t" r="r" b="b"/>
                <a:pathLst>
                  <a:path w="2308194" h="292974">
                    <a:moveTo>
                      <a:pt x="0" y="292974"/>
                    </a:moveTo>
                    <a:cubicBezTo>
                      <a:pt x="358066" y="147232"/>
                      <a:pt x="716132" y="1491"/>
                      <a:pt x="1100831" y="11"/>
                    </a:cubicBezTo>
                    <a:cubicBezTo>
                      <a:pt x="1485530" y="-1469"/>
                      <a:pt x="1896862" y="141313"/>
                      <a:pt x="2308194" y="28409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tIns="46800" rtlCol="0" anchor="ctr"/>
              <a:lstStyle/>
              <a:p>
                <a:pPr algn="ctr" fontAlgn="base">
                  <a:spcBef>
                    <a:spcPct val="0"/>
                  </a:spcBef>
                  <a:spcAft>
                    <a:spcPct val="0"/>
                  </a:spcAft>
                </a:pPr>
                <a:endParaRPr lang="en-GB">
                  <a:solidFill>
                    <a:schemeClr val="tx1"/>
                  </a:solidFill>
                </a:endParaRPr>
              </a:p>
            </p:txBody>
          </p:sp>
          <p:sp>
            <p:nvSpPr>
              <p:cNvPr id="30" name="Freeform 29"/>
              <p:cNvSpPr/>
              <p:nvPr/>
            </p:nvSpPr>
            <p:spPr>
              <a:xfrm>
                <a:off x="3391900" y="2880886"/>
                <a:ext cx="1357761" cy="251021"/>
              </a:xfrm>
              <a:custGeom>
                <a:avLst/>
                <a:gdLst>
                  <a:gd name="connsiteX0" fmla="*/ 0 w 1154097"/>
                  <a:gd name="connsiteY0" fmla="*/ 186448 h 195325"/>
                  <a:gd name="connsiteX1" fmla="*/ 541538 w 1154097"/>
                  <a:gd name="connsiteY1" fmla="*/ 17 h 195325"/>
                  <a:gd name="connsiteX2" fmla="*/ 1154097 w 1154097"/>
                  <a:gd name="connsiteY2" fmla="*/ 195325 h 195325"/>
                </a:gdLst>
                <a:ahLst/>
                <a:cxnLst>
                  <a:cxn ang="0">
                    <a:pos x="connsiteX0" y="connsiteY0"/>
                  </a:cxn>
                  <a:cxn ang="0">
                    <a:pos x="connsiteX1" y="connsiteY1"/>
                  </a:cxn>
                  <a:cxn ang="0">
                    <a:pos x="connsiteX2" y="connsiteY2"/>
                  </a:cxn>
                </a:cxnLst>
                <a:rect l="l" t="t" r="r" b="b"/>
                <a:pathLst>
                  <a:path w="1154097" h="195325">
                    <a:moveTo>
                      <a:pt x="0" y="186448"/>
                    </a:moveTo>
                    <a:cubicBezTo>
                      <a:pt x="174594" y="92493"/>
                      <a:pt x="349189" y="-1462"/>
                      <a:pt x="541538" y="17"/>
                    </a:cubicBezTo>
                    <a:cubicBezTo>
                      <a:pt x="733887" y="1496"/>
                      <a:pt x="943992" y="98410"/>
                      <a:pt x="1154097" y="19532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tIns="46800" rtlCol="0" anchor="ctr"/>
              <a:lstStyle/>
              <a:p>
                <a:pPr algn="ctr" fontAlgn="base">
                  <a:spcBef>
                    <a:spcPct val="0"/>
                  </a:spcBef>
                  <a:spcAft>
                    <a:spcPct val="0"/>
                  </a:spcAft>
                </a:pPr>
                <a:endParaRPr lang="en-GB">
                  <a:solidFill>
                    <a:schemeClr val="tx1"/>
                  </a:solidFill>
                </a:endParaRPr>
              </a:p>
            </p:txBody>
          </p:sp>
          <p:sp>
            <p:nvSpPr>
              <p:cNvPr id="31" name="Freeform 30"/>
              <p:cNvSpPr/>
              <p:nvPr/>
            </p:nvSpPr>
            <p:spPr>
              <a:xfrm>
                <a:off x="4739217" y="2823793"/>
                <a:ext cx="1378649" cy="330933"/>
              </a:xfrm>
              <a:custGeom>
                <a:avLst/>
                <a:gdLst>
                  <a:gd name="connsiteX0" fmla="*/ 0 w 1171852"/>
                  <a:gd name="connsiteY0" fmla="*/ 257506 h 257506"/>
                  <a:gd name="connsiteX1" fmla="*/ 523782 w 1171852"/>
                  <a:gd name="connsiteY1" fmla="*/ 53 h 257506"/>
                  <a:gd name="connsiteX2" fmla="*/ 1171852 w 1171852"/>
                  <a:gd name="connsiteY2" fmla="*/ 239750 h 257506"/>
                </a:gdLst>
                <a:ahLst/>
                <a:cxnLst>
                  <a:cxn ang="0">
                    <a:pos x="connsiteX0" y="connsiteY0"/>
                  </a:cxn>
                  <a:cxn ang="0">
                    <a:pos x="connsiteX1" y="connsiteY1"/>
                  </a:cxn>
                  <a:cxn ang="0">
                    <a:pos x="connsiteX2" y="connsiteY2"/>
                  </a:cxn>
                </a:cxnLst>
                <a:rect l="l" t="t" r="r" b="b"/>
                <a:pathLst>
                  <a:path w="1171852" h="257506">
                    <a:moveTo>
                      <a:pt x="0" y="257506"/>
                    </a:moveTo>
                    <a:cubicBezTo>
                      <a:pt x="164236" y="130259"/>
                      <a:pt x="328473" y="3012"/>
                      <a:pt x="523782" y="53"/>
                    </a:cubicBezTo>
                    <a:cubicBezTo>
                      <a:pt x="719091" y="-2906"/>
                      <a:pt x="945471" y="118422"/>
                      <a:pt x="1171852" y="2397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tIns="46800" rtlCol="0" anchor="ctr"/>
              <a:lstStyle/>
              <a:p>
                <a:pPr algn="ctr" fontAlgn="base">
                  <a:spcBef>
                    <a:spcPct val="0"/>
                  </a:spcBef>
                  <a:spcAft>
                    <a:spcPct val="0"/>
                  </a:spcAft>
                </a:pPr>
                <a:endParaRPr lang="en-GB">
                  <a:solidFill>
                    <a:schemeClr val="tx1"/>
                  </a:solidFill>
                </a:endParaRPr>
              </a:p>
            </p:txBody>
          </p:sp>
          <p:sp>
            <p:nvSpPr>
              <p:cNvPr id="32" name="Freeform 31"/>
              <p:cNvSpPr/>
              <p:nvPr/>
            </p:nvSpPr>
            <p:spPr>
              <a:xfrm>
                <a:off x="5418097" y="2994961"/>
                <a:ext cx="678881" cy="148356"/>
              </a:xfrm>
              <a:custGeom>
                <a:avLst/>
                <a:gdLst>
                  <a:gd name="connsiteX0" fmla="*/ 0 w 577049"/>
                  <a:gd name="connsiteY0" fmla="*/ 115439 h 115439"/>
                  <a:gd name="connsiteX1" fmla="*/ 239697 w 577049"/>
                  <a:gd name="connsiteY1" fmla="*/ 29 h 115439"/>
                  <a:gd name="connsiteX2" fmla="*/ 577049 w 577049"/>
                  <a:gd name="connsiteY2" fmla="*/ 106561 h 115439"/>
                </a:gdLst>
                <a:ahLst/>
                <a:cxnLst>
                  <a:cxn ang="0">
                    <a:pos x="connsiteX0" y="connsiteY0"/>
                  </a:cxn>
                  <a:cxn ang="0">
                    <a:pos x="connsiteX1" y="connsiteY1"/>
                  </a:cxn>
                  <a:cxn ang="0">
                    <a:pos x="connsiteX2" y="connsiteY2"/>
                  </a:cxn>
                </a:cxnLst>
                <a:rect l="l" t="t" r="r" b="b"/>
                <a:pathLst>
                  <a:path w="577049" h="115439">
                    <a:moveTo>
                      <a:pt x="0" y="115439"/>
                    </a:moveTo>
                    <a:cubicBezTo>
                      <a:pt x="71761" y="58474"/>
                      <a:pt x="143522" y="1509"/>
                      <a:pt x="239697" y="29"/>
                    </a:cubicBezTo>
                    <a:cubicBezTo>
                      <a:pt x="335872" y="-1451"/>
                      <a:pt x="456460" y="52555"/>
                      <a:pt x="577049" y="1065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tIns="46800" rtlCol="0" anchor="ctr"/>
              <a:lstStyle/>
              <a:p>
                <a:pPr algn="ctr" fontAlgn="base">
                  <a:spcBef>
                    <a:spcPct val="0"/>
                  </a:spcBef>
                  <a:spcAft>
                    <a:spcPct val="0"/>
                  </a:spcAft>
                </a:pPr>
                <a:endParaRPr lang="en-GB">
                  <a:solidFill>
                    <a:schemeClr val="tx1"/>
                  </a:solidFill>
                </a:endParaRPr>
              </a:p>
            </p:txBody>
          </p:sp>
          <p:sp>
            <p:nvSpPr>
              <p:cNvPr id="33" name="Oval 32"/>
              <p:cNvSpPr/>
              <p:nvPr/>
            </p:nvSpPr>
            <p:spPr>
              <a:xfrm>
                <a:off x="1970300" y="3018136"/>
                <a:ext cx="254146" cy="266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tIns="46800" rtlCol="0" anchor="ctr"/>
              <a:lstStyle/>
              <a:p>
                <a:pPr algn="ctr" fontAlgn="base">
                  <a:spcBef>
                    <a:spcPct val="0"/>
                  </a:spcBef>
                  <a:spcAft>
                    <a:spcPct val="0"/>
                  </a:spcAft>
                </a:pPr>
                <a:r>
                  <a:rPr lang="en-GB" sz="1200" b="1" dirty="0">
                    <a:solidFill>
                      <a:schemeClr val="tx1"/>
                    </a:solidFill>
                  </a:rPr>
                  <a:t>9</a:t>
                </a:r>
                <a:endParaRPr lang="en-GB" b="1" dirty="0">
                  <a:solidFill>
                    <a:schemeClr val="tx1"/>
                  </a:solidFill>
                </a:endParaRPr>
              </a:p>
            </p:txBody>
          </p:sp>
          <p:sp>
            <p:nvSpPr>
              <p:cNvPr id="34" name="Oval 33"/>
              <p:cNvSpPr/>
              <p:nvPr/>
            </p:nvSpPr>
            <p:spPr>
              <a:xfrm>
                <a:off x="2612090" y="3007362"/>
                <a:ext cx="254147" cy="266847"/>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46800" rIns="0" rtlCol="0" anchor="ctr"/>
              <a:lstStyle/>
              <a:p>
                <a:pPr algn="ctr" fontAlgn="base">
                  <a:spcBef>
                    <a:spcPct val="0"/>
                  </a:spcBef>
                  <a:spcAft>
                    <a:spcPct val="0"/>
                  </a:spcAft>
                </a:pPr>
                <a:r>
                  <a:rPr lang="en-GB" sz="1200" b="1" dirty="0">
                    <a:solidFill>
                      <a:schemeClr val="tx1"/>
                    </a:solidFill>
                  </a:rPr>
                  <a:t>10</a:t>
                </a:r>
                <a:endParaRPr lang="en-GB" b="1" dirty="0">
                  <a:solidFill>
                    <a:schemeClr val="tx1"/>
                  </a:solidFill>
                </a:endParaRPr>
              </a:p>
            </p:txBody>
          </p:sp>
          <p:sp>
            <p:nvSpPr>
              <p:cNvPr id="35" name="Oval 34"/>
              <p:cNvSpPr/>
              <p:nvPr/>
            </p:nvSpPr>
            <p:spPr>
              <a:xfrm>
                <a:off x="3275856" y="3007361"/>
                <a:ext cx="254146" cy="266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46800" rIns="0" rtlCol="0" anchor="ctr"/>
              <a:lstStyle/>
              <a:p>
                <a:pPr algn="ctr" fontAlgn="base">
                  <a:spcBef>
                    <a:spcPct val="0"/>
                  </a:spcBef>
                  <a:spcAft>
                    <a:spcPct val="0"/>
                  </a:spcAft>
                </a:pPr>
                <a:r>
                  <a:rPr lang="en-GB" sz="1200" b="1" dirty="0">
                    <a:solidFill>
                      <a:schemeClr val="tx1"/>
                    </a:solidFill>
                  </a:rPr>
                  <a:t>11</a:t>
                </a:r>
                <a:endParaRPr lang="en-GB" b="1" dirty="0">
                  <a:solidFill>
                    <a:schemeClr val="tx1"/>
                  </a:solidFill>
                </a:endParaRPr>
              </a:p>
            </p:txBody>
          </p:sp>
          <p:sp>
            <p:nvSpPr>
              <p:cNvPr id="36" name="Oval 35"/>
              <p:cNvSpPr/>
              <p:nvPr/>
            </p:nvSpPr>
            <p:spPr>
              <a:xfrm>
                <a:off x="3953578" y="3007361"/>
                <a:ext cx="254146" cy="266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46800" rIns="0" rtlCol="0" anchor="ctr"/>
              <a:lstStyle/>
              <a:p>
                <a:pPr algn="ctr" fontAlgn="base">
                  <a:spcBef>
                    <a:spcPct val="0"/>
                  </a:spcBef>
                  <a:spcAft>
                    <a:spcPct val="0"/>
                  </a:spcAft>
                </a:pPr>
                <a:r>
                  <a:rPr lang="en-GB" sz="1200" b="1" dirty="0">
                    <a:solidFill>
                      <a:schemeClr val="tx1"/>
                    </a:solidFill>
                  </a:rPr>
                  <a:t>12</a:t>
                </a:r>
                <a:endParaRPr lang="en-GB" b="1" dirty="0">
                  <a:solidFill>
                    <a:schemeClr val="tx1"/>
                  </a:solidFill>
                </a:endParaRPr>
              </a:p>
            </p:txBody>
          </p:sp>
          <p:sp>
            <p:nvSpPr>
              <p:cNvPr id="37" name="Oval 36"/>
              <p:cNvSpPr/>
              <p:nvPr/>
            </p:nvSpPr>
            <p:spPr>
              <a:xfrm>
                <a:off x="4631301" y="3007361"/>
                <a:ext cx="254146" cy="266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46800" rIns="0" rtlCol="0" anchor="ctr"/>
              <a:lstStyle/>
              <a:p>
                <a:pPr algn="ctr" fontAlgn="base">
                  <a:spcBef>
                    <a:spcPct val="0"/>
                  </a:spcBef>
                  <a:spcAft>
                    <a:spcPct val="0"/>
                  </a:spcAft>
                </a:pPr>
                <a:r>
                  <a:rPr lang="en-GB" sz="1200" b="1" dirty="0">
                    <a:solidFill>
                      <a:schemeClr val="tx1"/>
                    </a:solidFill>
                  </a:rPr>
                  <a:t>13</a:t>
                </a:r>
                <a:endParaRPr lang="en-GB" b="1" dirty="0">
                  <a:solidFill>
                    <a:schemeClr val="tx1"/>
                  </a:solidFill>
                </a:endParaRPr>
              </a:p>
            </p:txBody>
          </p:sp>
          <p:sp>
            <p:nvSpPr>
              <p:cNvPr id="38" name="Oval 37"/>
              <p:cNvSpPr/>
              <p:nvPr/>
            </p:nvSpPr>
            <p:spPr>
              <a:xfrm>
                <a:off x="5224308" y="3007361"/>
                <a:ext cx="254146" cy="266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46800" rIns="0" rtlCol="0" anchor="ctr"/>
              <a:lstStyle/>
              <a:p>
                <a:pPr algn="ctr" fontAlgn="base">
                  <a:spcBef>
                    <a:spcPct val="0"/>
                  </a:spcBef>
                  <a:spcAft>
                    <a:spcPct val="0"/>
                  </a:spcAft>
                </a:pPr>
                <a:r>
                  <a:rPr lang="en-GB" sz="1200" b="1" dirty="0">
                    <a:solidFill>
                      <a:schemeClr val="tx1"/>
                    </a:solidFill>
                  </a:rPr>
                  <a:t>14</a:t>
                </a:r>
                <a:endParaRPr lang="en-GB" b="1" dirty="0">
                  <a:solidFill>
                    <a:schemeClr val="tx1"/>
                  </a:solidFill>
                </a:endParaRPr>
              </a:p>
            </p:txBody>
          </p:sp>
          <p:sp>
            <p:nvSpPr>
              <p:cNvPr id="39" name="Oval 38"/>
              <p:cNvSpPr/>
              <p:nvPr/>
            </p:nvSpPr>
            <p:spPr>
              <a:xfrm>
                <a:off x="5902030" y="3007361"/>
                <a:ext cx="254146" cy="266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46800" rIns="0" rtlCol="0" anchor="ctr"/>
              <a:lstStyle/>
              <a:p>
                <a:pPr algn="ctr" fontAlgn="base">
                  <a:spcBef>
                    <a:spcPct val="0"/>
                  </a:spcBef>
                  <a:spcAft>
                    <a:spcPct val="0"/>
                  </a:spcAft>
                </a:pPr>
                <a:r>
                  <a:rPr lang="en-GB" sz="1200" b="1" dirty="0">
                    <a:solidFill>
                      <a:schemeClr val="tx1"/>
                    </a:solidFill>
                  </a:rPr>
                  <a:t>15</a:t>
                </a:r>
                <a:endParaRPr lang="en-GB" b="1" dirty="0">
                  <a:solidFill>
                    <a:schemeClr val="tx1"/>
                  </a:solidFill>
                </a:endParaRPr>
              </a:p>
            </p:txBody>
          </p:sp>
        </p:grpSp>
        <p:grpSp>
          <p:nvGrpSpPr>
            <p:cNvPr id="42" name="Group 41"/>
            <p:cNvGrpSpPr/>
            <p:nvPr/>
          </p:nvGrpSpPr>
          <p:grpSpPr>
            <a:xfrm>
              <a:off x="2007673" y="3419838"/>
              <a:ext cx="2196244" cy="461698"/>
              <a:chOff x="2267744" y="3172700"/>
              <a:chExt cx="3672408" cy="616340"/>
            </a:xfrm>
          </p:grpSpPr>
          <p:sp>
            <p:nvSpPr>
              <p:cNvPr id="43" name="Freeform 42"/>
              <p:cNvSpPr/>
              <p:nvPr/>
            </p:nvSpPr>
            <p:spPr>
              <a:xfrm>
                <a:off x="2267744" y="3172700"/>
                <a:ext cx="417263" cy="497255"/>
              </a:xfrm>
              <a:custGeom>
                <a:avLst/>
                <a:gdLst>
                  <a:gd name="connsiteX0" fmla="*/ 221942 w 417263"/>
                  <a:gd name="connsiteY0" fmla="*/ 497228 h 497255"/>
                  <a:gd name="connsiteX1" fmla="*/ 0 w 417263"/>
                  <a:gd name="connsiteY1" fmla="*/ 177632 h 497255"/>
                  <a:gd name="connsiteX2" fmla="*/ 221942 w 417263"/>
                  <a:gd name="connsiteY2" fmla="*/ 79 h 497255"/>
                  <a:gd name="connsiteX3" fmla="*/ 417251 w 417263"/>
                  <a:gd name="connsiteY3" fmla="*/ 159877 h 497255"/>
                  <a:gd name="connsiteX4" fmla="*/ 221942 w 417263"/>
                  <a:gd name="connsiteY4" fmla="*/ 497228 h 497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263" h="497255">
                    <a:moveTo>
                      <a:pt x="221942" y="497228"/>
                    </a:moveTo>
                    <a:cubicBezTo>
                      <a:pt x="152400" y="500187"/>
                      <a:pt x="0" y="260490"/>
                      <a:pt x="0" y="177632"/>
                    </a:cubicBezTo>
                    <a:cubicBezTo>
                      <a:pt x="0" y="94774"/>
                      <a:pt x="152400" y="3038"/>
                      <a:pt x="221942" y="79"/>
                    </a:cubicBezTo>
                    <a:cubicBezTo>
                      <a:pt x="291484" y="-2880"/>
                      <a:pt x="415771" y="77019"/>
                      <a:pt x="417251" y="159877"/>
                    </a:cubicBezTo>
                    <a:cubicBezTo>
                      <a:pt x="418731" y="242735"/>
                      <a:pt x="291484" y="494269"/>
                      <a:pt x="221942" y="497228"/>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1"/>
                  </a:solidFill>
                </a:endParaRPr>
              </a:p>
            </p:txBody>
          </p:sp>
          <p:sp>
            <p:nvSpPr>
              <p:cNvPr id="44" name="Freeform 43"/>
              <p:cNvSpPr/>
              <p:nvPr/>
            </p:nvSpPr>
            <p:spPr>
              <a:xfrm>
                <a:off x="2489686" y="3465606"/>
                <a:ext cx="541538" cy="230955"/>
              </a:xfrm>
              <a:custGeom>
                <a:avLst/>
                <a:gdLst>
                  <a:gd name="connsiteX0" fmla="*/ 0 w 541538"/>
                  <a:gd name="connsiteY0" fmla="*/ 230955 h 230955"/>
                  <a:gd name="connsiteX1" fmla="*/ 257453 w 541538"/>
                  <a:gd name="connsiteY1" fmla="*/ 136 h 230955"/>
                  <a:gd name="connsiteX2" fmla="*/ 541538 w 541538"/>
                  <a:gd name="connsiteY2" fmla="*/ 204322 h 230955"/>
                </a:gdLst>
                <a:ahLst/>
                <a:cxnLst>
                  <a:cxn ang="0">
                    <a:pos x="connsiteX0" y="connsiteY0"/>
                  </a:cxn>
                  <a:cxn ang="0">
                    <a:pos x="connsiteX1" y="connsiteY1"/>
                  </a:cxn>
                  <a:cxn ang="0">
                    <a:pos x="connsiteX2" y="connsiteY2"/>
                  </a:cxn>
                </a:cxnLst>
                <a:rect l="l" t="t" r="r" b="b"/>
                <a:pathLst>
                  <a:path w="541538" h="230955">
                    <a:moveTo>
                      <a:pt x="0" y="230955"/>
                    </a:moveTo>
                    <a:cubicBezTo>
                      <a:pt x="83598" y="117765"/>
                      <a:pt x="167197" y="4575"/>
                      <a:pt x="257453" y="136"/>
                    </a:cubicBezTo>
                    <a:cubicBezTo>
                      <a:pt x="347709" y="-4303"/>
                      <a:pt x="444623" y="100009"/>
                      <a:pt x="541538" y="20432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1"/>
                  </a:solidFill>
                </a:endParaRPr>
              </a:p>
            </p:txBody>
          </p:sp>
          <p:sp>
            <p:nvSpPr>
              <p:cNvPr id="45" name="Freeform 44"/>
              <p:cNvSpPr/>
              <p:nvPr/>
            </p:nvSpPr>
            <p:spPr>
              <a:xfrm>
                <a:off x="2489686" y="3293368"/>
                <a:ext cx="1100831" cy="385438"/>
              </a:xfrm>
              <a:custGeom>
                <a:avLst/>
                <a:gdLst>
                  <a:gd name="connsiteX0" fmla="*/ 0 w 1100831"/>
                  <a:gd name="connsiteY0" fmla="*/ 275218 h 284096"/>
                  <a:gd name="connsiteX1" fmla="*/ 497150 w 1100831"/>
                  <a:gd name="connsiteY1" fmla="*/ 11 h 284096"/>
                  <a:gd name="connsiteX2" fmla="*/ 1100831 w 1100831"/>
                  <a:gd name="connsiteY2" fmla="*/ 284096 h 284096"/>
                </a:gdLst>
                <a:ahLst/>
                <a:cxnLst>
                  <a:cxn ang="0">
                    <a:pos x="connsiteX0" y="connsiteY0"/>
                  </a:cxn>
                  <a:cxn ang="0">
                    <a:pos x="connsiteX1" y="connsiteY1"/>
                  </a:cxn>
                  <a:cxn ang="0">
                    <a:pos x="connsiteX2" y="connsiteY2"/>
                  </a:cxn>
                </a:cxnLst>
                <a:rect l="l" t="t" r="r" b="b"/>
                <a:pathLst>
                  <a:path w="1100831" h="284096">
                    <a:moveTo>
                      <a:pt x="0" y="275218"/>
                    </a:moveTo>
                    <a:cubicBezTo>
                      <a:pt x="156839" y="136874"/>
                      <a:pt x="313678" y="-1469"/>
                      <a:pt x="497150" y="11"/>
                    </a:cubicBezTo>
                    <a:cubicBezTo>
                      <a:pt x="680622" y="1491"/>
                      <a:pt x="890726" y="142793"/>
                      <a:pt x="1100831" y="28409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1"/>
                  </a:solidFill>
                </a:endParaRPr>
              </a:p>
            </p:txBody>
          </p:sp>
          <p:sp>
            <p:nvSpPr>
              <p:cNvPr id="46" name="Freeform 45"/>
              <p:cNvSpPr/>
              <p:nvPr/>
            </p:nvSpPr>
            <p:spPr>
              <a:xfrm>
                <a:off x="3013469" y="3394710"/>
                <a:ext cx="2308194" cy="292974"/>
              </a:xfrm>
              <a:custGeom>
                <a:avLst/>
                <a:gdLst>
                  <a:gd name="connsiteX0" fmla="*/ 0 w 2308194"/>
                  <a:gd name="connsiteY0" fmla="*/ 292974 h 292974"/>
                  <a:gd name="connsiteX1" fmla="*/ 1100831 w 2308194"/>
                  <a:gd name="connsiteY1" fmla="*/ 11 h 292974"/>
                  <a:gd name="connsiteX2" fmla="*/ 2308194 w 2308194"/>
                  <a:gd name="connsiteY2" fmla="*/ 284096 h 292974"/>
                </a:gdLst>
                <a:ahLst/>
                <a:cxnLst>
                  <a:cxn ang="0">
                    <a:pos x="connsiteX0" y="connsiteY0"/>
                  </a:cxn>
                  <a:cxn ang="0">
                    <a:pos x="connsiteX1" y="connsiteY1"/>
                  </a:cxn>
                  <a:cxn ang="0">
                    <a:pos x="connsiteX2" y="connsiteY2"/>
                  </a:cxn>
                </a:cxnLst>
                <a:rect l="l" t="t" r="r" b="b"/>
                <a:pathLst>
                  <a:path w="2308194" h="292974">
                    <a:moveTo>
                      <a:pt x="0" y="292974"/>
                    </a:moveTo>
                    <a:cubicBezTo>
                      <a:pt x="358066" y="147232"/>
                      <a:pt x="716132" y="1491"/>
                      <a:pt x="1100831" y="11"/>
                    </a:cubicBezTo>
                    <a:cubicBezTo>
                      <a:pt x="1485530" y="-1469"/>
                      <a:pt x="1896862" y="141313"/>
                      <a:pt x="2308194" y="28409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1"/>
                  </a:solidFill>
                </a:endParaRPr>
              </a:p>
            </p:txBody>
          </p:sp>
          <p:sp>
            <p:nvSpPr>
              <p:cNvPr id="47" name="Freeform 46"/>
              <p:cNvSpPr/>
              <p:nvPr/>
            </p:nvSpPr>
            <p:spPr>
              <a:xfrm>
                <a:off x="3590517" y="3474603"/>
                <a:ext cx="1154097" cy="195325"/>
              </a:xfrm>
              <a:custGeom>
                <a:avLst/>
                <a:gdLst>
                  <a:gd name="connsiteX0" fmla="*/ 0 w 1154097"/>
                  <a:gd name="connsiteY0" fmla="*/ 186448 h 195325"/>
                  <a:gd name="connsiteX1" fmla="*/ 541538 w 1154097"/>
                  <a:gd name="connsiteY1" fmla="*/ 17 h 195325"/>
                  <a:gd name="connsiteX2" fmla="*/ 1154097 w 1154097"/>
                  <a:gd name="connsiteY2" fmla="*/ 195325 h 195325"/>
                </a:gdLst>
                <a:ahLst/>
                <a:cxnLst>
                  <a:cxn ang="0">
                    <a:pos x="connsiteX0" y="connsiteY0"/>
                  </a:cxn>
                  <a:cxn ang="0">
                    <a:pos x="connsiteX1" y="connsiteY1"/>
                  </a:cxn>
                  <a:cxn ang="0">
                    <a:pos x="connsiteX2" y="connsiteY2"/>
                  </a:cxn>
                </a:cxnLst>
                <a:rect l="l" t="t" r="r" b="b"/>
                <a:pathLst>
                  <a:path w="1154097" h="195325">
                    <a:moveTo>
                      <a:pt x="0" y="186448"/>
                    </a:moveTo>
                    <a:cubicBezTo>
                      <a:pt x="174594" y="92493"/>
                      <a:pt x="349189" y="-1462"/>
                      <a:pt x="541538" y="17"/>
                    </a:cubicBezTo>
                    <a:cubicBezTo>
                      <a:pt x="733887" y="1496"/>
                      <a:pt x="943992" y="98410"/>
                      <a:pt x="1154097" y="19532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1"/>
                  </a:solidFill>
                </a:endParaRPr>
              </a:p>
            </p:txBody>
          </p:sp>
          <p:sp>
            <p:nvSpPr>
              <p:cNvPr id="48" name="Freeform 47"/>
              <p:cNvSpPr/>
              <p:nvPr/>
            </p:nvSpPr>
            <p:spPr>
              <a:xfrm>
                <a:off x="4735737" y="3430178"/>
                <a:ext cx="1171852" cy="257506"/>
              </a:xfrm>
              <a:custGeom>
                <a:avLst/>
                <a:gdLst>
                  <a:gd name="connsiteX0" fmla="*/ 0 w 1171852"/>
                  <a:gd name="connsiteY0" fmla="*/ 257506 h 257506"/>
                  <a:gd name="connsiteX1" fmla="*/ 523782 w 1171852"/>
                  <a:gd name="connsiteY1" fmla="*/ 53 h 257506"/>
                  <a:gd name="connsiteX2" fmla="*/ 1171852 w 1171852"/>
                  <a:gd name="connsiteY2" fmla="*/ 239750 h 257506"/>
                </a:gdLst>
                <a:ahLst/>
                <a:cxnLst>
                  <a:cxn ang="0">
                    <a:pos x="connsiteX0" y="connsiteY0"/>
                  </a:cxn>
                  <a:cxn ang="0">
                    <a:pos x="connsiteX1" y="connsiteY1"/>
                  </a:cxn>
                  <a:cxn ang="0">
                    <a:pos x="connsiteX2" y="connsiteY2"/>
                  </a:cxn>
                </a:cxnLst>
                <a:rect l="l" t="t" r="r" b="b"/>
                <a:pathLst>
                  <a:path w="1171852" h="257506">
                    <a:moveTo>
                      <a:pt x="0" y="257506"/>
                    </a:moveTo>
                    <a:cubicBezTo>
                      <a:pt x="164236" y="130259"/>
                      <a:pt x="328473" y="3012"/>
                      <a:pt x="523782" y="53"/>
                    </a:cubicBezTo>
                    <a:cubicBezTo>
                      <a:pt x="719091" y="-2906"/>
                      <a:pt x="945471" y="118422"/>
                      <a:pt x="1171852" y="2397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1"/>
                  </a:solidFill>
                </a:endParaRPr>
              </a:p>
            </p:txBody>
          </p:sp>
          <p:sp>
            <p:nvSpPr>
              <p:cNvPr id="49" name="Freeform 48"/>
              <p:cNvSpPr/>
              <p:nvPr/>
            </p:nvSpPr>
            <p:spPr>
              <a:xfrm>
                <a:off x="5312785" y="3563367"/>
                <a:ext cx="577049" cy="115439"/>
              </a:xfrm>
              <a:custGeom>
                <a:avLst/>
                <a:gdLst>
                  <a:gd name="connsiteX0" fmla="*/ 0 w 577049"/>
                  <a:gd name="connsiteY0" fmla="*/ 115439 h 115439"/>
                  <a:gd name="connsiteX1" fmla="*/ 239697 w 577049"/>
                  <a:gd name="connsiteY1" fmla="*/ 29 h 115439"/>
                  <a:gd name="connsiteX2" fmla="*/ 577049 w 577049"/>
                  <a:gd name="connsiteY2" fmla="*/ 106561 h 115439"/>
                </a:gdLst>
                <a:ahLst/>
                <a:cxnLst>
                  <a:cxn ang="0">
                    <a:pos x="connsiteX0" y="connsiteY0"/>
                  </a:cxn>
                  <a:cxn ang="0">
                    <a:pos x="connsiteX1" y="connsiteY1"/>
                  </a:cxn>
                  <a:cxn ang="0">
                    <a:pos x="connsiteX2" y="connsiteY2"/>
                  </a:cxn>
                </a:cxnLst>
                <a:rect l="l" t="t" r="r" b="b"/>
                <a:pathLst>
                  <a:path w="577049" h="115439">
                    <a:moveTo>
                      <a:pt x="0" y="115439"/>
                    </a:moveTo>
                    <a:cubicBezTo>
                      <a:pt x="71761" y="58474"/>
                      <a:pt x="143522" y="1509"/>
                      <a:pt x="239697" y="29"/>
                    </a:cubicBezTo>
                    <a:cubicBezTo>
                      <a:pt x="335872" y="-1451"/>
                      <a:pt x="456460" y="52555"/>
                      <a:pt x="577049" y="1065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1"/>
                  </a:solidFill>
                </a:endParaRPr>
              </a:p>
            </p:txBody>
          </p:sp>
          <p:sp>
            <p:nvSpPr>
              <p:cNvPr id="50" name="Oval 49"/>
              <p:cNvSpPr/>
              <p:nvPr/>
            </p:nvSpPr>
            <p:spPr>
              <a:xfrm>
                <a:off x="2382157" y="3581400"/>
                <a:ext cx="216024" cy="2076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tx1"/>
                    </a:solidFill>
                  </a:rPr>
                  <a:t>1</a:t>
                </a:r>
                <a:endParaRPr lang="en-GB" b="1" dirty="0">
                  <a:solidFill>
                    <a:schemeClr val="tx1"/>
                  </a:solidFill>
                </a:endParaRPr>
              </a:p>
            </p:txBody>
          </p:sp>
          <p:sp>
            <p:nvSpPr>
              <p:cNvPr id="51" name="Oval 50"/>
              <p:cNvSpPr/>
              <p:nvPr/>
            </p:nvSpPr>
            <p:spPr>
              <a:xfrm>
                <a:off x="2915816" y="3573016"/>
                <a:ext cx="216024" cy="2076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tx1"/>
                    </a:solidFill>
                  </a:rPr>
                  <a:t>2</a:t>
                </a:r>
                <a:endParaRPr lang="en-GB" b="1" dirty="0">
                  <a:solidFill>
                    <a:schemeClr val="tx1"/>
                  </a:solidFill>
                </a:endParaRPr>
              </a:p>
            </p:txBody>
          </p:sp>
          <p:sp>
            <p:nvSpPr>
              <p:cNvPr id="52" name="Oval 51"/>
              <p:cNvSpPr/>
              <p:nvPr/>
            </p:nvSpPr>
            <p:spPr>
              <a:xfrm>
                <a:off x="3491880" y="3573016"/>
                <a:ext cx="216024" cy="2076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tx1"/>
                    </a:solidFill>
                  </a:rPr>
                  <a:t>3</a:t>
                </a:r>
                <a:endParaRPr lang="en-GB" b="1" dirty="0">
                  <a:solidFill>
                    <a:schemeClr val="tx1"/>
                  </a:solidFill>
                </a:endParaRPr>
              </a:p>
            </p:txBody>
          </p:sp>
          <p:sp>
            <p:nvSpPr>
              <p:cNvPr id="53" name="Oval 52"/>
              <p:cNvSpPr/>
              <p:nvPr/>
            </p:nvSpPr>
            <p:spPr>
              <a:xfrm>
                <a:off x="4067944" y="3573016"/>
                <a:ext cx="216024" cy="2076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tx1"/>
                    </a:solidFill>
                  </a:rPr>
                  <a:t>4</a:t>
                </a:r>
                <a:endParaRPr lang="en-GB" b="1" dirty="0">
                  <a:solidFill>
                    <a:schemeClr val="tx1"/>
                  </a:solidFill>
                </a:endParaRPr>
              </a:p>
            </p:txBody>
          </p:sp>
          <p:sp>
            <p:nvSpPr>
              <p:cNvPr id="54" name="Oval 53"/>
              <p:cNvSpPr/>
              <p:nvPr/>
            </p:nvSpPr>
            <p:spPr>
              <a:xfrm>
                <a:off x="4644008" y="3573016"/>
                <a:ext cx="216024" cy="2076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tx1"/>
                    </a:solidFill>
                  </a:rPr>
                  <a:t>5</a:t>
                </a:r>
                <a:endParaRPr lang="en-GB" b="1" dirty="0">
                  <a:solidFill>
                    <a:schemeClr val="tx1"/>
                  </a:solidFill>
                </a:endParaRPr>
              </a:p>
            </p:txBody>
          </p:sp>
          <p:sp>
            <p:nvSpPr>
              <p:cNvPr id="55" name="Oval 54"/>
              <p:cNvSpPr/>
              <p:nvPr/>
            </p:nvSpPr>
            <p:spPr>
              <a:xfrm>
                <a:off x="5148064" y="3573016"/>
                <a:ext cx="216024" cy="2076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tx1"/>
                    </a:solidFill>
                  </a:rPr>
                  <a:t>6</a:t>
                </a:r>
                <a:endParaRPr lang="en-GB" b="1" dirty="0">
                  <a:solidFill>
                    <a:schemeClr val="tx1"/>
                  </a:solidFill>
                </a:endParaRPr>
              </a:p>
            </p:txBody>
          </p:sp>
          <p:sp>
            <p:nvSpPr>
              <p:cNvPr id="56" name="Oval 55"/>
              <p:cNvSpPr/>
              <p:nvPr/>
            </p:nvSpPr>
            <p:spPr>
              <a:xfrm>
                <a:off x="5724128" y="3573016"/>
                <a:ext cx="216024" cy="2076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tx1"/>
                    </a:solidFill>
                  </a:rPr>
                  <a:t>7</a:t>
                </a:r>
                <a:endParaRPr lang="en-GB" b="1" dirty="0">
                  <a:solidFill>
                    <a:schemeClr val="tx1"/>
                  </a:solidFill>
                </a:endParaRPr>
              </a:p>
            </p:txBody>
          </p:sp>
        </p:grpSp>
        <p:sp>
          <p:nvSpPr>
            <p:cNvPr id="68" name="Freeform 67"/>
            <p:cNvSpPr/>
            <p:nvPr/>
          </p:nvSpPr>
          <p:spPr>
            <a:xfrm>
              <a:off x="4353596" y="3419838"/>
              <a:ext cx="249540" cy="372492"/>
            </a:xfrm>
            <a:custGeom>
              <a:avLst/>
              <a:gdLst>
                <a:gd name="connsiteX0" fmla="*/ 221942 w 417263"/>
                <a:gd name="connsiteY0" fmla="*/ 497228 h 497255"/>
                <a:gd name="connsiteX1" fmla="*/ 0 w 417263"/>
                <a:gd name="connsiteY1" fmla="*/ 177632 h 497255"/>
                <a:gd name="connsiteX2" fmla="*/ 221942 w 417263"/>
                <a:gd name="connsiteY2" fmla="*/ 79 h 497255"/>
                <a:gd name="connsiteX3" fmla="*/ 417251 w 417263"/>
                <a:gd name="connsiteY3" fmla="*/ 159877 h 497255"/>
                <a:gd name="connsiteX4" fmla="*/ 221942 w 417263"/>
                <a:gd name="connsiteY4" fmla="*/ 497228 h 497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263" h="497255">
                  <a:moveTo>
                    <a:pt x="221942" y="497228"/>
                  </a:moveTo>
                  <a:cubicBezTo>
                    <a:pt x="152400" y="500187"/>
                    <a:pt x="0" y="260490"/>
                    <a:pt x="0" y="177632"/>
                  </a:cubicBezTo>
                  <a:cubicBezTo>
                    <a:pt x="0" y="94774"/>
                    <a:pt x="152400" y="3038"/>
                    <a:pt x="221942" y="79"/>
                  </a:cubicBezTo>
                  <a:cubicBezTo>
                    <a:pt x="291484" y="-2880"/>
                    <a:pt x="415771" y="77019"/>
                    <a:pt x="417251" y="159877"/>
                  </a:cubicBezTo>
                  <a:cubicBezTo>
                    <a:pt x="418731" y="242735"/>
                    <a:pt x="291484" y="494269"/>
                    <a:pt x="221942" y="497228"/>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tIns="46800" rtlCol="0" anchor="ctr"/>
            <a:lstStyle/>
            <a:p>
              <a:pPr algn="ctr" fontAlgn="base">
                <a:spcBef>
                  <a:spcPct val="0"/>
                </a:spcBef>
                <a:spcAft>
                  <a:spcPct val="0"/>
                </a:spcAft>
              </a:pPr>
              <a:endParaRPr lang="en-GB">
                <a:solidFill>
                  <a:schemeClr val="tx1"/>
                </a:solidFill>
              </a:endParaRPr>
            </a:p>
          </p:txBody>
        </p:sp>
        <p:sp>
          <p:nvSpPr>
            <p:cNvPr id="58" name="Oval 57"/>
            <p:cNvSpPr/>
            <p:nvPr/>
          </p:nvSpPr>
          <p:spPr>
            <a:xfrm>
              <a:off x="4419940" y="3719713"/>
              <a:ext cx="129191" cy="15554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tx1"/>
                  </a:solidFill>
                </a:rPr>
                <a:t>8</a:t>
              </a:r>
              <a:endParaRPr lang="en-GB" b="1" dirty="0">
                <a:solidFill>
                  <a:schemeClr val="tx1"/>
                </a:solidFill>
              </a:endParaRPr>
            </a:p>
          </p:txBody>
        </p:sp>
      </p:grpSp>
      <p:sp>
        <p:nvSpPr>
          <p:cNvPr id="76" name="TextBox 75"/>
          <p:cNvSpPr txBox="1"/>
          <p:nvPr/>
        </p:nvSpPr>
        <p:spPr>
          <a:xfrm>
            <a:off x="911995" y="4973110"/>
            <a:ext cx="4645824" cy="369332"/>
          </a:xfrm>
          <a:prstGeom prst="rect">
            <a:avLst/>
          </a:prstGeom>
          <a:solidFill>
            <a:srgbClr val="FFC000"/>
          </a:solidFill>
        </p:spPr>
        <p:txBody>
          <a:bodyPr wrap="none" rtlCol="0">
            <a:spAutoFit/>
          </a:bodyPr>
          <a:lstStyle/>
          <a:p>
            <a:pPr fontAlgn="base">
              <a:spcBef>
                <a:spcPct val="0"/>
              </a:spcBef>
              <a:spcAft>
                <a:spcPct val="0"/>
              </a:spcAft>
              <a:buFont typeface="Arial" pitchFamily="34" charset="0"/>
              <a:buChar char="•"/>
            </a:pPr>
            <a:r>
              <a:rPr lang="en-US" altLang="en-US" dirty="0"/>
              <a:t>   ((1,1),(1,3),(3,5),(5,7),(7,6),(6,2),(2,1)) </a:t>
            </a:r>
            <a:r>
              <a:rPr lang="en-GB" sz="1000" i="1" dirty="0"/>
              <a:t>Wastage = 0</a:t>
            </a:r>
            <a:endParaRPr lang="en-GB" dirty="0"/>
          </a:p>
        </p:txBody>
      </p:sp>
      <p:sp>
        <p:nvSpPr>
          <p:cNvPr id="77" name="TextBox 76"/>
          <p:cNvSpPr txBox="1"/>
          <p:nvPr/>
        </p:nvSpPr>
        <p:spPr>
          <a:xfrm>
            <a:off x="911995" y="5334891"/>
            <a:ext cx="1702710" cy="369332"/>
          </a:xfrm>
          <a:prstGeom prst="rect">
            <a:avLst/>
          </a:prstGeom>
          <a:solidFill>
            <a:schemeClr val="accent2">
              <a:lumMod val="60000"/>
              <a:lumOff val="40000"/>
            </a:schemeClr>
          </a:solidFill>
        </p:spPr>
        <p:txBody>
          <a:bodyPr wrap="none" rtlCol="0">
            <a:spAutoFit/>
          </a:bodyPr>
          <a:lstStyle/>
          <a:p>
            <a:pPr fontAlgn="base">
              <a:spcBef>
                <a:spcPct val="0"/>
              </a:spcBef>
              <a:spcAft>
                <a:spcPct val="0"/>
              </a:spcAft>
              <a:buFont typeface="Arial" pitchFamily="34" charset="0"/>
              <a:buChar char="•"/>
            </a:pPr>
            <a:r>
              <a:rPr lang="en-US" altLang="en-US" dirty="0"/>
              <a:t>   ((8,8)) </a:t>
            </a:r>
            <a:r>
              <a:rPr lang="en-GB" sz="1000" i="1" dirty="0"/>
              <a:t>Wastage = 0</a:t>
            </a:r>
            <a:endParaRPr lang="en-GB" dirty="0"/>
          </a:p>
        </p:txBody>
      </p:sp>
      <p:sp>
        <p:nvSpPr>
          <p:cNvPr id="78" name="TextBox 77"/>
          <p:cNvSpPr txBox="1"/>
          <p:nvPr/>
        </p:nvSpPr>
        <p:spPr>
          <a:xfrm>
            <a:off x="911995" y="5694931"/>
            <a:ext cx="7265130" cy="369332"/>
          </a:xfrm>
          <a:prstGeom prst="rect">
            <a:avLst/>
          </a:prstGeom>
          <a:solidFill>
            <a:schemeClr val="accent1"/>
          </a:solidFill>
        </p:spPr>
        <p:txBody>
          <a:bodyPr wrap="none" rtlCol="0">
            <a:spAutoFit/>
          </a:bodyPr>
          <a:lstStyle/>
          <a:p>
            <a:pPr fontAlgn="base">
              <a:spcBef>
                <a:spcPct val="0"/>
              </a:spcBef>
              <a:spcAft>
                <a:spcPct val="0"/>
              </a:spcAft>
              <a:buFont typeface="Arial" pitchFamily="34" charset="0"/>
              <a:buChar char="•"/>
            </a:pPr>
            <a:r>
              <a:rPr lang="en-US" altLang="en-US" dirty="0"/>
              <a:t>   ((9,9),(9,11),(11,13),(13,15),(15,13),(15,14),(14,10),(10,12),(10,9)) </a:t>
            </a:r>
            <a:r>
              <a:rPr lang="en-GB" sz="1000" i="1" dirty="0"/>
              <a:t>Wastage = 4</a:t>
            </a:r>
            <a:endParaRPr lang="en-GB" dirty="0"/>
          </a:p>
        </p:txBody>
      </p:sp>
      <p:sp>
        <p:nvSpPr>
          <p:cNvPr id="79" name="Rectangle 3"/>
          <p:cNvSpPr txBox="1">
            <a:spLocks noChangeArrowheads="1"/>
          </p:cNvSpPr>
          <p:nvPr/>
        </p:nvSpPr>
        <p:spPr bwMode="auto">
          <a:xfrm>
            <a:off x="7720012" y="4005064"/>
            <a:ext cx="756084"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r>
              <a:rPr lang="en-US" altLang="en-US" sz="2000" kern="0" dirty="0">
                <a:solidFill>
                  <a:srgbClr val="808080"/>
                </a:solidFill>
              </a:rPr>
              <a:t>w = 4</a:t>
            </a:r>
          </a:p>
        </p:txBody>
      </p:sp>
      <p:sp>
        <p:nvSpPr>
          <p:cNvPr id="57" name="Rectangle 2"/>
          <p:cNvSpPr>
            <a:spLocks noGrp="1" noChangeArrowheads="1"/>
          </p:cNvSpPr>
          <p:nvPr>
            <p:ph type="title"/>
          </p:nvPr>
        </p:nvSpPr>
        <p:spPr>
          <a:xfrm>
            <a:off x="1256044" y="0"/>
            <a:ext cx="6463968" cy="1125538"/>
          </a:xfrm>
        </p:spPr>
        <p:txBody>
          <a:bodyPr>
            <a:normAutofit/>
          </a:bodyPr>
          <a:lstStyle/>
          <a:p>
            <a:pPr algn="l"/>
            <a:r>
              <a:rPr lang="en-US" altLang="en-US" sz="2800" dirty="0">
                <a:solidFill>
                  <a:schemeClr val="bg1"/>
                </a:solidFill>
                <a:latin typeface="Franklin Gothic Medium"/>
                <a:ea typeface="MS PGothic" pitchFamily="34" charset="-128"/>
                <a:cs typeface="Franklin Gothic Medium"/>
              </a:rPr>
              <a:t>How to Solve the Problem</a:t>
            </a:r>
          </a:p>
        </p:txBody>
      </p:sp>
    </p:spTree>
    <p:extLst>
      <p:ext uri="{BB962C8B-B14F-4D97-AF65-F5344CB8AC3E}">
        <p14:creationId xmlns:p14="http://schemas.microsoft.com/office/powerpoint/2010/main" val="785144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3" name="Rectangle 3"/>
          <p:cNvSpPr>
            <a:spLocks noGrp="1" noChangeArrowheads="1"/>
          </p:cNvSpPr>
          <p:nvPr>
            <p:ph type="body" idx="1"/>
          </p:nvPr>
        </p:nvSpPr>
        <p:spPr>
          <a:xfrm>
            <a:off x="413658" y="1268762"/>
            <a:ext cx="7979228" cy="4968875"/>
          </a:xfrm>
        </p:spPr>
        <p:txBody>
          <a:bodyPr/>
          <a:lstStyle/>
          <a:p>
            <a:r>
              <a:rPr lang="en-US" altLang="en-US" sz="1800" dirty="0">
                <a:solidFill>
                  <a:srgbClr val="3E6574"/>
                </a:solidFill>
                <a:latin typeface="Franklin Gothic Medium"/>
                <a:ea typeface="ＭＳ Ｐゴシック" charset="0"/>
                <a:cs typeface="Franklin Gothic Medium"/>
              </a:rPr>
              <a:t>If G is Eulerian but disconnected, the components need to connected</a:t>
            </a:r>
            <a:r>
              <a:rPr lang="en-US" altLang="en-US" sz="1800" dirty="0" smtClean="0">
                <a:solidFill>
                  <a:srgbClr val="3E6574"/>
                </a:solidFill>
                <a:latin typeface="Franklin Gothic Medium"/>
                <a:ea typeface="ＭＳ Ｐゴシック" charset="0"/>
                <a:cs typeface="Franklin Gothic Medium"/>
              </a:rPr>
              <a:t>.</a:t>
            </a:r>
          </a:p>
          <a:p>
            <a:endParaRPr lang="en-US" altLang="en-US" sz="1800" dirty="0">
              <a:solidFill>
                <a:srgbClr val="3E6574"/>
              </a:solidFill>
              <a:latin typeface="Franklin Gothic Medium"/>
              <a:ea typeface="ＭＳ Ｐゴシック" charset="0"/>
              <a:cs typeface="Franklin Gothic Medium"/>
            </a:endParaRPr>
          </a:p>
          <a:p>
            <a:r>
              <a:rPr lang="en-US" altLang="en-US" sz="1800" b="1" dirty="0">
                <a:solidFill>
                  <a:srgbClr val="3E6574"/>
                </a:solidFill>
                <a:latin typeface="Franklin Gothic Medium"/>
                <a:ea typeface="ＭＳ Ｐゴシック" charset="0"/>
                <a:cs typeface="Franklin Gothic Medium"/>
              </a:rPr>
              <a:t>Fact. </a:t>
            </a:r>
            <a:r>
              <a:rPr lang="en-US" altLang="en-US" sz="1800" dirty="0">
                <a:solidFill>
                  <a:srgbClr val="3E6574"/>
                </a:solidFill>
                <a:latin typeface="Franklin Gothic Medium"/>
                <a:ea typeface="ＭＳ Ｐゴシック" charset="0"/>
                <a:cs typeface="Franklin Gothic Medium"/>
              </a:rPr>
              <a:t>Each of the n Eulerian components is optimal</a:t>
            </a:r>
            <a:r>
              <a:rPr lang="en-US" altLang="en-US" sz="1800" dirty="0" smtClean="0">
                <a:solidFill>
                  <a:srgbClr val="3E6574"/>
                </a:solidFill>
                <a:latin typeface="Franklin Gothic Medium"/>
                <a:ea typeface="ＭＳ Ｐゴシック" charset="0"/>
                <a:cs typeface="Franklin Gothic Medium"/>
              </a:rPr>
              <a:t>.</a:t>
            </a:r>
          </a:p>
          <a:p>
            <a:endParaRPr lang="en-US" altLang="en-US" sz="1800" dirty="0">
              <a:solidFill>
                <a:srgbClr val="3E6574"/>
              </a:solidFill>
              <a:latin typeface="Franklin Gothic Medium"/>
              <a:ea typeface="ＭＳ Ｐゴシック" charset="0"/>
              <a:cs typeface="Franklin Gothic Medium"/>
            </a:endParaRPr>
          </a:p>
          <a:p>
            <a:r>
              <a:rPr lang="en-US" altLang="en-US" sz="1800" b="1" dirty="0">
                <a:solidFill>
                  <a:srgbClr val="3E6574"/>
                </a:solidFill>
                <a:latin typeface="Franklin Gothic Medium"/>
                <a:ea typeface="ＭＳ Ｐゴシック" charset="0"/>
                <a:cs typeface="Franklin Gothic Medium"/>
              </a:rPr>
              <a:t>Fact. </a:t>
            </a:r>
            <a:r>
              <a:rPr lang="en-US" altLang="en-US" sz="1800" dirty="0">
                <a:solidFill>
                  <a:srgbClr val="3E6574"/>
                </a:solidFill>
                <a:latin typeface="Franklin Gothic Medium"/>
                <a:ea typeface="ＭＳ Ｐゴシック" charset="0"/>
                <a:cs typeface="Franklin Gothic Medium"/>
              </a:rPr>
              <a:t>Optimally joining two components gives us n – 1 optimal </a:t>
            </a:r>
            <a:r>
              <a:rPr lang="en-US" altLang="en-US" sz="1800" dirty="0" err="1">
                <a:solidFill>
                  <a:srgbClr val="3E6574"/>
                </a:solidFill>
                <a:latin typeface="Franklin Gothic Medium"/>
                <a:ea typeface="ＭＳ Ｐゴシック" charset="0"/>
                <a:cs typeface="Franklin Gothic Medium"/>
              </a:rPr>
              <a:t>Eulerian</a:t>
            </a:r>
            <a:r>
              <a:rPr lang="en-US" altLang="en-US" sz="1800" dirty="0">
                <a:solidFill>
                  <a:srgbClr val="3E6574"/>
                </a:solidFill>
                <a:latin typeface="Franklin Gothic Medium"/>
                <a:ea typeface="ＭＳ Ｐゴシック" charset="0"/>
                <a:cs typeface="Franklin Gothic Medium"/>
              </a:rPr>
              <a:t> components</a:t>
            </a:r>
          </a:p>
          <a:p>
            <a:endParaRPr lang="en-US" altLang="en-US" sz="2000" dirty="0">
              <a:solidFill>
                <a:schemeClr val="bg2"/>
              </a:solidFill>
            </a:endParaRPr>
          </a:p>
          <a:p>
            <a:endParaRPr lang="en-US" altLang="en-US" sz="2000" dirty="0">
              <a:solidFill>
                <a:schemeClr val="bg2"/>
              </a:solidFill>
            </a:endParaRPr>
          </a:p>
          <a:p>
            <a:endParaRPr lang="en-US" altLang="en-US" sz="2000" dirty="0">
              <a:solidFill>
                <a:schemeClr val="bg2"/>
              </a:solidFill>
            </a:endParaRPr>
          </a:p>
          <a:p>
            <a:endParaRPr lang="en-US" altLang="en-US" sz="2000" dirty="0">
              <a:solidFill>
                <a:schemeClr val="bg2"/>
              </a:solidFill>
            </a:endParaRPr>
          </a:p>
        </p:txBody>
      </p:sp>
      <p:sp>
        <p:nvSpPr>
          <p:cNvPr id="2" name="Rectangle 1"/>
          <p:cNvSpPr/>
          <p:nvPr/>
        </p:nvSpPr>
        <p:spPr>
          <a:xfrm>
            <a:off x="7326306" y="6597352"/>
            <a:ext cx="620688"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grpSp>
        <p:nvGrpSpPr>
          <p:cNvPr id="4" name="Group 3"/>
          <p:cNvGrpSpPr/>
          <p:nvPr/>
        </p:nvGrpSpPr>
        <p:grpSpPr>
          <a:xfrm>
            <a:off x="1204273" y="3438583"/>
            <a:ext cx="6461090" cy="587916"/>
            <a:chOff x="2007673" y="3419838"/>
            <a:chExt cx="4915922" cy="587916"/>
          </a:xfrm>
        </p:grpSpPr>
        <p:grpSp>
          <p:nvGrpSpPr>
            <p:cNvPr id="21" name="Group 20"/>
            <p:cNvGrpSpPr/>
            <p:nvPr/>
          </p:nvGrpSpPr>
          <p:grpSpPr>
            <a:xfrm>
              <a:off x="4727350" y="3426385"/>
              <a:ext cx="2196245" cy="581369"/>
              <a:chOff x="1835696" y="2492896"/>
              <a:chExt cx="4320480" cy="997395"/>
            </a:xfrm>
          </p:grpSpPr>
          <p:sp>
            <p:nvSpPr>
              <p:cNvPr id="22" name="Freeform 21"/>
              <p:cNvSpPr/>
              <p:nvPr/>
            </p:nvSpPr>
            <p:spPr>
              <a:xfrm>
                <a:off x="2713383" y="3220278"/>
                <a:ext cx="1391478" cy="270013"/>
              </a:xfrm>
              <a:custGeom>
                <a:avLst/>
                <a:gdLst>
                  <a:gd name="connsiteX0" fmla="*/ 0 w 1391478"/>
                  <a:gd name="connsiteY0" fmla="*/ 9939 h 270013"/>
                  <a:gd name="connsiteX1" fmla="*/ 685800 w 1391478"/>
                  <a:gd name="connsiteY1" fmla="*/ 268357 h 270013"/>
                  <a:gd name="connsiteX2" fmla="*/ 1391478 w 1391478"/>
                  <a:gd name="connsiteY2" fmla="*/ 0 h 270013"/>
                </a:gdLst>
                <a:ahLst/>
                <a:cxnLst>
                  <a:cxn ang="0">
                    <a:pos x="connsiteX0" y="connsiteY0"/>
                  </a:cxn>
                  <a:cxn ang="0">
                    <a:pos x="connsiteX1" y="connsiteY1"/>
                  </a:cxn>
                  <a:cxn ang="0">
                    <a:pos x="connsiteX2" y="connsiteY2"/>
                  </a:cxn>
                </a:cxnLst>
                <a:rect l="l" t="t" r="r" b="b"/>
                <a:pathLst>
                  <a:path w="1391478" h="270013">
                    <a:moveTo>
                      <a:pt x="0" y="9939"/>
                    </a:moveTo>
                    <a:cubicBezTo>
                      <a:pt x="226943" y="139976"/>
                      <a:pt x="453887" y="270013"/>
                      <a:pt x="685800" y="268357"/>
                    </a:cubicBezTo>
                    <a:cubicBezTo>
                      <a:pt x="917713" y="266701"/>
                      <a:pt x="1154595" y="133350"/>
                      <a:pt x="1391478" y="0"/>
                    </a:cubicBez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wrap="none" tIns="46800" rtlCol="0" anchor="ctr"/>
              <a:lstStyle/>
              <a:p>
                <a:pPr algn="ctr" fontAlgn="base">
                  <a:spcBef>
                    <a:spcPct val="0"/>
                  </a:spcBef>
                  <a:spcAft>
                    <a:spcPct val="0"/>
                  </a:spcAft>
                </a:pPr>
                <a:endParaRPr lang="en-GB"/>
              </a:p>
            </p:txBody>
          </p:sp>
          <p:sp>
            <p:nvSpPr>
              <p:cNvPr id="23" name="Freeform 22"/>
              <p:cNvSpPr/>
              <p:nvPr/>
            </p:nvSpPr>
            <p:spPr>
              <a:xfrm>
                <a:off x="4692690" y="3212976"/>
                <a:ext cx="1391478" cy="270013"/>
              </a:xfrm>
              <a:custGeom>
                <a:avLst/>
                <a:gdLst>
                  <a:gd name="connsiteX0" fmla="*/ 0 w 1391478"/>
                  <a:gd name="connsiteY0" fmla="*/ 9939 h 270013"/>
                  <a:gd name="connsiteX1" fmla="*/ 685800 w 1391478"/>
                  <a:gd name="connsiteY1" fmla="*/ 268357 h 270013"/>
                  <a:gd name="connsiteX2" fmla="*/ 1391478 w 1391478"/>
                  <a:gd name="connsiteY2" fmla="*/ 0 h 270013"/>
                </a:gdLst>
                <a:ahLst/>
                <a:cxnLst>
                  <a:cxn ang="0">
                    <a:pos x="connsiteX0" y="connsiteY0"/>
                  </a:cxn>
                  <a:cxn ang="0">
                    <a:pos x="connsiteX1" y="connsiteY1"/>
                  </a:cxn>
                  <a:cxn ang="0">
                    <a:pos x="connsiteX2" y="connsiteY2"/>
                  </a:cxn>
                </a:cxnLst>
                <a:rect l="l" t="t" r="r" b="b"/>
                <a:pathLst>
                  <a:path w="1391478" h="270013">
                    <a:moveTo>
                      <a:pt x="0" y="9939"/>
                    </a:moveTo>
                    <a:cubicBezTo>
                      <a:pt x="226943" y="139976"/>
                      <a:pt x="453887" y="270013"/>
                      <a:pt x="685800" y="268357"/>
                    </a:cubicBezTo>
                    <a:cubicBezTo>
                      <a:pt x="917713" y="266701"/>
                      <a:pt x="1154595" y="133350"/>
                      <a:pt x="1391478" y="0"/>
                    </a:cubicBez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wrap="none" tIns="46800" rtlCol="0" anchor="ctr"/>
              <a:lstStyle/>
              <a:p>
                <a:pPr algn="ctr" fontAlgn="base">
                  <a:spcBef>
                    <a:spcPct val="0"/>
                  </a:spcBef>
                  <a:spcAft>
                    <a:spcPct val="0"/>
                  </a:spcAft>
                </a:pPr>
                <a:endParaRPr lang="en-GB"/>
              </a:p>
            </p:txBody>
          </p:sp>
          <p:sp>
            <p:nvSpPr>
              <p:cNvPr id="24" name="Freeform 23"/>
              <p:cNvSpPr/>
              <p:nvPr/>
            </p:nvSpPr>
            <p:spPr>
              <a:xfrm>
                <a:off x="2743200" y="2572579"/>
                <a:ext cx="1361661" cy="498612"/>
              </a:xfrm>
              <a:custGeom>
                <a:avLst/>
                <a:gdLst>
                  <a:gd name="connsiteX0" fmla="*/ 0 w 1361661"/>
                  <a:gd name="connsiteY0" fmla="*/ 498612 h 498612"/>
                  <a:gd name="connsiteX1" fmla="*/ 655983 w 1361661"/>
                  <a:gd name="connsiteY1" fmla="*/ 1656 h 498612"/>
                  <a:gd name="connsiteX2" fmla="*/ 1361661 w 1361661"/>
                  <a:gd name="connsiteY2" fmla="*/ 488673 h 498612"/>
                </a:gdLst>
                <a:ahLst/>
                <a:cxnLst>
                  <a:cxn ang="0">
                    <a:pos x="connsiteX0" y="connsiteY0"/>
                  </a:cxn>
                  <a:cxn ang="0">
                    <a:pos x="connsiteX1" y="connsiteY1"/>
                  </a:cxn>
                  <a:cxn ang="0">
                    <a:pos x="connsiteX2" y="connsiteY2"/>
                  </a:cxn>
                </a:cxnLst>
                <a:rect l="l" t="t" r="r" b="b"/>
                <a:pathLst>
                  <a:path w="1361661" h="498612">
                    <a:moveTo>
                      <a:pt x="0" y="498612"/>
                    </a:moveTo>
                    <a:cubicBezTo>
                      <a:pt x="214520" y="250962"/>
                      <a:pt x="429040" y="3312"/>
                      <a:pt x="655983" y="1656"/>
                    </a:cubicBezTo>
                    <a:cubicBezTo>
                      <a:pt x="882926" y="0"/>
                      <a:pt x="1122293" y="244336"/>
                      <a:pt x="1361661" y="488673"/>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wrap="none" tIns="46800" rtlCol="0" anchor="ctr"/>
              <a:lstStyle/>
              <a:p>
                <a:pPr algn="ctr" fontAlgn="base">
                  <a:spcBef>
                    <a:spcPct val="0"/>
                  </a:spcBef>
                  <a:spcAft>
                    <a:spcPct val="0"/>
                  </a:spcAft>
                </a:pPr>
                <a:endParaRPr lang="en-GB"/>
              </a:p>
            </p:txBody>
          </p:sp>
          <p:sp>
            <p:nvSpPr>
              <p:cNvPr id="25" name="Freeform 24"/>
              <p:cNvSpPr/>
              <p:nvPr/>
            </p:nvSpPr>
            <p:spPr>
              <a:xfrm>
                <a:off x="4722507" y="2564904"/>
                <a:ext cx="1361661" cy="498612"/>
              </a:xfrm>
              <a:custGeom>
                <a:avLst/>
                <a:gdLst>
                  <a:gd name="connsiteX0" fmla="*/ 0 w 1361661"/>
                  <a:gd name="connsiteY0" fmla="*/ 498612 h 498612"/>
                  <a:gd name="connsiteX1" fmla="*/ 655983 w 1361661"/>
                  <a:gd name="connsiteY1" fmla="*/ 1656 h 498612"/>
                  <a:gd name="connsiteX2" fmla="*/ 1361661 w 1361661"/>
                  <a:gd name="connsiteY2" fmla="*/ 488673 h 498612"/>
                </a:gdLst>
                <a:ahLst/>
                <a:cxnLst>
                  <a:cxn ang="0">
                    <a:pos x="connsiteX0" y="connsiteY0"/>
                  </a:cxn>
                  <a:cxn ang="0">
                    <a:pos x="connsiteX1" y="connsiteY1"/>
                  </a:cxn>
                  <a:cxn ang="0">
                    <a:pos x="connsiteX2" y="connsiteY2"/>
                  </a:cxn>
                </a:cxnLst>
                <a:rect l="l" t="t" r="r" b="b"/>
                <a:pathLst>
                  <a:path w="1361661" h="498612">
                    <a:moveTo>
                      <a:pt x="0" y="498612"/>
                    </a:moveTo>
                    <a:cubicBezTo>
                      <a:pt x="214520" y="250962"/>
                      <a:pt x="429040" y="3312"/>
                      <a:pt x="655983" y="1656"/>
                    </a:cubicBezTo>
                    <a:cubicBezTo>
                      <a:pt x="882926" y="0"/>
                      <a:pt x="1122293" y="244336"/>
                      <a:pt x="1361661" y="488673"/>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wrap="none" tIns="46800" rtlCol="0" anchor="ctr"/>
              <a:lstStyle/>
              <a:p>
                <a:pPr algn="ctr" fontAlgn="base">
                  <a:spcBef>
                    <a:spcPct val="0"/>
                  </a:spcBef>
                  <a:spcAft>
                    <a:spcPct val="0"/>
                  </a:spcAft>
                </a:pPr>
                <a:endParaRPr lang="en-GB"/>
              </a:p>
            </p:txBody>
          </p:sp>
          <p:sp>
            <p:nvSpPr>
              <p:cNvPr id="26" name="Freeform 25"/>
              <p:cNvSpPr/>
              <p:nvPr/>
            </p:nvSpPr>
            <p:spPr>
              <a:xfrm>
                <a:off x="1835696" y="2492896"/>
                <a:ext cx="490898" cy="639046"/>
              </a:xfrm>
              <a:custGeom>
                <a:avLst/>
                <a:gdLst>
                  <a:gd name="connsiteX0" fmla="*/ 221942 w 417263"/>
                  <a:gd name="connsiteY0" fmla="*/ 497228 h 497255"/>
                  <a:gd name="connsiteX1" fmla="*/ 0 w 417263"/>
                  <a:gd name="connsiteY1" fmla="*/ 177632 h 497255"/>
                  <a:gd name="connsiteX2" fmla="*/ 221942 w 417263"/>
                  <a:gd name="connsiteY2" fmla="*/ 79 h 497255"/>
                  <a:gd name="connsiteX3" fmla="*/ 417251 w 417263"/>
                  <a:gd name="connsiteY3" fmla="*/ 159877 h 497255"/>
                  <a:gd name="connsiteX4" fmla="*/ 221942 w 417263"/>
                  <a:gd name="connsiteY4" fmla="*/ 497228 h 497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263" h="497255">
                    <a:moveTo>
                      <a:pt x="221942" y="497228"/>
                    </a:moveTo>
                    <a:cubicBezTo>
                      <a:pt x="152400" y="500187"/>
                      <a:pt x="0" y="260490"/>
                      <a:pt x="0" y="177632"/>
                    </a:cubicBezTo>
                    <a:cubicBezTo>
                      <a:pt x="0" y="94774"/>
                      <a:pt x="152400" y="3038"/>
                      <a:pt x="221942" y="79"/>
                    </a:cubicBezTo>
                    <a:cubicBezTo>
                      <a:pt x="291484" y="-2880"/>
                      <a:pt x="415771" y="77019"/>
                      <a:pt x="417251" y="159877"/>
                    </a:cubicBezTo>
                    <a:cubicBezTo>
                      <a:pt x="418731" y="242735"/>
                      <a:pt x="291484" y="494269"/>
                      <a:pt x="221942" y="497228"/>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tIns="46800" rtlCol="0" anchor="ctr"/>
              <a:lstStyle/>
              <a:p>
                <a:pPr algn="ctr" fontAlgn="base">
                  <a:spcBef>
                    <a:spcPct val="0"/>
                  </a:spcBef>
                  <a:spcAft>
                    <a:spcPct val="0"/>
                  </a:spcAft>
                </a:pPr>
                <a:endParaRPr lang="en-GB">
                  <a:solidFill>
                    <a:schemeClr val="tx1"/>
                  </a:solidFill>
                </a:endParaRPr>
              </a:p>
            </p:txBody>
          </p:sp>
          <p:sp>
            <p:nvSpPr>
              <p:cNvPr id="27" name="Freeform 26"/>
              <p:cNvSpPr/>
              <p:nvPr/>
            </p:nvSpPr>
            <p:spPr>
              <a:xfrm>
                <a:off x="2096804" y="2869324"/>
                <a:ext cx="637104" cy="296811"/>
              </a:xfrm>
              <a:custGeom>
                <a:avLst/>
                <a:gdLst>
                  <a:gd name="connsiteX0" fmla="*/ 0 w 541538"/>
                  <a:gd name="connsiteY0" fmla="*/ 230955 h 230955"/>
                  <a:gd name="connsiteX1" fmla="*/ 257453 w 541538"/>
                  <a:gd name="connsiteY1" fmla="*/ 136 h 230955"/>
                  <a:gd name="connsiteX2" fmla="*/ 541538 w 541538"/>
                  <a:gd name="connsiteY2" fmla="*/ 204322 h 230955"/>
                </a:gdLst>
                <a:ahLst/>
                <a:cxnLst>
                  <a:cxn ang="0">
                    <a:pos x="connsiteX0" y="connsiteY0"/>
                  </a:cxn>
                  <a:cxn ang="0">
                    <a:pos x="connsiteX1" y="connsiteY1"/>
                  </a:cxn>
                  <a:cxn ang="0">
                    <a:pos x="connsiteX2" y="connsiteY2"/>
                  </a:cxn>
                </a:cxnLst>
                <a:rect l="l" t="t" r="r" b="b"/>
                <a:pathLst>
                  <a:path w="541538" h="230955">
                    <a:moveTo>
                      <a:pt x="0" y="230955"/>
                    </a:moveTo>
                    <a:cubicBezTo>
                      <a:pt x="83598" y="117765"/>
                      <a:pt x="167197" y="4575"/>
                      <a:pt x="257453" y="136"/>
                    </a:cubicBezTo>
                    <a:cubicBezTo>
                      <a:pt x="347709" y="-4303"/>
                      <a:pt x="444623" y="100009"/>
                      <a:pt x="541538" y="20432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tIns="46800" rtlCol="0" anchor="ctr"/>
              <a:lstStyle/>
              <a:p>
                <a:pPr algn="ctr" fontAlgn="base">
                  <a:spcBef>
                    <a:spcPct val="0"/>
                  </a:spcBef>
                  <a:spcAft>
                    <a:spcPct val="0"/>
                  </a:spcAft>
                </a:pPr>
                <a:endParaRPr lang="en-GB">
                  <a:solidFill>
                    <a:schemeClr val="tx1"/>
                  </a:solidFill>
                </a:endParaRPr>
              </a:p>
            </p:txBody>
          </p:sp>
          <p:sp>
            <p:nvSpPr>
              <p:cNvPr id="28" name="Freeform 27"/>
              <p:cNvSpPr/>
              <p:nvPr/>
            </p:nvSpPr>
            <p:spPr>
              <a:xfrm>
                <a:off x="2096804" y="2647972"/>
                <a:ext cx="1295095" cy="495345"/>
              </a:xfrm>
              <a:custGeom>
                <a:avLst/>
                <a:gdLst>
                  <a:gd name="connsiteX0" fmla="*/ 0 w 1100831"/>
                  <a:gd name="connsiteY0" fmla="*/ 275218 h 284096"/>
                  <a:gd name="connsiteX1" fmla="*/ 497150 w 1100831"/>
                  <a:gd name="connsiteY1" fmla="*/ 11 h 284096"/>
                  <a:gd name="connsiteX2" fmla="*/ 1100831 w 1100831"/>
                  <a:gd name="connsiteY2" fmla="*/ 284096 h 284096"/>
                </a:gdLst>
                <a:ahLst/>
                <a:cxnLst>
                  <a:cxn ang="0">
                    <a:pos x="connsiteX0" y="connsiteY0"/>
                  </a:cxn>
                  <a:cxn ang="0">
                    <a:pos x="connsiteX1" y="connsiteY1"/>
                  </a:cxn>
                  <a:cxn ang="0">
                    <a:pos x="connsiteX2" y="connsiteY2"/>
                  </a:cxn>
                </a:cxnLst>
                <a:rect l="l" t="t" r="r" b="b"/>
                <a:pathLst>
                  <a:path w="1100831" h="284096">
                    <a:moveTo>
                      <a:pt x="0" y="275218"/>
                    </a:moveTo>
                    <a:cubicBezTo>
                      <a:pt x="156839" y="136874"/>
                      <a:pt x="313678" y="-1469"/>
                      <a:pt x="497150" y="11"/>
                    </a:cubicBezTo>
                    <a:cubicBezTo>
                      <a:pt x="680622" y="1491"/>
                      <a:pt x="890726" y="142793"/>
                      <a:pt x="1100831" y="28409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tIns="46800" rtlCol="0" anchor="ctr"/>
              <a:lstStyle/>
              <a:p>
                <a:pPr algn="ctr" fontAlgn="base">
                  <a:spcBef>
                    <a:spcPct val="0"/>
                  </a:spcBef>
                  <a:spcAft>
                    <a:spcPct val="0"/>
                  </a:spcAft>
                </a:pPr>
                <a:endParaRPr lang="en-GB">
                  <a:solidFill>
                    <a:schemeClr val="tx1"/>
                  </a:solidFill>
                </a:endParaRPr>
              </a:p>
            </p:txBody>
          </p:sp>
          <p:sp>
            <p:nvSpPr>
              <p:cNvPr id="29" name="Freeform 28"/>
              <p:cNvSpPr/>
              <p:nvPr/>
            </p:nvSpPr>
            <p:spPr>
              <a:xfrm>
                <a:off x="2713020" y="2778212"/>
                <a:ext cx="2715522" cy="376515"/>
              </a:xfrm>
              <a:custGeom>
                <a:avLst/>
                <a:gdLst>
                  <a:gd name="connsiteX0" fmla="*/ 0 w 2308194"/>
                  <a:gd name="connsiteY0" fmla="*/ 292974 h 292974"/>
                  <a:gd name="connsiteX1" fmla="*/ 1100831 w 2308194"/>
                  <a:gd name="connsiteY1" fmla="*/ 11 h 292974"/>
                  <a:gd name="connsiteX2" fmla="*/ 2308194 w 2308194"/>
                  <a:gd name="connsiteY2" fmla="*/ 284096 h 292974"/>
                </a:gdLst>
                <a:ahLst/>
                <a:cxnLst>
                  <a:cxn ang="0">
                    <a:pos x="connsiteX0" y="connsiteY0"/>
                  </a:cxn>
                  <a:cxn ang="0">
                    <a:pos x="connsiteX1" y="connsiteY1"/>
                  </a:cxn>
                  <a:cxn ang="0">
                    <a:pos x="connsiteX2" y="connsiteY2"/>
                  </a:cxn>
                </a:cxnLst>
                <a:rect l="l" t="t" r="r" b="b"/>
                <a:pathLst>
                  <a:path w="2308194" h="292974">
                    <a:moveTo>
                      <a:pt x="0" y="292974"/>
                    </a:moveTo>
                    <a:cubicBezTo>
                      <a:pt x="358066" y="147232"/>
                      <a:pt x="716132" y="1491"/>
                      <a:pt x="1100831" y="11"/>
                    </a:cubicBezTo>
                    <a:cubicBezTo>
                      <a:pt x="1485530" y="-1469"/>
                      <a:pt x="1896862" y="141313"/>
                      <a:pt x="2308194" y="28409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tIns="46800" rtlCol="0" anchor="ctr"/>
              <a:lstStyle/>
              <a:p>
                <a:pPr algn="ctr" fontAlgn="base">
                  <a:spcBef>
                    <a:spcPct val="0"/>
                  </a:spcBef>
                  <a:spcAft>
                    <a:spcPct val="0"/>
                  </a:spcAft>
                </a:pPr>
                <a:endParaRPr lang="en-GB">
                  <a:solidFill>
                    <a:schemeClr val="tx1"/>
                  </a:solidFill>
                </a:endParaRPr>
              </a:p>
            </p:txBody>
          </p:sp>
          <p:sp>
            <p:nvSpPr>
              <p:cNvPr id="30" name="Freeform 29"/>
              <p:cNvSpPr/>
              <p:nvPr/>
            </p:nvSpPr>
            <p:spPr>
              <a:xfrm>
                <a:off x="3391900" y="2880886"/>
                <a:ext cx="1357761" cy="251021"/>
              </a:xfrm>
              <a:custGeom>
                <a:avLst/>
                <a:gdLst>
                  <a:gd name="connsiteX0" fmla="*/ 0 w 1154097"/>
                  <a:gd name="connsiteY0" fmla="*/ 186448 h 195325"/>
                  <a:gd name="connsiteX1" fmla="*/ 541538 w 1154097"/>
                  <a:gd name="connsiteY1" fmla="*/ 17 h 195325"/>
                  <a:gd name="connsiteX2" fmla="*/ 1154097 w 1154097"/>
                  <a:gd name="connsiteY2" fmla="*/ 195325 h 195325"/>
                </a:gdLst>
                <a:ahLst/>
                <a:cxnLst>
                  <a:cxn ang="0">
                    <a:pos x="connsiteX0" y="connsiteY0"/>
                  </a:cxn>
                  <a:cxn ang="0">
                    <a:pos x="connsiteX1" y="connsiteY1"/>
                  </a:cxn>
                  <a:cxn ang="0">
                    <a:pos x="connsiteX2" y="connsiteY2"/>
                  </a:cxn>
                </a:cxnLst>
                <a:rect l="l" t="t" r="r" b="b"/>
                <a:pathLst>
                  <a:path w="1154097" h="195325">
                    <a:moveTo>
                      <a:pt x="0" y="186448"/>
                    </a:moveTo>
                    <a:cubicBezTo>
                      <a:pt x="174594" y="92493"/>
                      <a:pt x="349189" y="-1462"/>
                      <a:pt x="541538" y="17"/>
                    </a:cubicBezTo>
                    <a:cubicBezTo>
                      <a:pt x="733887" y="1496"/>
                      <a:pt x="943992" y="98410"/>
                      <a:pt x="1154097" y="19532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tIns="46800" rtlCol="0" anchor="ctr"/>
              <a:lstStyle/>
              <a:p>
                <a:pPr algn="ctr" fontAlgn="base">
                  <a:spcBef>
                    <a:spcPct val="0"/>
                  </a:spcBef>
                  <a:spcAft>
                    <a:spcPct val="0"/>
                  </a:spcAft>
                </a:pPr>
                <a:endParaRPr lang="en-GB">
                  <a:solidFill>
                    <a:schemeClr val="tx1"/>
                  </a:solidFill>
                </a:endParaRPr>
              </a:p>
            </p:txBody>
          </p:sp>
          <p:sp>
            <p:nvSpPr>
              <p:cNvPr id="31" name="Freeform 30"/>
              <p:cNvSpPr/>
              <p:nvPr/>
            </p:nvSpPr>
            <p:spPr>
              <a:xfrm>
                <a:off x="4739217" y="2823793"/>
                <a:ext cx="1378649" cy="330933"/>
              </a:xfrm>
              <a:custGeom>
                <a:avLst/>
                <a:gdLst>
                  <a:gd name="connsiteX0" fmla="*/ 0 w 1171852"/>
                  <a:gd name="connsiteY0" fmla="*/ 257506 h 257506"/>
                  <a:gd name="connsiteX1" fmla="*/ 523782 w 1171852"/>
                  <a:gd name="connsiteY1" fmla="*/ 53 h 257506"/>
                  <a:gd name="connsiteX2" fmla="*/ 1171852 w 1171852"/>
                  <a:gd name="connsiteY2" fmla="*/ 239750 h 257506"/>
                </a:gdLst>
                <a:ahLst/>
                <a:cxnLst>
                  <a:cxn ang="0">
                    <a:pos x="connsiteX0" y="connsiteY0"/>
                  </a:cxn>
                  <a:cxn ang="0">
                    <a:pos x="connsiteX1" y="connsiteY1"/>
                  </a:cxn>
                  <a:cxn ang="0">
                    <a:pos x="connsiteX2" y="connsiteY2"/>
                  </a:cxn>
                </a:cxnLst>
                <a:rect l="l" t="t" r="r" b="b"/>
                <a:pathLst>
                  <a:path w="1171852" h="257506">
                    <a:moveTo>
                      <a:pt x="0" y="257506"/>
                    </a:moveTo>
                    <a:cubicBezTo>
                      <a:pt x="164236" y="130259"/>
                      <a:pt x="328473" y="3012"/>
                      <a:pt x="523782" y="53"/>
                    </a:cubicBezTo>
                    <a:cubicBezTo>
                      <a:pt x="719091" y="-2906"/>
                      <a:pt x="945471" y="118422"/>
                      <a:pt x="1171852" y="2397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tIns="46800" rtlCol="0" anchor="ctr"/>
              <a:lstStyle/>
              <a:p>
                <a:pPr algn="ctr" fontAlgn="base">
                  <a:spcBef>
                    <a:spcPct val="0"/>
                  </a:spcBef>
                  <a:spcAft>
                    <a:spcPct val="0"/>
                  </a:spcAft>
                </a:pPr>
                <a:endParaRPr lang="en-GB">
                  <a:solidFill>
                    <a:schemeClr val="tx1"/>
                  </a:solidFill>
                </a:endParaRPr>
              </a:p>
            </p:txBody>
          </p:sp>
          <p:sp>
            <p:nvSpPr>
              <p:cNvPr id="32" name="Freeform 31"/>
              <p:cNvSpPr/>
              <p:nvPr/>
            </p:nvSpPr>
            <p:spPr>
              <a:xfrm>
                <a:off x="5418097" y="2994961"/>
                <a:ext cx="678881" cy="148356"/>
              </a:xfrm>
              <a:custGeom>
                <a:avLst/>
                <a:gdLst>
                  <a:gd name="connsiteX0" fmla="*/ 0 w 577049"/>
                  <a:gd name="connsiteY0" fmla="*/ 115439 h 115439"/>
                  <a:gd name="connsiteX1" fmla="*/ 239697 w 577049"/>
                  <a:gd name="connsiteY1" fmla="*/ 29 h 115439"/>
                  <a:gd name="connsiteX2" fmla="*/ 577049 w 577049"/>
                  <a:gd name="connsiteY2" fmla="*/ 106561 h 115439"/>
                </a:gdLst>
                <a:ahLst/>
                <a:cxnLst>
                  <a:cxn ang="0">
                    <a:pos x="connsiteX0" y="connsiteY0"/>
                  </a:cxn>
                  <a:cxn ang="0">
                    <a:pos x="connsiteX1" y="connsiteY1"/>
                  </a:cxn>
                  <a:cxn ang="0">
                    <a:pos x="connsiteX2" y="connsiteY2"/>
                  </a:cxn>
                </a:cxnLst>
                <a:rect l="l" t="t" r="r" b="b"/>
                <a:pathLst>
                  <a:path w="577049" h="115439">
                    <a:moveTo>
                      <a:pt x="0" y="115439"/>
                    </a:moveTo>
                    <a:cubicBezTo>
                      <a:pt x="71761" y="58474"/>
                      <a:pt x="143522" y="1509"/>
                      <a:pt x="239697" y="29"/>
                    </a:cubicBezTo>
                    <a:cubicBezTo>
                      <a:pt x="335872" y="-1451"/>
                      <a:pt x="456460" y="52555"/>
                      <a:pt x="577049" y="1065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tIns="46800" rtlCol="0" anchor="ctr"/>
              <a:lstStyle/>
              <a:p>
                <a:pPr algn="ctr" fontAlgn="base">
                  <a:spcBef>
                    <a:spcPct val="0"/>
                  </a:spcBef>
                  <a:spcAft>
                    <a:spcPct val="0"/>
                  </a:spcAft>
                </a:pPr>
                <a:endParaRPr lang="en-GB">
                  <a:solidFill>
                    <a:schemeClr val="tx1"/>
                  </a:solidFill>
                </a:endParaRPr>
              </a:p>
            </p:txBody>
          </p:sp>
          <p:sp>
            <p:nvSpPr>
              <p:cNvPr id="33" name="Oval 32"/>
              <p:cNvSpPr/>
              <p:nvPr/>
            </p:nvSpPr>
            <p:spPr>
              <a:xfrm>
                <a:off x="1970300" y="3018136"/>
                <a:ext cx="254146" cy="266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tIns="46800" rtlCol="0" anchor="ctr"/>
              <a:lstStyle/>
              <a:p>
                <a:pPr algn="ctr" fontAlgn="base">
                  <a:spcBef>
                    <a:spcPct val="0"/>
                  </a:spcBef>
                  <a:spcAft>
                    <a:spcPct val="0"/>
                  </a:spcAft>
                </a:pPr>
                <a:r>
                  <a:rPr lang="en-GB" sz="1200" b="1" dirty="0">
                    <a:solidFill>
                      <a:schemeClr val="tx1"/>
                    </a:solidFill>
                  </a:rPr>
                  <a:t>9</a:t>
                </a:r>
                <a:endParaRPr lang="en-GB" b="1" dirty="0">
                  <a:solidFill>
                    <a:schemeClr val="tx1"/>
                  </a:solidFill>
                </a:endParaRPr>
              </a:p>
            </p:txBody>
          </p:sp>
          <p:sp>
            <p:nvSpPr>
              <p:cNvPr id="34" name="Oval 33"/>
              <p:cNvSpPr/>
              <p:nvPr/>
            </p:nvSpPr>
            <p:spPr>
              <a:xfrm>
                <a:off x="2612090" y="3007362"/>
                <a:ext cx="254147" cy="266847"/>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46800" rIns="0" rtlCol="0" anchor="ctr"/>
              <a:lstStyle/>
              <a:p>
                <a:pPr algn="ctr" fontAlgn="base">
                  <a:spcBef>
                    <a:spcPct val="0"/>
                  </a:spcBef>
                  <a:spcAft>
                    <a:spcPct val="0"/>
                  </a:spcAft>
                </a:pPr>
                <a:r>
                  <a:rPr lang="en-GB" sz="1200" b="1" dirty="0">
                    <a:solidFill>
                      <a:schemeClr val="tx1"/>
                    </a:solidFill>
                  </a:rPr>
                  <a:t>10</a:t>
                </a:r>
                <a:endParaRPr lang="en-GB" b="1" dirty="0">
                  <a:solidFill>
                    <a:schemeClr val="tx1"/>
                  </a:solidFill>
                </a:endParaRPr>
              </a:p>
            </p:txBody>
          </p:sp>
          <p:sp>
            <p:nvSpPr>
              <p:cNvPr id="35" name="Oval 34"/>
              <p:cNvSpPr/>
              <p:nvPr/>
            </p:nvSpPr>
            <p:spPr>
              <a:xfrm>
                <a:off x="3275856" y="3007361"/>
                <a:ext cx="254146" cy="266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46800" rIns="0" rtlCol="0" anchor="ctr"/>
              <a:lstStyle/>
              <a:p>
                <a:pPr algn="ctr" fontAlgn="base">
                  <a:spcBef>
                    <a:spcPct val="0"/>
                  </a:spcBef>
                  <a:spcAft>
                    <a:spcPct val="0"/>
                  </a:spcAft>
                </a:pPr>
                <a:r>
                  <a:rPr lang="en-GB" sz="1200" b="1" dirty="0">
                    <a:solidFill>
                      <a:schemeClr val="tx1"/>
                    </a:solidFill>
                  </a:rPr>
                  <a:t>11</a:t>
                </a:r>
                <a:endParaRPr lang="en-GB" b="1" dirty="0">
                  <a:solidFill>
                    <a:schemeClr val="tx1"/>
                  </a:solidFill>
                </a:endParaRPr>
              </a:p>
            </p:txBody>
          </p:sp>
          <p:sp>
            <p:nvSpPr>
              <p:cNvPr id="36" name="Oval 35"/>
              <p:cNvSpPr/>
              <p:nvPr/>
            </p:nvSpPr>
            <p:spPr>
              <a:xfrm>
                <a:off x="3953578" y="3007361"/>
                <a:ext cx="254146" cy="266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46800" rIns="0" rtlCol="0" anchor="ctr"/>
              <a:lstStyle/>
              <a:p>
                <a:pPr algn="ctr" fontAlgn="base">
                  <a:spcBef>
                    <a:spcPct val="0"/>
                  </a:spcBef>
                  <a:spcAft>
                    <a:spcPct val="0"/>
                  </a:spcAft>
                </a:pPr>
                <a:r>
                  <a:rPr lang="en-GB" sz="1200" b="1" dirty="0">
                    <a:solidFill>
                      <a:schemeClr val="tx1"/>
                    </a:solidFill>
                  </a:rPr>
                  <a:t>12</a:t>
                </a:r>
                <a:endParaRPr lang="en-GB" b="1" dirty="0">
                  <a:solidFill>
                    <a:schemeClr val="tx1"/>
                  </a:solidFill>
                </a:endParaRPr>
              </a:p>
            </p:txBody>
          </p:sp>
          <p:sp>
            <p:nvSpPr>
              <p:cNvPr id="37" name="Oval 36"/>
              <p:cNvSpPr/>
              <p:nvPr/>
            </p:nvSpPr>
            <p:spPr>
              <a:xfrm>
                <a:off x="4631301" y="3007361"/>
                <a:ext cx="254146" cy="266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46800" rIns="0" rtlCol="0" anchor="ctr"/>
              <a:lstStyle/>
              <a:p>
                <a:pPr algn="ctr" fontAlgn="base">
                  <a:spcBef>
                    <a:spcPct val="0"/>
                  </a:spcBef>
                  <a:spcAft>
                    <a:spcPct val="0"/>
                  </a:spcAft>
                </a:pPr>
                <a:r>
                  <a:rPr lang="en-GB" sz="1200" b="1" dirty="0">
                    <a:solidFill>
                      <a:schemeClr val="tx1"/>
                    </a:solidFill>
                  </a:rPr>
                  <a:t>13</a:t>
                </a:r>
                <a:endParaRPr lang="en-GB" b="1" dirty="0">
                  <a:solidFill>
                    <a:schemeClr val="tx1"/>
                  </a:solidFill>
                </a:endParaRPr>
              </a:p>
            </p:txBody>
          </p:sp>
          <p:sp>
            <p:nvSpPr>
              <p:cNvPr id="38" name="Oval 37"/>
              <p:cNvSpPr/>
              <p:nvPr/>
            </p:nvSpPr>
            <p:spPr>
              <a:xfrm>
                <a:off x="5224308" y="3007361"/>
                <a:ext cx="254146" cy="266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46800" rIns="0" rtlCol="0" anchor="ctr"/>
              <a:lstStyle/>
              <a:p>
                <a:pPr algn="ctr" fontAlgn="base">
                  <a:spcBef>
                    <a:spcPct val="0"/>
                  </a:spcBef>
                  <a:spcAft>
                    <a:spcPct val="0"/>
                  </a:spcAft>
                </a:pPr>
                <a:r>
                  <a:rPr lang="en-GB" sz="1200" b="1" dirty="0">
                    <a:solidFill>
                      <a:schemeClr val="tx1"/>
                    </a:solidFill>
                  </a:rPr>
                  <a:t>14</a:t>
                </a:r>
                <a:endParaRPr lang="en-GB" b="1" dirty="0">
                  <a:solidFill>
                    <a:schemeClr val="tx1"/>
                  </a:solidFill>
                </a:endParaRPr>
              </a:p>
            </p:txBody>
          </p:sp>
          <p:sp>
            <p:nvSpPr>
              <p:cNvPr id="39" name="Oval 38"/>
              <p:cNvSpPr/>
              <p:nvPr/>
            </p:nvSpPr>
            <p:spPr>
              <a:xfrm>
                <a:off x="5902030" y="3007361"/>
                <a:ext cx="254146" cy="266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46800" rIns="0" rtlCol="0" anchor="ctr"/>
              <a:lstStyle/>
              <a:p>
                <a:pPr algn="ctr" fontAlgn="base">
                  <a:spcBef>
                    <a:spcPct val="0"/>
                  </a:spcBef>
                  <a:spcAft>
                    <a:spcPct val="0"/>
                  </a:spcAft>
                </a:pPr>
                <a:r>
                  <a:rPr lang="en-GB" sz="1200" b="1" dirty="0">
                    <a:solidFill>
                      <a:schemeClr val="tx1"/>
                    </a:solidFill>
                  </a:rPr>
                  <a:t>15</a:t>
                </a:r>
                <a:endParaRPr lang="en-GB" b="1" dirty="0">
                  <a:solidFill>
                    <a:schemeClr val="tx1"/>
                  </a:solidFill>
                </a:endParaRPr>
              </a:p>
            </p:txBody>
          </p:sp>
        </p:grpSp>
        <p:grpSp>
          <p:nvGrpSpPr>
            <p:cNvPr id="42" name="Group 41"/>
            <p:cNvGrpSpPr/>
            <p:nvPr/>
          </p:nvGrpSpPr>
          <p:grpSpPr>
            <a:xfrm>
              <a:off x="2007673" y="3419838"/>
              <a:ext cx="2196244" cy="461698"/>
              <a:chOff x="2267744" y="3172700"/>
              <a:chExt cx="3672408" cy="616340"/>
            </a:xfrm>
          </p:grpSpPr>
          <p:sp>
            <p:nvSpPr>
              <p:cNvPr id="43" name="Freeform 42"/>
              <p:cNvSpPr/>
              <p:nvPr/>
            </p:nvSpPr>
            <p:spPr>
              <a:xfrm>
                <a:off x="2267744" y="3172700"/>
                <a:ext cx="417263" cy="497255"/>
              </a:xfrm>
              <a:custGeom>
                <a:avLst/>
                <a:gdLst>
                  <a:gd name="connsiteX0" fmla="*/ 221942 w 417263"/>
                  <a:gd name="connsiteY0" fmla="*/ 497228 h 497255"/>
                  <a:gd name="connsiteX1" fmla="*/ 0 w 417263"/>
                  <a:gd name="connsiteY1" fmla="*/ 177632 h 497255"/>
                  <a:gd name="connsiteX2" fmla="*/ 221942 w 417263"/>
                  <a:gd name="connsiteY2" fmla="*/ 79 h 497255"/>
                  <a:gd name="connsiteX3" fmla="*/ 417251 w 417263"/>
                  <a:gd name="connsiteY3" fmla="*/ 159877 h 497255"/>
                  <a:gd name="connsiteX4" fmla="*/ 221942 w 417263"/>
                  <a:gd name="connsiteY4" fmla="*/ 497228 h 497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263" h="497255">
                    <a:moveTo>
                      <a:pt x="221942" y="497228"/>
                    </a:moveTo>
                    <a:cubicBezTo>
                      <a:pt x="152400" y="500187"/>
                      <a:pt x="0" y="260490"/>
                      <a:pt x="0" y="177632"/>
                    </a:cubicBezTo>
                    <a:cubicBezTo>
                      <a:pt x="0" y="94774"/>
                      <a:pt x="152400" y="3038"/>
                      <a:pt x="221942" y="79"/>
                    </a:cubicBezTo>
                    <a:cubicBezTo>
                      <a:pt x="291484" y="-2880"/>
                      <a:pt x="415771" y="77019"/>
                      <a:pt x="417251" y="159877"/>
                    </a:cubicBezTo>
                    <a:cubicBezTo>
                      <a:pt x="418731" y="242735"/>
                      <a:pt x="291484" y="494269"/>
                      <a:pt x="221942" y="497228"/>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1"/>
                  </a:solidFill>
                </a:endParaRPr>
              </a:p>
            </p:txBody>
          </p:sp>
          <p:sp>
            <p:nvSpPr>
              <p:cNvPr id="44" name="Freeform 43"/>
              <p:cNvSpPr/>
              <p:nvPr/>
            </p:nvSpPr>
            <p:spPr>
              <a:xfrm>
                <a:off x="2489686" y="3465606"/>
                <a:ext cx="541538" cy="230955"/>
              </a:xfrm>
              <a:custGeom>
                <a:avLst/>
                <a:gdLst>
                  <a:gd name="connsiteX0" fmla="*/ 0 w 541538"/>
                  <a:gd name="connsiteY0" fmla="*/ 230955 h 230955"/>
                  <a:gd name="connsiteX1" fmla="*/ 257453 w 541538"/>
                  <a:gd name="connsiteY1" fmla="*/ 136 h 230955"/>
                  <a:gd name="connsiteX2" fmla="*/ 541538 w 541538"/>
                  <a:gd name="connsiteY2" fmla="*/ 204322 h 230955"/>
                </a:gdLst>
                <a:ahLst/>
                <a:cxnLst>
                  <a:cxn ang="0">
                    <a:pos x="connsiteX0" y="connsiteY0"/>
                  </a:cxn>
                  <a:cxn ang="0">
                    <a:pos x="connsiteX1" y="connsiteY1"/>
                  </a:cxn>
                  <a:cxn ang="0">
                    <a:pos x="connsiteX2" y="connsiteY2"/>
                  </a:cxn>
                </a:cxnLst>
                <a:rect l="l" t="t" r="r" b="b"/>
                <a:pathLst>
                  <a:path w="541538" h="230955">
                    <a:moveTo>
                      <a:pt x="0" y="230955"/>
                    </a:moveTo>
                    <a:cubicBezTo>
                      <a:pt x="83598" y="117765"/>
                      <a:pt x="167197" y="4575"/>
                      <a:pt x="257453" y="136"/>
                    </a:cubicBezTo>
                    <a:cubicBezTo>
                      <a:pt x="347709" y="-4303"/>
                      <a:pt x="444623" y="100009"/>
                      <a:pt x="541538" y="20432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1"/>
                  </a:solidFill>
                </a:endParaRPr>
              </a:p>
            </p:txBody>
          </p:sp>
          <p:sp>
            <p:nvSpPr>
              <p:cNvPr id="45" name="Freeform 44"/>
              <p:cNvSpPr/>
              <p:nvPr/>
            </p:nvSpPr>
            <p:spPr>
              <a:xfrm>
                <a:off x="2489686" y="3293368"/>
                <a:ext cx="1100831" cy="385438"/>
              </a:xfrm>
              <a:custGeom>
                <a:avLst/>
                <a:gdLst>
                  <a:gd name="connsiteX0" fmla="*/ 0 w 1100831"/>
                  <a:gd name="connsiteY0" fmla="*/ 275218 h 284096"/>
                  <a:gd name="connsiteX1" fmla="*/ 497150 w 1100831"/>
                  <a:gd name="connsiteY1" fmla="*/ 11 h 284096"/>
                  <a:gd name="connsiteX2" fmla="*/ 1100831 w 1100831"/>
                  <a:gd name="connsiteY2" fmla="*/ 284096 h 284096"/>
                </a:gdLst>
                <a:ahLst/>
                <a:cxnLst>
                  <a:cxn ang="0">
                    <a:pos x="connsiteX0" y="connsiteY0"/>
                  </a:cxn>
                  <a:cxn ang="0">
                    <a:pos x="connsiteX1" y="connsiteY1"/>
                  </a:cxn>
                  <a:cxn ang="0">
                    <a:pos x="connsiteX2" y="connsiteY2"/>
                  </a:cxn>
                </a:cxnLst>
                <a:rect l="l" t="t" r="r" b="b"/>
                <a:pathLst>
                  <a:path w="1100831" h="284096">
                    <a:moveTo>
                      <a:pt x="0" y="275218"/>
                    </a:moveTo>
                    <a:cubicBezTo>
                      <a:pt x="156839" y="136874"/>
                      <a:pt x="313678" y="-1469"/>
                      <a:pt x="497150" y="11"/>
                    </a:cubicBezTo>
                    <a:cubicBezTo>
                      <a:pt x="680622" y="1491"/>
                      <a:pt x="890726" y="142793"/>
                      <a:pt x="1100831" y="28409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1"/>
                  </a:solidFill>
                </a:endParaRPr>
              </a:p>
            </p:txBody>
          </p:sp>
          <p:sp>
            <p:nvSpPr>
              <p:cNvPr id="46" name="Freeform 45"/>
              <p:cNvSpPr/>
              <p:nvPr/>
            </p:nvSpPr>
            <p:spPr>
              <a:xfrm>
                <a:off x="3013469" y="3394710"/>
                <a:ext cx="2308194" cy="292974"/>
              </a:xfrm>
              <a:custGeom>
                <a:avLst/>
                <a:gdLst>
                  <a:gd name="connsiteX0" fmla="*/ 0 w 2308194"/>
                  <a:gd name="connsiteY0" fmla="*/ 292974 h 292974"/>
                  <a:gd name="connsiteX1" fmla="*/ 1100831 w 2308194"/>
                  <a:gd name="connsiteY1" fmla="*/ 11 h 292974"/>
                  <a:gd name="connsiteX2" fmla="*/ 2308194 w 2308194"/>
                  <a:gd name="connsiteY2" fmla="*/ 284096 h 292974"/>
                </a:gdLst>
                <a:ahLst/>
                <a:cxnLst>
                  <a:cxn ang="0">
                    <a:pos x="connsiteX0" y="connsiteY0"/>
                  </a:cxn>
                  <a:cxn ang="0">
                    <a:pos x="connsiteX1" y="connsiteY1"/>
                  </a:cxn>
                  <a:cxn ang="0">
                    <a:pos x="connsiteX2" y="connsiteY2"/>
                  </a:cxn>
                </a:cxnLst>
                <a:rect l="l" t="t" r="r" b="b"/>
                <a:pathLst>
                  <a:path w="2308194" h="292974">
                    <a:moveTo>
                      <a:pt x="0" y="292974"/>
                    </a:moveTo>
                    <a:cubicBezTo>
                      <a:pt x="358066" y="147232"/>
                      <a:pt x="716132" y="1491"/>
                      <a:pt x="1100831" y="11"/>
                    </a:cubicBezTo>
                    <a:cubicBezTo>
                      <a:pt x="1485530" y="-1469"/>
                      <a:pt x="1896862" y="141313"/>
                      <a:pt x="2308194" y="28409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1"/>
                  </a:solidFill>
                </a:endParaRPr>
              </a:p>
            </p:txBody>
          </p:sp>
          <p:sp>
            <p:nvSpPr>
              <p:cNvPr id="47" name="Freeform 46"/>
              <p:cNvSpPr/>
              <p:nvPr/>
            </p:nvSpPr>
            <p:spPr>
              <a:xfrm>
                <a:off x="3590517" y="3474603"/>
                <a:ext cx="1154097" cy="195325"/>
              </a:xfrm>
              <a:custGeom>
                <a:avLst/>
                <a:gdLst>
                  <a:gd name="connsiteX0" fmla="*/ 0 w 1154097"/>
                  <a:gd name="connsiteY0" fmla="*/ 186448 h 195325"/>
                  <a:gd name="connsiteX1" fmla="*/ 541538 w 1154097"/>
                  <a:gd name="connsiteY1" fmla="*/ 17 h 195325"/>
                  <a:gd name="connsiteX2" fmla="*/ 1154097 w 1154097"/>
                  <a:gd name="connsiteY2" fmla="*/ 195325 h 195325"/>
                </a:gdLst>
                <a:ahLst/>
                <a:cxnLst>
                  <a:cxn ang="0">
                    <a:pos x="connsiteX0" y="connsiteY0"/>
                  </a:cxn>
                  <a:cxn ang="0">
                    <a:pos x="connsiteX1" y="connsiteY1"/>
                  </a:cxn>
                  <a:cxn ang="0">
                    <a:pos x="connsiteX2" y="connsiteY2"/>
                  </a:cxn>
                </a:cxnLst>
                <a:rect l="l" t="t" r="r" b="b"/>
                <a:pathLst>
                  <a:path w="1154097" h="195325">
                    <a:moveTo>
                      <a:pt x="0" y="186448"/>
                    </a:moveTo>
                    <a:cubicBezTo>
                      <a:pt x="174594" y="92493"/>
                      <a:pt x="349189" y="-1462"/>
                      <a:pt x="541538" y="17"/>
                    </a:cubicBezTo>
                    <a:cubicBezTo>
                      <a:pt x="733887" y="1496"/>
                      <a:pt x="943992" y="98410"/>
                      <a:pt x="1154097" y="19532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1"/>
                  </a:solidFill>
                </a:endParaRPr>
              </a:p>
            </p:txBody>
          </p:sp>
          <p:sp>
            <p:nvSpPr>
              <p:cNvPr id="48" name="Freeform 47"/>
              <p:cNvSpPr/>
              <p:nvPr/>
            </p:nvSpPr>
            <p:spPr>
              <a:xfrm>
                <a:off x="4735737" y="3430178"/>
                <a:ext cx="1171852" cy="257506"/>
              </a:xfrm>
              <a:custGeom>
                <a:avLst/>
                <a:gdLst>
                  <a:gd name="connsiteX0" fmla="*/ 0 w 1171852"/>
                  <a:gd name="connsiteY0" fmla="*/ 257506 h 257506"/>
                  <a:gd name="connsiteX1" fmla="*/ 523782 w 1171852"/>
                  <a:gd name="connsiteY1" fmla="*/ 53 h 257506"/>
                  <a:gd name="connsiteX2" fmla="*/ 1171852 w 1171852"/>
                  <a:gd name="connsiteY2" fmla="*/ 239750 h 257506"/>
                </a:gdLst>
                <a:ahLst/>
                <a:cxnLst>
                  <a:cxn ang="0">
                    <a:pos x="connsiteX0" y="connsiteY0"/>
                  </a:cxn>
                  <a:cxn ang="0">
                    <a:pos x="connsiteX1" y="connsiteY1"/>
                  </a:cxn>
                  <a:cxn ang="0">
                    <a:pos x="connsiteX2" y="connsiteY2"/>
                  </a:cxn>
                </a:cxnLst>
                <a:rect l="l" t="t" r="r" b="b"/>
                <a:pathLst>
                  <a:path w="1171852" h="257506">
                    <a:moveTo>
                      <a:pt x="0" y="257506"/>
                    </a:moveTo>
                    <a:cubicBezTo>
                      <a:pt x="164236" y="130259"/>
                      <a:pt x="328473" y="3012"/>
                      <a:pt x="523782" y="53"/>
                    </a:cubicBezTo>
                    <a:cubicBezTo>
                      <a:pt x="719091" y="-2906"/>
                      <a:pt x="945471" y="118422"/>
                      <a:pt x="1171852" y="2397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1"/>
                  </a:solidFill>
                </a:endParaRPr>
              </a:p>
            </p:txBody>
          </p:sp>
          <p:sp>
            <p:nvSpPr>
              <p:cNvPr id="49" name="Freeform 48"/>
              <p:cNvSpPr/>
              <p:nvPr/>
            </p:nvSpPr>
            <p:spPr>
              <a:xfrm>
                <a:off x="5312785" y="3563367"/>
                <a:ext cx="577049" cy="115439"/>
              </a:xfrm>
              <a:custGeom>
                <a:avLst/>
                <a:gdLst>
                  <a:gd name="connsiteX0" fmla="*/ 0 w 577049"/>
                  <a:gd name="connsiteY0" fmla="*/ 115439 h 115439"/>
                  <a:gd name="connsiteX1" fmla="*/ 239697 w 577049"/>
                  <a:gd name="connsiteY1" fmla="*/ 29 h 115439"/>
                  <a:gd name="connsiteX2" fmla="*/ 577049 w 577049"/>
                  <a:gd name="connsiteY2" fmla="*/ 106561 h 115439"/>
                </a:gdLst>
                <a:ahLst/>
                <a:cxnLst>
                  <a:cxn ang="0">
                    <a:pos x="connsiteX0" y="connsiteY0"/>
                  </a:cxn>
                  <a:cxn ang="0">
                    <a:pos x="connsiteX1" y="connsiteY1"/>
                  </a:cxn>
                  <a:cxn ang="0">
                    <a:pos x="connsiteX2" y="connsiteY2"/>
                  </a:cxn>
                </a:cxnLst>
                <a:rect l="l" t="t" r="r" b="b"/>
                <a:pathLst>
                  <a:path w="577049" h="115439">
                    <a:moveTo>
                      <a:pt x="0" y="115439"/>
                    </a:moveTo>
                    <a:cubicBezTo>
                      <a:pt x="71761" y="58474"/>
                      <a:pt x="143522" y="1509"/>
                      <a:pt x="239697" y="29"/>
                    </a:cubicBezTo>
                    <a:cubicBezTo>
                      <a:pt x="335872" y="-1451"/>
                      <a:pt x="456460" y="52555"/>
                      <a:pt x="577049" y="1065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1"/>
                  </a:solidFill>
                </a:endParaRPr>
              </a:p>
            </p:txBody>
          </p:sp>
          <p:sp>
            <p:nvSpPr>
              <p:cNvPr id="50" name="Oval 49"/>
              <p:cNvSpPr/>
              <p:nvPr/>
            </p:nvSpPr>
            <p:spPr>
              <a:xfrm>
                <a:off x="2382157" y="3581400"/>
                <a:ext cx="216024" cy="2076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tx1"/>
                    </a:solidFill>
                  </a:rPr>
                  <a:t>1</a:t>
                </a:r>
                <a:endParaRPr lang="en-GB" b="1" dirty="0">
                  <a:solidFill>
                    <a:schemeClr val="tx1"/>
                  </a:solidFill>
                </a:endParaRPr>
              </a:p>
            </p:txBody>
          </p:sp>
          <p:sp>
            <p:nvSpPr>
              <p:cNvPr id="51" name="Oval 50"/>
              <p:cNvSpPr/>
              <p:nvPr/>
            </p:nvSpPr>
            <p:spPr>
              <a:xfrm>
                <a:off x="2915816" y="3573016"/>
                <a:ext cx="216024" cy="2076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tx1"/>
                    </a:solidFill>
                  </a:rPr>
                  <a:t>2</a:t>
                </a:r>
                <a:endParaRPr lang="en-GB" b="1" dirty="0">
                  <a:solidFill>
                    <a:schemeClr val="tx1"/>
                  </a:solidFill>
                </a:endParaRPr>
              </a:p>
            </p:txBody>
          </p:sp>
          <p:sp>
            <p:nvSpPr>
              <p:cNvPr id="52" name="Oval 51"/>
              <p:cNvSpPr/>
              <p:nvPr/>
            </p:nvSpPr>
            <p:spPr>
              <a:xfrm>
                <a:off x="3491880" y="3573016"/>
                <a:ext cx="216024" cy="2076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tx1"/>
                    </a:solidFill>
                  </a:rPr>
                  <a:t>3</a:t>
                </a:r>
                <a:endParaRPr lang="en-GB" b="1" dirty="0">
                  <a:solidFill>
                    <a:schemeClr val="tx1"/>
                  </a:solidFill>
                </a:endParaRPr>
              </a:p>
            </p:txBody>
          </p:sp>
          <p:sp>
            <p:nvSpPr>
              <p:cNvPr id="53" name="Oval 52"/>
              <p:cNvSpPr/>
              <p:nvPr/>
            </p:nvSpPr>
            <p:spPr>
              <a:xfrm>
                <a:off x="4067944" y="3573016"/>
                <a:ext cx="216024" cy="2076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tx1"/>
                    </a:solidFill>
                  </a:rPr>
                  <a:t>4</a:t>
                </a:r>
                <a:endParaRPr lang="en-GB" b="1" dirty="0">
                  <a:solidFill>
                    <a:schemeClr val="tx1"/>
                  </a:solidFill>
                </a:endParaRPr>
              </a:p>
            </p:txBody>
          </p:sp>
          <p:sp>
            <p:nvSpPr>
              <p:cNvPr id="54" name="Oval 53"/>
              <p:cNvSpPr/>
              <p:nvPr/>
            </p:nvSpPr>
            <p:spPr>
              <a:xfrm>
                <a:off x="4644008" y="3573016"/>
                <a:ext cx="216024" cy="2076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tx1"/>
                    </a:solidFill>
                  </a:rPr>
                  <a:t>5</a:t>
                </a:r>
                <a:endParaRPr lang="en-GB" b="1" dirty="0">
                  <a:solidFill>
                    <a:schemeClr val="tx1"/>
                  </a:solidFill>
                </a:endParaRPr>
              </a:p>
            </p:txBody>
          </p:sp>
          <p:sp>
            <p:nvSpPr>
              <p:cNvPr id="55" name="Oval 54"/>
              <p:cNvSpPr/>
              <p:nvPr/>
            </p:nvSpPr>
            <p:spPr>
              <a:xfrm>
                <a:off x="5148064" y="3573016"/>
                <a:ext cx="216024" cy="2076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tx1"/>
                    </a:solidFill>
                  </a:rPr>
                  <a:t>6</a:t>
                </a:r>
                <a:endParaRPr lang="en-GB" b="1" dirty="0">
                  <a:solidFill>
                    <a:schemeClr val="tx1"/>
                  </a:solidFill>
                </a:endParaRPr>
              </a:p>
            </p:txBody>
          </p:sp>
          <p:sp>
            <p:nvSpPr>
              <p:cNvPr id="56" name="Oval 55"/>
              <p:cNvSpPr/>
              <p:nvPr/>
            </p:nvSpPr>
            <p:spPr>
              <a:xfrm>
                <a:off x="5724128" y="3573016"/>
                <a:ext cx="216024" cy="2076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tx1"/>
                    </a:solidFill>
                  </a:rPr>
                  <a:t>7</a:t>
                </a:r>
                <a:endParaRPr lang="en-GB" b="1" dirty="0">
                  <a:solidFill>
                    <a:schemeClr val="tx1"/>
                  </a:solidFill>
                </a:endParaRPr>
              </a:p>
            </p:txBody>
          </p:sp>
        </p:grpSp>
        <p:sp>
          <p:nvSpPr>
            <p:cNvPr id="68" name="Freeform 67"/>
            <p:cNvSpPr/>
            <p:nvPr/>
          </p:nvSpPr>
          <p:spPr>
            <a:xfrm>
              <a:off x="4353596" y="3419838"/>
              <a:ext cx="249540" cy="372492"/>
            </a:xfrm>
            <a:custGeom>
              <a:avLst/>
              <a:gdLst>
                <a:gd name="connsiteX0" fmla="*/ 221942 w 417263"/>
                <a:gd name="connsiteY0" fmla="*/ 497228 h 497255"/>
                <a:gd name="connsiteX1" fmla="*/ 0 w 417263"/>
                <a:gd name="connsiteY1" fmla="*/ 177632 h 497255"/>
                <a:gd name="connsiteX2" fmla="*/ 221942 w 417263"/>
                <a:gd name="connsiteY2" fmla="*/ 79 h 497255"/>
                <a:gd name="connsiteX3" fmla="*/ 417251 w 417263"/>
                <a:gd name="connsiteY3" fmla="*/ 159877 h 497255"/>
                <a:gd name="connsiteX4" fmla="*/ 221942 w 417263"/>
                <a:gd name="connsiteY4" fmla="*/ 497228 h 497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263" h="497255">
                  <a:moveTo>
                    <a:pt x="221942" y="497228"/>
                  </a:moveTo>
                  <a:cubicBezTo>
                    <a:pt x="152400" y="500187"/>
                    <a:pt x="0" y="260490"/>
                    <a:pt x="0" y="177632"/>
                  </a:cubicBezTo>
                  <a:cubicBezTo>
                    <a:pt x="0" y="94774"/>
                    <a:pt x="152400" y="3038"/>
                    <a:pt x="221942" y="79"/>
                  </a:cubicBezTo>
                  <a:cubicBezTo>
                    <a:pt x="291484" y="-2880"/>
                    <a:pt x="415771" y="77019"/>
                    <a:pt x="417251" y="159877"/>
                  </a:cubicBezTo>
                  <a:cubicBezTo>
                    <a:pt x="418731" y="242735"/>
                    <a:pt x="291484" y="494269"/>
                    <a:pt x="221942" y="497228"/>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tIns="46800" rtlCol="0" anchor="ctr"/>
            <a:lstStyle/>
            <a:p>
              <a:pPr algn="ctr" fontAlgn="base">
                <a:spcBef>
                  <a:spcPct val="0"/>
                </a:spcBef>
                <a:spcAft>
                  <a:spcPct val="0"/>
                </a:spcAft>
              </a:pPr>
              <a:endParaRPr lang="en-GB">
                <a:solidFill>
                  <a:schemeClr val="tx1"/>
                </a:solidFill>
              </a:endParaRPr>
            </a:p>
          </p:txBody>
        </p:sp>
        <p:sp>
          <p:nvSpPr>
            <p:cNvPr id="58" name="Oval 57"/>
            <p:cNvSpPr/>
            <p:nvPr/>
          </p:nvSpPr>
          <p:spPr>
            <a:xfrm>
              <a:off x="4419940" y="3719713"/>
              <a:ext cx="129191" cy="15554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tx1"/>
                  </a:solidFill>
                </a:rPr>
                <a:t>8</a:t>
              </a:r>
              <a:endParaRPr lang="en-GB" b="1" dirty="0">
                <a:solidFill>
                  <a:schemeClr val="tx1"/>
                </a:solidFill>
              </a:endParaRPr>
            </a:p>
          </p:txBody>
        </p:sp>
      </p:grpSp>
      <p:sp>
        <p:nvSpPr>
          <p:cNvPr id="76" name="TextBox 75"/>
          <p:cNvSpPr txBox="1"/>
          <p:nvPr/>
        </p:nvSpPr>
        <p:spPr>
          <a:xfrm>
            <a:off x="911995" y="4973110"/>
            <a:ext cx="4645824" cy="369332"/>
          </a:xfrm>
          <a:prstGeom prst="rect">
            <a:avLst/>
          </a:prstGeom>
          <a:solidFill>
            <a:srgbClr val="FFC000"/>
          </a:solidFill>
        </p:spPr>
        <p:txBody>
          <a:bodyPr wrap="none" rtlCol="0">
            <a:spAutoFit/>
          </a:bodyPr>
          <a:lstStyle/>
          <a:p>
            <a:pPr fontAlgn="base">
              <a:spcBef>
                <a:spcPct val="0"/>
              </a:spcBef>
              <a:spcAft>
                <a:spcPct val="0"/>
              </a:spcAft>
              <a:buFont typeface="Arial" pitchFamily="34" charset="0"/>
              <a:buChar char="•"/>
            </a:pPr>
            <a:r>
              <a:rPr lang="en-US" altLang="en-US" dirty="0"/>
              <a:t>   ((1,1),(1,3),(3,5),(5,7),(7,6),(6,2),(2,1)) </a:t>
            </a:r>
            <a:r>
              <a:rPr lang="en-GB" sz="1000" i="1" dirty="0"/>
              <a:t>Wastage = 0</a:t>
            </a:r>
            <a:endParaRPr lang="en-GB" dirty="0"/>
          </a:p>
        </p:txBody>
      </p:sp>
      <p:sp>
        <p:nvSpPr>
          <p:cNvPr id="77" name="TextBox 76"/>
          <p:cNvSpPr txBox="1"/>
          <p:nvPr/>
        </p:nvSpPr>
        <p:spPr>
          <a:xfrm>
            <a:off x="911995" y="5334891"/>
            <a:ext cx="1702710" cy="369332"/>
          </a:xfrm>
          <a:prstGeom prst="rect">
            <a:avLst/>
          </a:prstGeom>
          <a:solidFill>
            <a:schemeClr val="accent2">
              <a:lumMod val="60000"/>
              <a:lumOff val="40000"/>
            </a:schemeClr>
          </a:solidFill>
        </p:spPr>
        <p:txBody>
          <a:bodyPr wrap="none" rtlCol="0">
            <a:spAutoFit/>
          </a:bodyPr>
          <a:lstStyle/>
          <a:p>
            <a:pPr fontAlgn="base">
              <a:spcBef>
                <a:spcPct val="0"/>
              </a:spcBef>
              <a:spcAft>
                <a:spcPct val="0"/>
              </a:spcAft>
              <a:buFont typeface="Arial" pitchFamily="34" charset="0"/>
              <a:buChar char="•"/>
            </a:pPr>
            <a:r>
              <a:rPr lang="en-US" altLang="en-US" dirty="0"/>
              <a:t>   ((8,8)) </a:t>
            </a:r>
            <a:r>
              <a:rPr lang="en-GB" sz="1000" i="1" dirty="0"/>
              <a:t>Wastage = 0</a:t>
            </a:r>
            <a:endParaRPr lang="en-GB" dirty="0"/>
          </a:p>
        </p:txBody>
      </p:sp>
      <p:sp>
        <p:nvSpPr>
          <p:cNvPr id="78" name="TextBox 77"/>
          <p:cNvSpPr txBox="1"/>
          <p:nvPr/>
        </p:nvSpPr>
        <p:spPr>
          <a:xfrm>
            <a:off x="911995" y="5694931"/>
            <a:ext cx="7265130" cy="369332"/>
          </a:xfrm>
          <a:prstGeom prst="rect">
            <a:avLst/>
          </a:prstGeom>
          <a:solidFill>
            <a:schemeClr val="accent1"/>
          </a:solidFill>
        </p:spPr>
        <p:txBody>
          <a:bodyPr wrap="none" rtlCol="0">
            <a:spAutoFit/>
          </a:bodyPr>
          <a:lstStyle/>
          <a:p>
            <a:pPr fontAlgn="base">
              <a:spcBef>
                <a:spcPct val="0"/>
              </a:spcBef>
              <a:spcAft>
                <a:spcPct val="0"/>
              </a:spcAft>
              <a:buFont typeface="Arial" pitchFamily="34" charset="0"/>
              <a:buChar char="•"/>
            </a:pPr>
            <a:r>
              <a:rPr lang="en-US" altLang="en-US" dirty="0"/>
              <a:t>   ((9,9),(9,11),(11,13),(13,15),(15,13),(15,14),(14,10),(10,12),(10,9)) </a:t>
            </a:r>
            <a:r>
              <a:rPr lang="en-GB" sz="1000" i="1" dirty="0"/>
              <a:t>Wastage = 4</a:t>
            </a:r>
            <a:endParaRPr lang="en-GB" dirty="0"/>
          </a:p>
        </p:txBody>
      </p:sp>
      <p:sp>
        <p:nvSpPr>
          <p:cNvPr id="79" name="Rectangle 3"/>
          <p:cNvSpPr txBox="1">
            <a:spLocks noChangeArrowheads="1"/>
          </p:cNvSpPr>
          <p:nvPr/>
        </p:nvSpPr>
        <p:spPr bwMode="auto">
          <a:xfrm>
            <a:off x="7720012" y="4005064"/>
            <a:ext cx="756084"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r>
              <a:rPr lang="en-US" altLang="en-US" sz="2000" kern="0" dirty="0">
                <a:solidFill>
                  <a:srgbClr val="808080"/>
                </a:solidFill>
              </a:rPr>
              <a:t>w = 4</a:t>
            </a:r>
          </a:p>
        </p:txBody>
      </p:sp>
      <p:sp>
        <p:nvSpPr>
          <p:cNvPr id="57" name="Rectangle 2"/>
          <p:cNvSpPr>
            <a:spLocks noGrp="1" noChangeArrowheads="1"/>
          </p:cNvSpPr>
          <p:nvPr>
            <p:ph type="title"/>
          </p:nvPr>
        </p:nvSpPr>
        <p:spPr>
          <a:xfrm>
            <a:off x="1256044" y="0"/>
            <a:ext cx="6463968" cy="1125538"/>
          </a:xfrm>
        </p:spPr>
        <p:txBody>
          <a:bodyPr>
            <a:normAutofit/>
          </a:bodyPr>
          <a:lstStyle/>
          <a:p>
            <a:pPr algn="l"/>
            <a:r>
              <a:rPr lang="en-US" altLang="en-US" sz="2800" dirty="0">
                <a:solidFill>
                  <a:schemeClr val="bg1"/>
                </a:solidFill>
                <a:latin typeface="Franklin Gothic Medium"/>
                <a:ea typeface="MS PGothic" pitchFamily="34" charset="-128"/>
                <a:cs typeface="Franklin Gothic Medium"/>
              </a:rPr>
              <a:t>How to Solve the Problem</a:t>
            </a:r>
          </a:p>
        </p:txBody>
      </p:sp>
      <p:sp>
        <p:nvSpPr>
          <p:cNvPr id="59" name="Bent Arrow 58"/>
          <p:cNvSpPr/>
          <p:nvPr/>
        </p:nvSpPr>
        <p:spPr>
          <a:xfrm rot="16200000" flipV="1">
            <a:off x="2818105" y="5131489"/>
            <a:ext cx="326357" cy="733159"/>
          </a:xfrm>
          <a:prstGeom prst="ben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1"/>
              </a:solidFill>
            </a:endParaRPr>
          </a:p>
        </p:txBody>
      </p:sp>
    </p:spTree>
    <p:extLst>
      <p:ext uri="{BB962C8B-B14F-4D97-AF65-F5344CB8AC3E}">
        <p14:creationId xmlns:p14="http://schemas.microsoft.com/office/powerpoint/2010/main" val="2422748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60"/>
          <p:cNvSpPr/>
          <p:nvPr/>
        </p:nvSpPr>
        <p:spPr>
          <a:xfrm>
            <a:off x="3985594" y="3835267"/>
            <a:ext cx="464832" cy="157387"/>
          </a:xfrm>
          <a:custGeom>
            <a:avLst/>
            <a:gdLst>
              <a:gd name="connsiteX0" fmla="*/ 0 w 1391478"/>
              <a:gd name="connsiteY0" fmla="*/ 9939 h 270013"/>
              <a:gd name="connsiteX1" fmla="*/ 685800 w 1391478"/>
              <a:gd name="connsiteY1" fmla="*/ 268357 h 270013"/>
              <a:gd name="connsiteX2" fmla="*/ 1391478 w 1391478"/>
              <a:gd name="connsiteY2" fmla="*/ 0 h 270013"/>
            </a:gdLst>
            <a:ahLst/>
            <a:cxnLst>
              <a:cxn ang="0">
                <a:pos x="connsiteX0" y="connsiteY0"/>
              </a:cxn>
              <a:cxn ang="0">
                <a:pos x="connsiteX1" y="connsiteY1"/>
              </a:cxn>
              <a:cxn ang="0">
                <a:pos x="connsiteX2" y="connsiteY2"/>
              </a:cxn>
            </a:cxnLst>
            <a:rect l="l" t="t" r="r" b="b"/>
            <a:pathLst>
              <a:path w="1391478" h="270013">
                <a:moveTo>
                  <a:pt x="0" y="9939"/>
                </a:moveTo>
                <a:cubicBezTo>
                  <a:pt x="226943" y="139976"/>
                  <a:pt x="453887" y="270013"/>
                  <a:pt x="685800" y="268357"/>
                </a:cubicBezTo>
                <a:cubicBezTo>
                  <a:pt x="917713" y="266701"/>
                  <a:pt x="1154595" y="133350"/>
                  <a:pt x="1391478" y="0"/>
                </a:cubicBez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wrap="none" tIns="46800" rtlCol="0" anchor="ctr"/>
          <a:lstStyle/>
          <a:p>
            <a:pPr algn="ctr" fontAlgn="base">
              <a:spcBef>
                <a:spcPct val="0"/>
              </a:spcBef>
              <a:spcAft>
                <a:spcPct val="0"/>
              </a:spcAft>
            </a:pPr>
            <a:endParaRPr lang="en-GB"/>
          </a:p>
        </p:txBody>
      </p:sp>
      <p:sp>
        <p:nvSpPr>
          <p:cNvPr id="62" name="Freeform 61"/>
          <p:cNvSpPr/>
          <p:nvPr/>
        </p:nvSpPr>
        <p:spPr>
          <a:xfrm>
            <a:off x="3985594" y="3828915"/>
            <a:ext cx="464832" cy="78693"/>
          </a:xfrm>
          <a:custGeom>
            <a:avLst/>
            <a:gdLst>
              <a:gd name="connsiteX0" fmla="*/ 0 w 1391478"/>
              <a:gd name="connsiteY0" fmla="*/ 9939 h 270013"/>
              <a:gd name="connsiteX1" fmla="*/ 685800 w 1391478"/>
              <a:gd name="connsiteY1" fmla="*/ 268357 h 270013"/>
              <a:gd name="connsiteX2" fmla="*/ 1391478 w 1391478"/>
              <a:gd name="connsiteY2" fmla="*/ 0 h 270013"/>
            </a:gdLst>
            <a:ahLst/>
            <a:cxnLst>
              <a:cxn ang="0">
                <a:pos x="connsiteX0" y="connsiteY0"/>
              </a:cxn>
              <a:cxn ang="0">
                <a:pos x="connsiteX1" y="connsiteY1"/>
              </a:cxn>
              <a:cxn ang="0">
                <a:pos x="connsiteX2" y="connsiteY2"/>
              </a:cxn>
            </a:cxnLst>
            <a:rect l="l" t="t" r="r" b="b"/>
            <a:pathLst>
              <a:path w="1391478" h="270013">
                <a:moveTo>
                  <a:pt x="0" y="9939"/>
                </a:moveTo>
                <a:cubicBezTo>
                  <a:pt x="226943" y="139976"/>
                  <a:pt x="453887" y="270013"/>
                  <a:pt x="685800" y="268357"/>
                </a:cubicBezTo>
                <a:cubicBezTo>
                  <a:pt x="917713" y="266701"/>
                  <a:pt x="1154595" y="133350"/>
                  <a:pt x="1391478" y="0"/>
                </a:cubicBez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wrap="none" tIns="46800" rtlCol="0" anchor="ctr"/>
          <a:lstStyle/>
          <a:p>
            <a:pPr algn="ctr" fontAlgn="base">
              <a:spcBef>
                <a:spcPct val="0"/>
              </a:spcBef>
              <a:spcAft>
                <a:spcPct val="0"/>
              </a:spcAft>
            </a:pPr>
            <a:endParaRPr lang="en-GB"/>
          </a:p>
        </p:txBody>
      </p:sp>
      <p:sp>
        <p:nvSpPr>
          <p:cNvPr id="199683" name="Rectangle 3"/>
          <p:cNvSpPr>
            <a:spLocks noGrp="1" noChangeArrowheads="1"/>
          </p:cNvSpPr>
          <p:nvPr>
            <p:ph type="body" idx="1"/>
          </p:nvPr>
        </p:nvSpPr>
        <p:spPr>
          <a:xfrm>
            <a:off x="413658" y="1268762"/>
            <a:ext cx="7979228" cy="4968875"/>
          </a:xfrm>
        </p:spPr>
        <p:txBody>
          <a:bodyPr/>
          <a:lstStyle/>
          <a:p>
            <a:r>
              <a:rPr lang="en-US" altLang="en-US" sz="1800" dirty="0">
                <a:solidFill>
                  <a:srgbClr val="3E6574"/>
                </a:solidFill>
                <a:latin typeface="Franklin Gothic Medium"/>
                <a:ea typeface="ＭＳ Ｐゴシック" charset="0"/>
                <a:cs typeface="Franklin Gothic Medium"/>
              </a:rPr>
              <a:t>If G is Eulerian but disconnected, the components need to connected</a:t>
            </a:r>
            <a:r>
              <a:rPr lang="en-US" altLang="en-US" sz="1800" dirty="0" smtClean="0">
                <a:solidFill>
                  <a:srgbClr val="3E6574"/>
                </a:solidFill>
                <a:latin typeface="Franklin Gothic Medium"/>
                <a:ea typeface="ＭＳ Ｐゴシック" charset="0"/>
                <a:cs typeface="Franklin Gothic Medium"/>
              </a:rPr>
              <a:t>.</a:t>
            </a:r>
          </a:p>
          <a:p>
            <a:endParaRPr lang="en-US" altLang="en-US" sz="1800" dirty="0">
              <a:solidFill>
                <a:srgbClr val="3E6574"/>
              </a:solidFill>
              <a:latin typeface="Franklin Gothic Medium"/>
              <a:ea typeface="ＭＳ Ｐゴシック" charset="0"/>
              <a:cs typeface="Franklin Gothic Medium"/>
            </a:endParaRPr>
          </a:p>
          <a:p>
            <a:r>
              <a:rPr lang="en-US" altLang="en-US" sz="1800" b="1" dirty="0">
                <a:solidFill>
                  <a:srgbClr val="3E6574"/>
                </a:solidFill>
                <a:latin typeface="Franklin Gothic Medium"/>
                <a:ea typeface="ＭＳ Ｐゴシック" charset="0"/>
                <a:cs typeface="Franklin Gothic Medium"/>
              </a:rPr>
              <a:t>Fact. </a:t>
            </a:r>
            <a:r>
              <a:rPr lang="en-US" altLang="en-US" sz="1800" dirty="0">
                <a:solidFill>
                  <a:srgbClr val="3E6574"/>
                </a:solidFill>
                <a:latin typeface="Franklin Gothic Medium"/>
                <a:ea typeface="ＭＳ Ｐゴシック" charset="0"/>
                <a:cs typeface="Franklin Gothic Medium"/>
              </a:rPr>
              <a:t>Each of the n Eulerian components is optimal</a:t>
            </a:r>
            <a:r>
              <a:rPr lang="en-US" altLang="en-US" sz="1800" dirty="0" smtClean="0">
                <a:solidFill>
                  <a:srgbClr val="3E6574"/>
                </a:solidFill>
                <a:latin typeface="Franklin Gothic Medium"/>
                <a:ea typeface="ＭＳ Ｐゴシック" charset="0"/>
                <a:cs typeface="Franklin Gothic Medium"/>
              </a:rPr>
              <a:t>.</a:t>
            </a:r>
          </a:p>
          <a:p>
            <a:endParaRPr lang="en-US" altLang="en-US" sz="1800" dirty="0">
              <a:solidFill>
                <a:srgbClr val="3E6574"/>
              </a:solidFill>
              <a:latin typeface="Franklin Gothic Medium"/>
              <a:ea typeface="ＭＳ Ｐゴシック" charset="0"/>
              <a:cs typeface="Franklin Gothic Medium"/>
            </a:endParaRPr>
          </a:p>
          <a:p>
            <a:r>
              <a:rPr lang="en-US" altLang="en-US" sz="1800" b="1" dirty="0">
                <a:solidFill>
                  <a:srgbClr val="3E6574"/>
                </a:solidFill>
                <a:latin typeface="Franklin Gothic Medium"/>
                <a:ea typeface="ＭＳ Ｐゴシック" charset="0"/>
                <a:cs typeface="Franklin Gothic Medium"/>
              </a:rPr>
              <a:t>Fact. </a:t>
            </a:r>
            <a:r>
              <a:rPr lang="en-US" altLang="en-US" sz="1800" dirty="0">
                <a:solidFill>
                  <a:srgbClr val="3E6574"/>
                </a:solidFill>
                <a:latin typeface="Franklin Gothic Medium"/>
                <a:ea typeface="ＭＳ Ｐゴシック" charset="0"/>
                <a:cs typeface="Franklin Gothic Medium"/>
              </a:rPr>
              <a:t>Optimally joining two components gives us n – 1 optimal </a:t>
            </a:r>
            <a:r>
              <a:rPr lang="en-US" altLang="en-US" sz="1800" dirty="0" err="1">
                <a:solidFill>
                  <a:srgbClr val="3E6574"/>
                </a:solidFill>
                <a:latin typeface="Franklin Gothic Medium"/>
                <a:ea typeface="ＭＳ Ｐゴシック" charset="0"/>
                <a:cs typeface="Franklin Gothic Medium"/>
              </a:rPr>
              <a:t>Eulerian</a:t>
            </a:r>
            <a:r>
              <a:rPr lang="en-US" altLang="en-US" sz="1800" dirty="0">
                <a:solidFill>
                  <a:srgbClr val="3E6574"/>
                </a:solidFill>
                <a:latin typeface="Franklin Gothic Medium"/>
                <a:ea typeface="ＭＳ Ｐゴシック" charset="0"/>
                <a:cs typeface="Franklin Gothic Medium"/>
              </a:rPr>
              <a:t> components</a:t>
            </a:r>
          </a:p>
          <a:p>
            <a:endParaRPr lang="en-US" altLang="en-US" sz="2000" dirty="0">
              <a:solidFill>
                <a:schemeClr val="bg2"/>
              </a:solidFill>
            </a:endParaRPr>
          </a:p>
          <a:p>
            <a:endParaRPr lang="en-US" altLang="en-US" sz="2000" dirty="0">
              <a:solidFill>
                <a:schemeClr val="bg2"/>
              </a:solidFill>
            </a:endParaRPr>
          </a:p>
          <a:p>
            <a:endParaRPr lang="en-US" altLang="en-US" sz="2000" dirty="0">
              <a:solidFill>
                <a:schemeClr val="bg2"/>
              </a:solidFill>
            </a:endParaRPr>
          </a:p>
          <a:p>
            <a:endParaRPr lang="en-US" altLang="en-US" sz="2000" dirty="0">
              <a:solidFill>
                <a:schemeClr val="bg2"/>
              </a:solidFill>
            </a:endParaRPr>
          </a:p>
        </p:txBody>
      </p:sp>
      <p:sp>
        <p:nvSpPr>
          <p:cNvPr id="2" name="Rectangle 1"/>
          <p:cNvSpPr/>
          <p:nvPr/>
        </p:nvSpPr>
        <p:spPr>
          <a:xfrm>
            <a:off x="7326306" y="6597352"/>
            <a:ext cx="620688"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grpSp>
        <p:nvGrpSpPr>
          <p:cNvPr id="4" name="Group 3"/>
          <p:cNvGrpSpPr/>
          <p:nvPr/>
        </p:nvGrpSpPr>
        <p:grpSpPr>
          <a:xfrm>
            <a:off x="1204273" y="3438583"/>
            <a:ext cx="6461090" cy="587916"/>
            <a:chOff x="2007673" y="3419838"/>
            <a:chExt cx="4915922" cy="587916"/>
          </a:xfrm>
        </p:grpSpPr>
        <p:grpSp>
          <p:nvGrpSpPr>
            <p:cNvPr id="21" name="Group 20"/>
            <p:cNvGrpSpPr/>
            <p:nvPr/>
          </p:nvGrpSpPr>
          <p:grpSpPr>
            <a:xfrm>
              <a:off x="4727350" y="3426385"/>
              <a:ext cx="2196245" cy="581369"/>
              <a:chOff x="1835696" y="2492896"/>
              <a:chExt cx="4320480" cy="997395"/>
            </a:xfrm>
          </p:grpSpPr>
          <p:sp>
            <p:nvSpPr>
              <p:cNvPr id="22" name="Freeform 21"/>
              <p:cNvSpPr/>
              <p:nvPr/>
            </p:nvSpPr>
            <p:spPr>
              <a:xfrm>
                <a:off x="2713383" y="3220278"/>
                <a:ext cx="1391478" cy="270013"/>
              </a:xfrm>
              <a:custGeom>
                <a:avLst/>
                <a:gdLst>
                  <a:gd name="connsiteX0" fmla="*/ 0 w 1391478"/>
                  <a:gd name="connsiteY0" fmla="*/ 9939 h 270013"/>
                  <a:gd name="connsiteX1" fmla="*/ 685800 w 1391478"/>
                  <a:gd name="connsiteY1" fmla="*/ 268357 h 270013"/>
                  <a:gd name="connsiteX2" fmla="*/ 1391478 w 1391478"/>
                  <a:gd name="connsiteY2" fmla="*/ 0 h 270013"/>
                </a:gdLst>
                <a:ahLst/>
                <a:cxnLst>
                  <a:cxn ang="0">
                    <a:pos x="connsiteX0" y="connsiteY0"/>
                  </a:cxn>
                  <a:cxn ang="0">
                    <a:pos x="connsiteX1" y="connsiteY1"/>
                  </a:cxn>
                  <a:cxn ang="0">
                    <a:pos x="connsiteX2" y="connsiteY2"/>
                  </a:cxn>
                </a:cxnLst>
                <a:rect l="l" t="t" r="r" b="b"/>
                <a:pathLst>
                  <a:path w="1391478" h="270013">
                    <a:moveTo>
                      <a:pt x="0" y="9939"/>
                    </a:moveTo>
                    <a:cubicBezTo>
                      <a:pt x="226943" y="139976"/>
                      <a:pt x="453887" y="270013"/>
                      <a:pt x="685800" y="268357"/>
                    </a:cubicBezTo>
                    <a:cubicBezTo>
                      <a:pt x="917713" y="266701"/>
                      <a:pt x="1154595" y="133350"/>
                      <a:pt x="1391478" y="0"/>
                    </a:cubicBez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wrap="none" tIns="46800" rtlCol="0" anchor="ctr"/>
              <a:lstStyle/>
              <a:p>
                <a:pPr algn="ctr" fontAlgn="base">
                  <a:spcBef>
                    <a:spcPct val="0"/>
                  </a:spcBef>
                  <a:spcAft>
                    <a:spcPct val="0"/>
                  </a:spcAft>
                </a:pPr>
                <a:endParaRPr lang="en-GB"/>
              </a:p>
            </p:txBody>
          </p:sp>
          <p:sp>
            <p:nvSpPr>
              <p:cNvPr id="23" name="Freeform 22"/>
              <p:cNvSpPr/>
              <p:nvPr/>
            </p:nvSpPr>
            <p:spPr>
              <a:xfrm>
                <a:off x="4692690" y="3212976"/>
                <a:ext cx="1391478" cy="270013"/>
              </a:xfrm>
              <a:custGeom>
                <a:avLst/>
                <a:gdLst>
                  <a:gd name="connsiteX0" fmla="*/ 0 w 1391478"/>
                  <a:gd name="connsiteY0" fmla="*/ 9939 h 270013"/>
                  <a:gd name="connsiteX1" fmla="*/ 685800 w 1391478"/>
                  <a:gd name="connsiteY1" fmla="*/ 268357 h 270013"/>
                  <a:gd name="connsiteX2" fmla="*/ 1391478 w 1391478"/>
                  <a:gd name="connsiteY2" fmla="*/ 0 h 270013"/>
                </a:gdLst>
                <a:ahLst/>
                <a:cxnLst>
                  <a:cxn ang="0">
                    <a:pos x="connsiteX0" y="connsiteY0"/>
                  </a:cxn>
                  <a:cxn ang="0">
                    <a:pos x="connsiteX1" y="connsiteY1"/>
                  </a:cxn>
                  <a:cxn ang="0">
                    <a:pos x="connsiteX2" y="connsiteY2"/>
                  </a:cxn>
                </a:cxnLst>
                <a:rect l="l" t="t" r="r" b="b"/>
                <a:pathLst>
                  <a:path w="1391478" h="270013">
                    <a:moveTo>
                      <a:pt x="0" y="9939"/>
                    </a:moveTo>
                    <a:cubicBezTo>
                      <a:pt x="226943" y="139976"/>
                      <a:pt x="453887" y="270013"/>
                      <a:pt x="685800" y="268357"/>
                    </a:cubicBezTo>
                    <a:cubicBezTo>
                      <a:pt x="917713" y="266701"/>
                      <a:pt x="1154595" y="133350"/>
                      <a:pt x="1391478" y="0"/>
                    </a:cubicBez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wrap="none" tIns="46800" rtlCol="0" anchor="ctr"/>
              <a:lstStyle/>
              <a:p>
                <a:pPr algn="ctr" fontAlgn="base">
                  <a:spcBef>
                    <a:spcPct val="0"/>
                  </a:spcBef>
                  <a:spcAft>
                    <a:spcPct val="0"/>
                  </a:spcAft>
                </a:pPr>
                <a:endParaRPr lang="en-GB"/>
              </a:p>
            </p:txBody>
          </p:sp>
          <p:sp>
            <p:nvSpPr>
              <p:cNvPr id="24" name="Freeform 23"/>
              <p:cNvSpPr/>
              <p:nvPr/>
            </p:nvSpPr>
            <p:spPr>
              <a:xfrm>
                <a:off x="2743200" y="2572579"/>
                <a:ext cx="1361661" cy="498612"/>
              </a:xfrm>
              <a:custGeom>
                <a:avLst/>
                <a:gdLst>
                  <a:gd name="connsiteX0" fmla="*/ 0 w 1361661"/>
                  <a:gd name="connsiteY0" fmla="*/ 498612 h 498612"/>
                  <a:gd name="connsiteX1" fmla="*/ 655983 w 1361661"/>
                  <a:gd name="connsiteY1" fmla="*/ 1656 h 498612"/>
                  <a:gd name="connsiteX2" fmla="*/ 1361661 w 1361661"/>
                  <a:gd name="connsiteY2" fmla="*/ 488673 h 498612"/>
                </a:gdLst>
                <a:ahLst/>
                <a:cxnLst>
                  <a:cxn ang="0">
                    <a:pos x="connsiteX0" y="connsiteY0"/>
                  </a:cxn>
                  <a:cxn ang="0">
                    <a:pos x="connsiteX1" y="connsiteY1"/>
                  </a:cxn>
                  <a:cxn ang="0">
                    <a:pos x="connsiteX2" y="connsiteY2"/>
                  </a:cxn>
                </a:cxnLst>
                <a:rect l="l" t="t" r="r" b="b"/>
                <a:pathLst>
                  <a:path w="1361661" h="498612">
                    <a:moveTo>
                      <a:pt x="0" y="498612"/>
                    </a:moveTo>
                    <a:cubicBezTo>
                      <a:pt x="214520" y="250962"/>
                      <a:pt x="429040" y="3312"/>
                      <a:pt x="655983" y="1656"/>
                    </a:cubicBezTo>
                    <a:cubicBezTo>
                      <a:pt x="882926" y="0"/>
                      <a:pt x="1122293" y="244336"/>
                      <a:pt x="1361661" y="488673"/>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wrap="none" tIns="46800" rtlCol="0" anchor="ctr"/>
              <a:lstStyle/>
              <a:p>
                <a:pPr algn="ctr" fontAlgn="base">
                  <a:spcBef>
                    <a:spcPct val="0"/>
                  </a:spcBef>
                  <a:spcAft>
                    <a:spcPct val="0"/>
                  </a:spcAft>
                </a:pPr>
                <a:endParaRPr lang="en-GB"/>
              </a:p>
            </p:txBody>
          </p:sp>
          <p:sp>
            <p:nvSpPr>
              <p:cNvPr id="25" name="Freeform 24"/>
              <p:cNvSpPr/>
              <p:nvPr/>
            </p:nvSpPr>
            <p:spPr>
              <a:xfrm>
                <a:off x="4722507" y="2564904"/>
                <a:ext cx="1361661" cy="498612"/>
              </a:xfrm>
              <a:custGeom>
                <a:avLst/>
                <a:gdLst>
                  <a:gd name="connsiteX0" fmla="*/ 0 w 1361661"/>
                  <a:gd name="connsiteY0" fmla="*/ 498612 h 498612"/>
                  <a:gd name="connsiteX1" fmla="*/ 655983 w 1361661"/>
                  <a:gd name="connsiteY1" fmla="*/ 1656 h 498612"/>
                  <a:gd name="connsiteX2" fmla="*/ 1361661 w 1361661"/>
                  <a:gd name="connsiteY2" fmla="*/ 488673 h 498612"/>
                </a:gdLst>
                <a:ahLst/>
                <a:cxnLst>
                  <a:cxn ang="0">
                    <a:pos x="connsiteX0" y="connsiteY0"/>
                  </a:cxn>
                  <a:cxn ang="0">
                    <a:pos x="connsiteX1" y="connsiteY1"/>
                  </a:cxn>
                  <a:cxn ang="0">
                    <a:pos x="connsiteX2" y="connsiteY2"/>
                  </a:cxn>
                </a:cxnLst>
                <a:rect l="l" t="t" r="r" b="b"/>
                <a:pathLst>
                  <a:path w="1361661" h="498612">
                    <a:moveTo>
                      <a:pt x="0" y="498612"/>
                    </a:moveTo>
                    <a:cubicBezTo>
                      <a:pt x="214520" y="250962"/>
                      <a:pt x="429040" y="3312"/>
                      <a:pt x="655983" y="1656"/>
                    </a:cubicBezTo>
                    <a:cubicBezTo>
                      <a:pt x="882926" y="0"/>
                      <a:pt x="1122293" y="244336"/>
                      <a:pt x="1361661" y="488673"/>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wrap="none" tIns="46800" rtlCol="0" anchor="ctr"/>
              <a:lstStyle/>
              <a:p>
                <a:pPr algn="ctr" fontAlgn="base">
                  <a:spcBef>
                    <a:spcPct val="0"/>
                  </a:spcBef>
                  <a:spcAft>
                    <a:spcPct val="0"/>
                  </a:spcAft>
                </a:pPr>
                <a:endParaRPr lang="en-GB"/>
              </a:p>
            </p:txBody>
          </p:sp>
          <p:sp>
            <p:nvSpPr>
              <p:cNvPr id="26" name="Freeform 25"/>
              <p:cNvSpPr/>
              <p:nvPr/>
            </p:nvSpPr>
            <p:spPr>
              <a:xfrm>
                <a:off x="1835696" y="2492896"/>
                <a:ext cx="490898" cy="639046"/>
              </a:xfrm>
              <a:custGeom>
                <a:avLst/>
                <a:gdLst>
                  <a:gd name="connsiteX0" fmla="*/ 221942 w 417263"/>
                  <a:gd name="connsiteY0" fmla="*/ 497228 h 497255"/>
                  <a:gd name="connsiteX1" fmla="*/ 0 w 417263"/>
                  <a:gd name="connsiteY1" fmla="*/ 177632 h 497255"/>
                  <a:gd name="connsiteX2" fmla="*/ 221942 w 417263"/>
                  <a:gd name="connsiteY2" fmla="*/ 79 h 497255"/>
                  <a:gd name="connsiteX3" fmla="*/ 417251 w 417263"/>
                  <a:gd name="connsiteY3" fmla="*/ 159877 h 497255"/>
                  <a:gd name="connsiteX4" fmla="*/ 221942 w 417263"/>
                  <a:gd name="connsiteY4" fmla="*/ 497228 h 497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263" h="497255">
                    <a:moveTo>
                      <a:pt x="221942" y="497228"/>
                    </a:moveTo>
                    <a:cubicBezTo>
                      <a:pt x="152400" y="500187"/>
                      <a:pt x="0" y="260490"/>
                      <a:pt x="0" y="177632"/>
                    </a:cubicBezTo>
                    <a:cubicBezTo>
                      <a:pt x="0" y="94774"/>
                      <a:pt x="152400" y="3038"/>
                      <a:pt x="221942" y="79"/>
                    </a:cubicBezTo>
                    <a:cubicBezTo>
                      <a:pt x="291484" y="-2880"/>
                      <a:pt x="415771" y="77019"/>
                      <a:pt x="417251" y="159877"/>
                    </a:cubicBezTo>
                    <a:cubicBezTo>
                      <a:pt x="418731" y="242735"/>
                      <a:pt x="291484" y="494269"/>
                      <a:pt x="221942" y="497228"/>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tIns="46800" rtlCol="0" anchor="ctr"/>
              <a:lstStyle/>
              <a:p>
                <a:pPr algn="ctr" fontAlgn="base">
                  <a:spcBef>
                    <a:spcPct val="0"/>
                  </a:spcBef>
                  <a:spcAft>
                    <a:spcPct val="0"/>
                  </a:spcAft>
                </a:pPr>
                <a:endParaRPr lang="en-GB">
                  <a:solidFill>
                    <a:schemeClr val="tx1"/>
                  </a:solidFill>
                </a:endParaRPr>
              </a:p>
            </p:txBody>
          </p:sp>
          <p:sp>
            <p:nvSpPr>
              <p:cNvPr id="27" name="Freeform 26"/>
              <p:cNvSpPr/>
              <p:nvPr/>
            </p:nvSpPr>
            <p:spPr>
              <a:xfrm>
                <a:off x="2096804" y="2869324"/>
                <a:ext cx="637104" cy="296811"/>
              </a:xfrm>
              <a:custGeom>
                <a:avLst/>
                <a:gdLst>
                  <a:gd name="connsiteX0" fmla="*/ 0 w 541538"/>
                  <a:gd name="connsiteY0" fmla="*/ 230955 h 230955"/>
                  <a:gd name="connsiteX1" fmla="*/ 257453 w 541538"/>
                  <a:gd name="connsiteY1" fmla="*/ 136 h 230955"/>
                  <a:gd name="connsiteX2" fmla="*/ 541538 w 541538"/>
                  <a:gd name="connsiteY2" fmla="*/ 204322 h 230955"/>
                </a:gdLst>
                <a:ahLst/>
                <a:cxnLst>
                  <a:cxn ang="0">
                    <a:pos x="connsiteX0" y="connsiteY0"/>
                  </a:cxn>
                  <a:cxn ang="0">
                    <a:pos x="connsiteX1" y="connsiteY1"/>
                  </a:cxn>
                  <a:cxn ang="0">
                    <a:pos x="connsiteX2" y="connsiteY2"/>
                  </a:cxn>
                </a:cxnLst>
                <a:rect l="l" t="t" r="r" b="b"/>
                <a:pathLst>
                  <a:path w="541538" h="230955">
                    <a:moveTo>
                      <a:pt x="0" y="230955"/>
                    </a:moveTo>
                    <a:cubicBezTo>
                      <a:pt x="83598" y="117765"/>
                      <a:pt x="167197" y="4575"/>
                      <a:pt x="257453" y="136"/>
                    </a:cubicBezTo>
                    <a:cubicBezTo>
                      <a:pt x="347709" y="-4303"/>
                      <a:pt x="444623" y="100009"/>
                      <a:pt x="541538" y="20432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tIns="46800" rtlCol="0" anchor="ctr"/>
              <a:lstStyle/>
              <a:p>
                <a:pPr algn="ctr" fontAlgn="base">
                  <a:spcBef>
                    <a:spcPct val="0"/>
                  </a:spcBef>
                  <a:spcAft>
                    <a:spcPct val="0"/>
                  </a:spcAft>
                </a:pPr>
                <a:endParaRPr lang="en-GB">
                  <a:solidFill>
                    <a:schemeClr val="tx1"/>
                  </a:solidFill>
                </a:endParaRPr>
              </a:p>
            </p:txBody>
          </p:sp>
          <p:sp>
            <p:nvSpPr>
              <p:cNvPr id="28" name="Freeform 27"/>
              <p:cNvSpPr/>
              <p:nvPr/>
            </p:nvSpPr>
            <p:spPr>
              <a:xfrm>
                <a:off x="2096804" y="2647972"/>
                <a:ext cx="1295095" cy="495345"/>
              </a:xfrm>
              <a:custGeom>
                <a:avLst/>
                <a:gdLst>
                  <a:gd name="connsiteX0" fmla="*/ 0 w 1100831"/>
                  <a:gd name="connsiteY0" fmla="*/ 275218 h 284096"/>
                  <a:gd name="connsiteX1" fmla="*/ 497150 w 1100831"/>
                  <a:gd name="connsiteY1" fmla="*/ 11 h 284096"/>
                  <a:gd name="connsiteX2" fmla="*/ 1100831 w 1100831"/>
                  <a:gd name="connsiteY2" fmla="*/ 284096 h 284096"/>
                </a:gdLst>
                <a:ahLst/>
                <a:cxnLst>
                  <a:cxn ang="0">
                    <a:pos x="connsiteX0" y="connsiteY0"/>
                  </a:cxn>
                  <a:cxn ang="0">
                    <a:pos x="connsiteX1" y="connsiteY1"/>
                  </a:cxn>
                  <a:cxn ang="0">
                    <a:pos x="connsiteX2" y="connsiteY2"/>
                  </a:cxn>
                </a:cxnLst>
                <a:rect l="l" t="t" r="r" b="b"/>
                <a:pathLst>
                  <a:path w="1100831" h="284096">
                    <a:moveTo>
                      <a:pt x="0" y="275218"/>
                    </a:moveTo>
                    <a:cubicBezTo>
                      <a:pt x="156839" y="136874"/>
                      <a:pt x="313678" y="-1469"/>
                      <a:pt x="497150" y="11"/>
                    </a:cubicBezTo>
                    <a:cubicBezTo>
                      <a:pt x="680622" y="1491"/>
                      <a:pt x="890726" y="142793"/>
                      <a:pt x="1100831" y="28409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tIns="46800" rtlCol="0" anchor="ctr"/>
              <a:lstStyle/>
              <a:p>
                <a:pPr algn="ctr" fontAlgn="base">
                  <a:spcBef>
                    <a:spcPct val="0"/>
                  </a:spcBef>
                  <a:spcAft>
                    <a:spcPct val="0"/>
                  </a:spcAft>
                </a:pPr>
                <a:endParaRPr lang="en-GB">
                  <a:solidFill>
                    <a:schemeClr val="tx1"/>
                  </a:solidFill>
                </a:endParaRPr>
              </a:p>
            </p:txBody>
          </p:sp>
          <p:sp>
            <p:nvSpPr>
              <p:cNvPr id="29" name="Freeform 28"/>
              <p:cNvSpPr/>
              <p:nvPr/>
            </p:nvSpPr>
            <p:spPr>
              <a:xfrm>
                <a:off x="2713020" y="2778212"/>
                <a:ext cx="2715522" cy="376515"/>
              </a:xfrm>
              <a:custGeom>
                <a:avLst/>
                <a:gdLst>
                  <a:gd name="connsiteX0" fmla="*/ 0 w 2308194"/>
                  <a:gd name="connsiteY0" fmla="*/ 292974 h 292974"/>
                  <a:gd name="connsiteX1" fmla="*/ 1100831 w 2308194"/>
                  <a:gd name="connsiteY1" fmla="*/ 11 h 292974"/>
                  <a:gd name="connsiteX2" fmla="*/ 2308194 w 2308194"/>
                  <a:gd name="connsiteY2" fmla="*/ 284096 h 292974"/>
                </a:gdLst>
                <a:ahLst/>
                <a:cxnLst>
                  <a:cxn ang="0">
                    <a:pos x="connsiteX0" y="connsiteY0"/>
                  </a:cxn>
                  <a:cxn ang="0">
                    <a:pos x="connsiteX1" y="connsiteY1"/>
                  </a:cxn>
                  <a:cxn ang="0">
                    <a:pos x="connsiteX2" y="connsiteY2"/>
                  </a:cxn>
                </a:cxnLst>
                <a:rect l="l" t="t" r="r" b="b"/>
                <a:pathLst>
                  <a:path w="2308194" h="292974">
                    <a:moveTo>
                      <a:pt x="0" y="292974"/>
                    </a:moveTo>
                    <a:cubicBezTo>
                      <a:pt x="358066" y="147232"/>
                      <a:pt x="716132" y="1491"/>
                      <a:pt x="1100831" y="11"/>
                    </a:cubicBezTo>
                    <a:cubicBezTo>
                      <a:pt x="1485530" y="-1469"/>
                      <a:pt x="1896862" y="141313"/>
                      <a:pt x="2308194" y="28409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tIns="46800" rtlCol="0" anchor="ctr"/>
              <a:lstStyle/>
              <a:p>
                <a:pPr algn="ctr" fontAlgn="base">
                  <a:spcBef>
                    <a:spcPct val="0"/>
                  </a:spcBef>
                  <a:spcAft>
                    <a:spcPct val="0"/>
                  </a:spcAft>
                </a:pPr>
                <a:endParaRPr lang="en-GB">
                  <a:solidFill>
                    <a:schemeClr val="tx1"/>
                  </a:solidFill>
                </a:endParaRPr>
              </a:p>
            </p:txBody>
          </p:sp>
          <p:sp>
            <p:nvSpPr>
              <p:cNvPr id="30" name="Freeform 29"/>
              <p:cNvSpPr/>
              <p:nvPr/>
            </p:nvSpPr>
            <p:spPr>
              <a:xfrm>
                <a:off x="3391900" y="2880886"/>
                <a:ext cx="1357761" cy="251021"/>
              </a:xfrm>
              <a:custGeom>
                <a:avLst/>
                <a:gdLst>
                  <a:gd name="connsiteX0" fmla="*/ 0 w 1154097"/>
                  <a:gd name="connsiteY0" fmla="*/ 186448 h 195325"/>
                  <a:gd name="connsiteX1" fmla="*/ 541538 w 1154097"/>
                  <a:gd name="connsiteY1" fmla="*/ 17 h 195325"/>
                  <a:gd name="connsiteX2" fmla="*/ 1154097 w 1154097"/>
                  <a:gd name="connsiteY2" fmla="*/ 195325 h 195325"/>
                </a:gdLst>
                <a:ahLst/>
                <a:cxnLst>
                  <a:cxn ang="0">
                    <a:pos x="connsiteX0" y="connsiteY0"/>
                  </a:cxn>
                  <a:cxn ang="0">
                    <a:pos x="connsiteX1" y="connsiteY1"/>
                  </a:cxn>
                  <a:cxn ang="0">
                    <a:pos x="connsiteX2" y="connsiteY2"/>
                  </a:cxn>
                </a:cxnLst>
                <a:rect l="l" t="t" r="r" b="b"/>
                <a:pathLst>
                  <a:path w="1154097" h="195325">
                    <a:moveTo>
                      <a:pt x="0" y="186448"/>
                    </a:moveTo>
                    <a:cubicBezTo>
                      <a:pt x="174594" y="92493"/>
                      <a:pt x="349189" y="-1462"/>
                      <a:pt x="541538" y="17"/>
                    </a:cubicBezTo>
                    <a:cubicBezTo>
                      <a:pt x="733887" y="1496"/>
                      <a:pt x="943992" y="98410"/>
                      <a:pt x="1154097" y="19532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tIns="46800" rtlCol="0" anchor="ctr"/>
              <a:lstStyle/>
              <a:p>
                <a:pPr algn="ctr" fontAlgn="base">
                  <a:spcBef>
                    <a:spcPct val="0"/>
                  </a:spcBef>
                  <a:spcAft>
                    <a:spcPct val="0"/>
                  </a:spcAft>
                </a:pPr>
                <a:endParaRPr lang="en-GB">
                  <a:solidFill>
                    <a:schemeClr val="tx1"/>
                  </a:solidFill>
                </a:endParaRPr>
              </a:p>
            </p:txBody>
          </p:sp>
          <p:sp>
            <p:nvSpPr>
              <p:cNvPr id="31" name="Freeform 30"/>
              <p:cNvSpPr/>
              <p:nvPr/>
            </p:nvSpPr>
            <p:spPr>
              <a:xfrm>
                <a:off x="4739217" y="2823793"/>
                <a:ext cx="1378649" cy="330933"/>
              </a:xfrm>
              <a:custGeom>
                <a:avLst/>
                <a:gdLst>
                  <a:gd name="connsiteX0" fmla="*/ 0 w 1171852"/>
                  <a:gd name="connsiteY0" fmla="*/ 257506 h 257506"/>
                  <a:gd name="connsiteX1" fmla="*/ 523782 w 1171852"/>
                  <a:gd name="connsiteY1" fmla="*/ 53 h 257506"/>
                  <a:gd name="connsiteX2" fmla="*/ 1171852 w 1171852"/>
                  <a:gd name="connsiteY2" fmla="*/ 239750 h 257506"/>
                </a:gdLst>
                <a:ahLst/>
                <a:cxnLst>
                  <a:cxn ang="0">
                    <a:pos x="connsiteX0" y="connsiteY0"/>
                  </a:cxn>
                  <a:cxn ang="0">
                    <a:pos x="connsiteX1" y="connsiteY1"/>
                  </a:cxn>
                  <a:cxn ang="0">
                    <a:pos x="connsiteX2" y="connsiteY2"/>
                  </a:cxn>
                </a:cxnLst>
                <a:rect l="l" t="t" r="r" b="b"/>
                <a:pathLst>
                  <a:path w="1171852" h="257506">
                    <a:moveTo>
                      <a:pt x="0" y="257506"/>
                    </a:moveTo>
                    <a:cubicBezTo>
                      <a:pt x="164236" y="130259"/>
                      <a:pt x="328473" y="3012"/>
                      <a:pt x="523782" y="53"/>
                    </a:cubicBezTo>
                    <a:cubicBezTo>
                      <a:pt x="719091" y="-2906"/>
                      <a:pt x="945471" y="118422"/>
                      <a:pt x="1171852" y="2397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tIns="46800" rtlCol="0" anchor="ctr"/>
              <a:lstStyle/>
              <a:p>
                <a:pPr algn="ctr" fontAlgn="base">
                  <a:spcBef>
                    <a:spcPct val="0"/>
                  </a:spcBef>
                  <a:spcAft>
                    <a:spcPct val="0"/>
                  </a:spcAft>
                </a:pPr>
                <a:endParaRPr lang="en-GB">
                  <a:solidFill>
                    <a:schemeClr val="tx1"/>
                  </a:solidFill>
                </a:endParaRPr>
              </a:p>
            </p:txBody>
          </p:sp>
          <p:sp>
            <p:nvSpPr>
              <p:cNvPr id="32" name="Freeform 31"/>
              <p:cNvSpPr/>
              <p:nvPr/>
            </p:nvSpPr>
            <p:spPr>
              <a:xfrm>
                <a:off x="5418097" y="2994961"/>
                <a:ext cx="678881" cy="148356"/>
              </a:xfrm>
              <a:custGeom>
                <a:avLst/>
                <a:gdLst>
                  <a:gd name="connsiteX0" fmla="*/ 0 w 577049"/>
                  <a:gd name="connsiteY0" fmla="*/ 115439 h 115439"/>
                  <a:gd name="connsiteX1" fmla="*/ 239697 w 577049"/>
                  <a:gd name="connsiteY1" fmla="*/ 29 h 115439"/>
                  <a:gd name="connsiteX2" fmla="*/ 577049 w 577049"/>
                  <a:gd name="connsiteY2" fmla="*/ 106561 h 115439"/>
                </a:gdLst>
                <a:ahLst/>
                <a:cxnLst>
                  <a:cxn ang="0">
                    <a:pos x="connsiteX0" y="connsiteY0"/>
                  </a:cxn>
                  <a:cxn ang="0">
                    <a:pos x="connsiteX1" y="connsiteY1"/>
                  </a:cxn>
                  <a:cxn ang="0">
                    <a:pos x="connsiteX2" y="connsiteY2"/>
                  </a:cxn>
                </a:cxnLst>
                <a:rect l="l" t="t" r="r" b="b"/>
                <a:pathLst>
                  <a:path w="577049" h="115439">
                    <a:moveTo>
                      <a:pt x="0" y="115439"/>
                    </a:moveTo>
                    <a:cubicBezTo>
                      <a:pt x="71761" y="58474"/>
                      <a:pt x="143522" y="1509"/>
                      <a:pt x="239697" y="29"/>
                    </a:cubicBezTo>
                    <a:cubicBezTo>
                      <a:pt x="335872" y="-1451"/>
                      <a:pt x="456460" y="52555"/>
                      <a:pt x="577049" y="1065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tIns="46800" rtlCol="0" anchor="ctr"/>
              <a:lstStyle/>
              <a:p>
                <a:pPr algn="ctr" fontAlgn="base">
                  <a:spcBef>
                    <a:spcPct val="0"/>
                  </a:spcBef>
                  <a:spcAft>
                    <a:spcPct val="0"/>
                  </a:spcAft>
                </a:pPr>
                <a:endParaRPr lang="en-GB">
                  <a:solidFill>
                    <a:schemeClr val="tx1"/>
                  </a:solidFill>
                </a:endParaRPr>
              </a:p>
            </p:txBody>
          </p:sp>
          <p:sp>
            <p:nvSpPr>
              <p:cNvPr id="33" name="Oval 32"/>
              <p:cNvSpPr/>
              <p:nvPr/>
            </p:nvSpPr>
            <p:spPr>
              <a:xfrm>
                <a:off x="1970300" y="3018136"/>
                <a:ext cx="254146" cy="266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tIns="46800" rtlCol="0" anchor="ctr"/>
              <a:lstStyle/>
              <a:p>
                <a:pPr algn="ctr" fontAlgn="base">
                  <a:spcBef>
                    <a:spcPct val="0"/>
                  </a:spcBef>
                  <a:spcAft>
                    <a:spcPct val="0"/>
                  </a:spcAft>
                </a:pPr>
                <a:r>
                  <a:rPr lang="en-GB" sz="1200" b="1" dirty="0">
                    <a:solidFill>
                      <a:schemeClr val="tx1"/>
                    </a:solidFill>
                  </a:rPr>
                  <a:t>9</a:t>
                </a:r>
                <a:endParaRPr lang="en-GB" b="1" dirty="0">
                  <a:solidFill>
                    <a:schemeClr val="tx1"/>
                  </a:solidFill>
                </a:endParaRPr>
              </a:p>
            </p:txBody>
          </p:sp>
          <p:sp>
            <p:nvSpPr>
              <p:cNvPr id="34" name="Oval 33"/>
              <p:cNvSpPr/>
              <p:nvPr/>
            </p:nvSpPr>
            <p:spPr>
              <a:xfrm>
                <a:off x="2612090" y="3007362"/>
                <a:ext cx="254147" cy="266847"/>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46800" rIns="0" rtlCol="0" anchor="ctr"/>
              <a:lstStyle/>
              <a:p>
                <a:pPr algn="ctr" fontAlgn="base">
                  <a:spcBef>
                    <a:spcPct val="0"/>
                  </a:spcBef>
                  <a:spcAft>
                    <a:spcPct val="0"/>
                  </a:spcAft>
                </a:pPr>
                <a:r>
                  <a:rPr lang="en-GB" sz="1200" b="1" dirty="0">
                    <a:solidFill>
                      <a:schemeClr val="tx1"/>
                    </a:solidFill>
                  </a:rPr>
                  <a:t>10</a:t>
                </a:r>
                <a:endParaRPr lang="en-GB" b="1" dirty="0">
                  <a:solidFill>
                    <a:schemeClr val="tx1"/>
                  </a:solidFill>
                </a:endParaRPr>
              </a:p>
            </p:txBody>
          </p:sp>
          <p:sp>
            <p:nvSpPr>
              <p:cNvPr id="35" name="Oval 34"/>
              <p:cNvSpPr/>
              <p:nvPr/>
            </p:nvSpPr>
            <p:spPr>
              <a:xfrm>
                <a:off x="3275856" y="3007361"/>
                <a:ext cx="254146" cy="266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46800" rIns="0" rtlCol="0" anchor="ctr"/>
              <a:lstStyle/>
              <a:p>
                <a:pPr algn="ctr" fontAlgn="base">
                  <a:spcBef>
                    <a:spcPct val="0"/>
                  </a:spcBef>
                  <a:spcAft>
                    <a:spcPct val="0"/>
                  </a:spcAft>
                </a:pPr>
                <a:r>
                  <a:rPr lang="en-GB" sz="1200" b="1" dirty="0">
                    <a:solidFill>
                      <a:schemeClr val="tx1"/>
                    </a:solidFill>
                  </a:rPr>
                  <a:t>11</a:t>
                </a:r>
                <a:endParaRPr lang="en-GB" b="1" dirty="0">
                  <a:solidFill>
                    <a:schemeClr val="tx1"/>
                  </a:solidFill>
                </a:endParaRPr>
              </a:p>
            </p:txBody>
          </p:sp>
          <p:sp>
            <p:nvSpPr>
              <p:cNvPr id="36" name="Oval 35"/>
              <p:cNvSpPr/>
              <p:nvPr/>
            </p:nvSpPr>
            <p:spPr>
              <a:xfrm>
                <a:off x="3953578" y="3007361"/>
                <a:ext cx="254146" cy="266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46800" rIns="0" rtlCol="0" anchor="ctr"/>
              <a:lstStyle/>
              <a:p>
                <a:pPr algn="ctr" fontAlgn="base">
                  <a:spcBef>
                    <a:spcPct val="0"/>
                  </a:spcBef>
                  <a:spcAft>
                    <a:spcPct val="0"/>
                  </a:spcAft>
                </a:pPr>
                <a:r>
                  <a:rPr lang="en-GB" sz="1200" b="1" dirty="0">
                    <a:solidFill>
                      <a:schemeClr val="tx1"/>
                    </a:solidFill>
                  </a:rPr>
                  <a:t>12</a:t>
                </a:r>
                <a:endParaRPr lang="en-GB" b="1" dirty="0">
                  <a:solidFill>
                    <a:schemeClr val="tx1"/>
                  </a:solidFill>
                </a:endParaRPr>
              </a:p>
            </p:txBody>
          </p:sp>
          <p:sp>
            <p:nvSpPr>
              <p:cNvPr id="37" name="Oval 36"/>
              <p:cNvSpPr/>
              <p:nvPr/>
            </p:nvSpPr>
            <p:spPr>
              <a:xfrm>
                <a:off x="4631301" y="3007361"/>
                <a:ext cx="254146" cy="266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46800" rIns="0" rtlCol="0" anchor="ctr"/>
              <a:lstStyle/>
              <a:p>
                <a:pPr algn="ctr" fontAlgn="base">
                  <a:spcBef>
                    <a:spcPct val="0"/>
                  </a:spcBef>
                  <a:spcAft>
                    <a:spcPct val="0"/>
                  </a:spcAft>
                </a:pPr>
                <a:r>
                  <a:rPr lang="en-GB" sz="1200" b="1" dirty="0">
                    <a:solidFill>
                      <a:schemeClr val="tx1"/>
                    </a:solidFill>
                  </a:rPr>
                  <a:t>13</a:t>
                </a:r>
                <a:endParaRPr lang="en-GB" b="1" dirty="0">
                  <a:solidFill>
                    <a:schemeClr val="tx1"/>
                  </a:solidFill>
                </a:endParaRPr>
              </a:p>
            </p:txBody>
          </p:sp>
          <p:sp>
            <p:nvSpPr>
              <p:cNvPr id="38" name="Oval 37"/>
              <p:cNvSpPr/>
              <p:nvPr/>
            </p:nvSpPr>
            <p:spPr>
              <a:xfrm>
                <a:off x="5224308" y="3007361"/>
                <a:ext cx="254146" cy="266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46800" rIns="0" rtlCol="0" anchor="ctr"/>
              <a:lstStyle/>
              <a:p>
                <a:pPr algn="ctr" fontAlgn="base">
                  <a:spcBef>
                    <a:spcPct val="0"/>
                  </a:spcBef>
                  <a:spcAft>
                    <a:spcPct val="0"/>
                  </a:spcAft>
                </a:pPr>
                <a:r>
                  <a:rPr lang="en-GB" sz="1200" b="1" dirty="0">
                    <a:solidFill>
                      <a:schemeClr val="tx1"/>
                    </a:solidFill>
                  </a:rPr>
                  <a:t>14</a:t>
                </a:r>
                <a:endParaRPr lang="en-GB" b="1" dirty="0">
                  <a:solidFill>
                    <a:schemeClr val="tx1"/>
                  </a:solidFill>
                </a:endParaRPr>
              </a:p>
            </p:txBody>
          </p:sp>
          <p:sp>
            <p:nvSpPr>
              <p:cNvPr id="39" name="Oval 38"/>
              <p:cNvSpPr/>
              <p:nvPr/>
            </p:nvSpPr>
            <p:spPr>
              <a:xfrm>
                <a:off x="5902030" y="3007361"/>
                <a:ext cx="254146" cy="266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46800" rIns="0" rtlCol="0" anchor="ctr"/>
              <a:lstStyle/>
              <a:p>
                <a:pPr algn="ctr" fontAlgn="base">
                  <a:spcBef>
                    <a:spcPct val="0"/>
                  </a:spcBef>
                  <a:spcAft>
                    <a:spcPct val="0"/>
                  </a:spcAft>
                </a:pPr>
                <a:r>
                  <a:rPr lang="en-GB" sz="1200" b="1" dirty="0">
                    <a:solidFill>
                      <a:schemeClr val="tx1"/>
                    </a:solidFill>
                  </a:rPr>
                  <a:t>15</a:t>
                </a:r>
                <a:endParaRPr lang="en-GB" b="1" dirty="0">
                  <a:solidFill>
                    <a:schemeClr val="tx1"/>
                  </a:solidFill>
                </a:endParaRPr>
              </a:p>
            </p:txBody>
          </p:sp>
        </p:grpSp>
        <p:grpSp>
          <p:nvGrpSpPr>
            <p:cNvPr id="42" name="Group 41"/>
            <p:cNvGrpSpPr/>
            <p:nvPr/>
          </p:nvGrpSpPr>
          <p:grpSpPr>
            <a:xfrm>
              <a:off x="2007673" y="3419838"/>
              <a:ext cx="2196244" cy="461698"/>
              <a:chOff x="2267744" y="3172700"/>
              <a:chExt cx="3672408" cy="616340"/>
            </a:xfrm>
          </p:grpSpPr>
          <p:sp>
            <p:nvSpPr>
              <p:cNvPr id="43" name="Freeform 42"/>
              <p:cNvSpPr/>
              <p:nvPr/>
            </p:nvSpPr>
            <p:spPr>
              <a:xfrm>
                <a:off x="2267744" y="3172700"/>
                <a:ext cx="417263" cy="497255"/>
              </a:xfrm>
              <a:custGeom>
                <a:avLst/>
                <a:gdLst>
                  <a:gd name="connsiteX0" fmla="*/ 221942 w 417263"/>
                  <a:gd name="connsiteY0" fmla="*/ 497228 h 497255"/>
                  <a:gd name="connsiteX1" fmla="*/ 0 w 417263"/>
                  <a:gd name="connsiteY1" fmla="*/ 177632 h 497255"/>
                  <a:gd name="connsiteX2" fmla="*/ 221942 w 417263"/>
                  <a:gd name="connsiteY2" fmla="*/ 79 h 497255"/>
                  <a:gd name="connsiteX3" fmla="*/ 417251 w 417263"/>
                  <a:gd name="connsiteY3" fmla="*/ 159877 h 497255"/>
                  <a:gd name="connsiteX4" fmla="*/ 221942 w 417263"/>
                  <a:gd name="connsiteY4" fmla="*/ 497228 h 497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263" h="497255">
                    <a:moveTo>
                      <a:pt x="221942" y="497228"/>
                    </a:moveTo>
                    <a:cubicBezTo>
                      <a:pt x="152400" y="500187"/>
                      <a:pt x="0" y="260490"/>
                      <a:pt x="0" y="177632"/>
                    </a:cubicBezTo>
                    <a:cubicBezTo>
                      <a:pt x="0" y="94774"/>
                      <a:pt x="152400" y="3038"/>
                      <a:pt x="221942" y="79"/>
                    </a:cubicBezTo>
                    <a:cubicBezTo>
                      <a:pt x="291484" y="-2880"/>
                      <a:pt x="415771" y="77019"/>
                      <a:pt x="417251" y="159877"/>
                    </a:cubicBezTo>
                    <a:cubicBezTo>
                      <a:pt x="418731" y="242735"/>
                      <a:pt x="291484" y="494269"/>
                      <a:pt x="221942" y="497228"/>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1"/>
                  </a:solidFill>
                </a:endParaRPr>
              </a:p>
            </p:txBody>
          </p:sp>
          <p:sp>
            <p:nvSpPr>
              <p:cNvPr id="44" name="Freeform 43"/>
              <p:cNvSpPr/>
              <p:nvPr/>
            </p:nvSpPr>
            <p:spPr>
              <a:xfrm>
                <a:off x="2489686" y="3465606"/>
                <a:ext cx="541538" cy="230955"/>
              </a:xfrm>
              <a:custGeom>
                <a:avLst/>
                <a:gdLst>
                  <a:gd name="connsiteX0" fmla="*/ 0 w 541538"/>
                  <a:gd name="connsiteY0" fmla="*/ 230955 h 230955"/>
                  <a:gd name="connsiteX1" fmla="*/ 257453 w 541538"/>
                  <a:gd name="connsiteY1" fmla="*/ 136 h 230955"/>
                  <a:gd name="connsiteX2" fmla="*/ 541538 w 541538"/>
                  <a:gd name="connsiteY2" fmla="*/ 204322 h 230955"/>
                </a:gdLst>
                <a:ahLst/>
                <a:cxnLst>
                  <a:cxn ang="0">
                    <a:pos x="connsiteX0" y="connsiteY0"/>
                  </a:cxn>
                  <a:cxn ang="0">
                    <a:pos x="connsiteX1" y="connsiteY1"/>
                  </a:cxn>
                  <a:cxn ang="0">
                    <a:pos x="connsiteX2" y="connsiteY2"/>
                  </a:cxn>
                </a:cxnLst>
                <a:rect l="l" t="t" r="r" b="b"/>
                <a:pathLst>
                  <a:path w="541538" h="230955">
                    <a:moveTo>
                      <a:pt x="0" y="230955"/>
                    </a:moveTo>
                    <a:cubicBezTo>
                      <a:pt x="83598" y="117765"/>
                      <a:pt x="167197" y="4575"/>
                      <a:pt x="257453" y="136"/>
                    </a:cubicBezTo>
                    <a:cubicBezTo>
                      <a:pt x="347709" y="-4303"/>
                      <a:pt x="444623" y="100009"/>
                      <a:pt x="541538" y="20432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1"/>
                  </a:solidFill>
                </a:endParaRPr>
              </a:p>
            </p:txBody>
          </p:sp>
          <p:sp>
            <p:nvSpPr>
              <p:cNvPr id="45" name="Freeform 44"/>
              <p:cNvSpPr/>
              <p:nvPr/>
            </p:nvSpPr>
            <p:spPr>
              <a:xfrm>
                <a:off x="2489686" y="3293368"/>
                <a:ext cx="1100831" cy="385438"/>
              </a:xfrm>
              <a:custGeom>
                <a:avLst/>
                <a:gdLst>
                  <a:gd name="connsiteX0" fmla="*/ 0 w 1100831"/>
                  <a:gd name="connsiteY0" fmla="*/ 275218 h 284096"/>
                  <a:gd name="connsiteX1" fmla="*/ 497150 w 1100831"/>
                  <a:gd name="connsiteY1" fmla="*/ 11 h 284096"/>
                  <a:gd name="connsiteX2" fmla="*/ 1100831 w 1100831"/>
                  <a:gd name="connsiteY2" fmla="*/ 284096 h 284096"/>
                </a:gdLst>
                <a:ahLst/>
                <a:cxnLst>
                  <a:cxn ang="0">
                    <a:pos x="connsiteX0" y="connsiteY0"/>
                  </a:cxn>
                  <a:cxn ang="0">
                    <a:pos x="connsiteX1" y="connsiteY1"/>
                  </a:cxn>
                  <a:cxn ang="0">
                    <a:pos x="connsiteX2" y="connsiteY2"/>
                  </a:cxn>
                </a:cxnLst>
                <a:rect l="l" t="t" r="r" b="b"/>
                <a:pathLst>
                  <a:path w="1100831" h="284096">
                    <a:moveTo>
                      <a:pt x="0" y="275218"/>
                    </a:moveTo>
                    <a:cubicBezTo>
                      <a:pt x="156839" y="136874"/>
                      <a:pt x="313678" y="-1469"/>
                      <a:pt x="497150" y="11"/>
                    </a:cubicBezTo>
                    <a:cubicBezTo>
                      <a:pt x="680622" y="1491"/>
                      <a:pt x="890726" y="142793"/>
                      <a:pt x="1100831" y="28409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1"/>
                  </a:solidFill>
                </a:endParaRPr>
              </a:p>
            </p:txBody>
          </p:sp>
          <p:sp>
            <p:nvSpPr>
              <p:cNvPr id="46" name="Freeform 45"/>
              <p:cNvSpPr/>
              <p:nvPr/>
            </p:nvSpPr>
            <p:spPr>
              <a:xfrm>
                <a:off x="3013469" y="3394710"/>
                <a:ext cx="2308194" cy="292974"/>
              </a:xfrm>
              <a:custGeom>
                <a:avLst/>
                <a:gdLst>
                  <a:gd name="connsiteX0" fmla="*/ 0 w 2308194"/>
                  <a:gd name="connsiteY0" fmla="*/ 292974 h 292974"/>
                  <a:gd name="connsiteX1" fmla="*/ 1100831 w 2308194"/>
                  <a:gd name="connsiteY1" fmla="*/ 11 h 292974"/>
                  <a:gd name="connsiteX2" fmla="*/ 2308194 w 2308194"/>
                  <a:gd name="connsiteY2" fmla="*/ 284096 h 292974"/>
                </a:gdLst>
                <a:ahLst/>
                <a:cxnLst>
                  <a:cxn ang="0">
                    <a:pos x="connsiteX0" y="connsiteY0"/>
                  </a:cxn>
                  <a:cxn ang="0">
                    <a:pos x="connsiteX1" y="connsiteY1"/>
                  </a:cxn>
                  <a:cxn ang="0">
                    <a:pos x="connsiteX2" y="connsiteY2"/>
                  </a:cxn>
                </a:cxnLst>
                <a:rect l="l" t="t" r="r" b="b"/>
                <a:pathLst>
                  <a:path w="2308194" h="292974">
                    <a:moveTo>
                      <a:pt x="0" y="292974"/>
                    </a:moveTo>
                    <a:cubicBezTo>
                      <a:pt x="358066" y="147232"/>
                      <a:pt x="716132" y="1491"/>
                      <a:pt x="1100831" y="11"/>
                    </a:cubicBezTo>
                    <a:cubicBezTo>
                      <a:pt x="1485530" y="-1469"/>
                      <a:pt x="1896862" y="141313"/>
                      <a:pt x="2308194" y="28409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1"/>
                  </a:solidFill>
                </a:endParaRPr>
              </a:p>
            </p:txBody>
          </p:sp>
          <p:sp>
            <p:nvSpPr>
              <p:cNvPr id="47" name="Freeform 46"/>
              <p:cNvSpPr/>
              <p:nvPr/>
            </p:nvSpPr>
            <p:spPr>
              <a:xfrm>
                <a:off x="3590517" y="3474603"/>
                <a:ext cx="1154097" cy="195325"/>
              </a:xfrm>
              <a:custGeom>
                <a:avLst/>
                <a:gdLst>
                  <a:gd name="connsiteX0" fmla="*/ 0 w 1154097"/>
                  <a:gd name="connsiteY0" fmla="*/ 186448 h 195325"/>
                  <a:gd name="connsiteX1" fmla="*/ 541538 w 1154097"/>
                  <a:gd name="connsiteY1" fmla="*/ 17 h 195325"/>
                  <a:gd name="connsiteX2" fmla="*/ 1154097 w 1154097"/>
                  <a:gd name="connsiteY2" fmla="*/ 195325 h 195325"/>
                </a:gdLst>
                <a:ahLst/>
                <a:cxnLst>
                  <a:cxn ang="0">
                    <a:pos x="connsiteX0" y="connsiteY0"/>
                  </a:cxn>
                  <a:cxn ang="0">
                    <a:pos x="connsiteX1" y="connsiteY1"/>
                  </a:cxn>
                  <a:cxn ang="0">
                    <a:pos x="connsiteX2" y="connsiteY2"/>
                  </a:cxn>
                </a:cxnLst>
                <a:rect l="l" t="t" r="r" b="b"/>
                <a:pathLst>
                  <a:path w="1154097" h="195325">
                    <a:moveTo>
                      <a:pt x="0" y="186448"/>
                    </a:moveTo>
                    <a:cubicBezTo>
                      <a:pt x="174594" y="92493"/>
                      <a:pt x="349189" y="-1462"/>
                      <a:pt x="541538" y="17"/>
                    </a:cubicBezTo>
                    <a:cubicBezTo>
                      <a:pt x="733887" y="1496"/>
                      <a:pt x="943992" y="98410"/>
                      <a:pt x="1154097" y="19532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1"/>
                  </a:solidFill>
                </a:endParaRPr>
              </a:p>
            </p:txBody>
          </p:sp>
          <p:sp>
            <p:nvSpPr>
              <p:cNvPr id="48" name="Freeform 47"/>
              <p:cNvSpPr/>
              <p:nvPr/>
            </p:nvSpPr>
            <p:spPr>
              <a:xfrm>
                <a:off x="4735737" y="3430178"/>
                <a:ext cx="1171852" cy="257506"/>
              </a:xfrm>
              <a:custGeom>
                <a:avLst/>
                <a:gdLst>
                  <a:gd name="connsiteX0" fmla="*/ 0 w 1171852"/>
                  <a:gd name="connsiteY0" fmla="*/ 257506 h 257506"/>
                  <a:gd name="connsiteX1" fmla="*/ 523782 w 1171852"/>
                  <a:gd name="connsiteY1" fmla="*/ 53 h 257506"/>
                  <a:gd name="connsiteX2" fmla="*/ 1171852 w 1171852"/>
                  <a:gd name="connsiteY2" fmla="*/ 239750 h 257506"/>
                </a:gdLst>
                <a:ahLst/>
                <a:cxnLst>
                  <a:cxn ang="0">
                    <a:pos x="connsiteX0" y="connsiteY0"/>
                  </a:cxn>
                  <a:cxn ang="0">
                    <a:pos x="connsiteX1" y="connsiteY1"/>
                  </a:cxn>
                  <a:cxn ang="0">
                    <a:pos x="connsiteX2" y="connsiteY2"/>
                  </a:cxn>
                </a:cxnLst>
                <a:rect l="l" t="t" r="r" b="b"/>
                <a:pathLst>
                  <a:path w="1171852" h="257506">
                    <a:moveTo>
                      <a:pt x="0" y="257506"/>
                    </a:moveTo>
                    <a:cubicBezTo>
                      <a:pt x="164236" y="130259"/>
                      <a:pt x="328473" y="3012"/>
                      <a:pt x="523782" y="53"/>
                    </a:cubicBezTo>
                    <a:cubicBezTo>
                      <a:pt x="719091" y="-2906"/>
                      <a:pt x="945471" y="118422"/>
                      <a:pt x="1171852" y="2397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1"/>
                  </a:solidFill>
                </a:endParaRPr>
              </a:p>
            </p:txBody>
          </p:sp>
          <p:sp>
            <p:nvSpPr>
              <p:cNvPr id="49" name="Freeform 48"/>
              <p:cNvSpPr/>
              <p:nvPr/>
            </p:nvSpPr>
            <p:spPr>
              <a:xfrm>
                <a:off x="5312785" y="3563367"/>
                <a:ext cx="577049" cy="115439"/>
              </a:xfrm>
              <a:custGeom>
                <a:avLst/>
                <a:gdLst>
                  <a:gd name="connsiteX0" fmla="*/ 0 w 577049"/>
                  <a:gd name="connsiteY0" fmla="*/ 115439 h 115439"/>
                  <a:gd name="connsiteX1" fmla="*/ 239697 w 577049"/>
                  <a:gd name="connsiteY1" fmla="*/ 29 h 115439"/>
                  <a:gd name="connsiteX2" fmla="*/ 577049 w 577049"/>
                  <a:gd name="connsiteY2" fmla="*/ 106561 h 115439"/>
                </a:gdLst>
                <a:ahLst/>
                <a:cxnLst>
                  <a:cxn ang="0">
                    <a:pos x="connsiteX0" y="connsiteY0"/>
                  </a:cxn>
                  <a:cxn ang="0">
                    <a:pos x="connsiteX1" y="connsiteY1"/>
                  </a:cxn>
                  <a:cxn ang="0">
                    <a:pos x="connsiteX2" y="connsiteY2"/>
                  </a:cxn>
                </a:cxnLst>
                <a:rect l="l" t="t" r="r" b="b"/>
                <a:pathLst>
                  <a:path w="577049" h="115439">
                    <a:moveTo>
                      <a:pt x="0" y="115439"/>
                    </a:moveTo>
                    <a:cubicBezTo>
                      <a:pt x="71761" y="58474"/>
                      <a:pt x="143522" y="1509"/>
                      <a:pt x="239697" y="29"/>
                    </a:cubicBezTo>
                    <a:cubicBezTo>
                      <a:pt x="335872" y="-1451"/>
                      <a:pt x="456460" y="52555"/>
                      <a:pt x="577049" y="1065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1"/>
                  </a:solidFill>
                </a:endParaRPr>
              </a:p>
            </p:txBody>
          </p:sp>
          <p:sp>
            <p:nvSpPr>
              <p:cNvPr id="50" name="Oval 49"/>
              <p:cNvSpPr/>
              <p:nvPr/>
            </p:nvSpPr>
            <p:spPr>
              <a:xfrm>
                <a:off x="2382157" y="3581400"/>
                <a:ext cx="216024" cy="2076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tx1"/>
                    </a:solidFill>
                  </a:rPr>
                  <a:t>1</a:t>
                </a:r>
                <a:endParaRPr lang="en-GB" b="1" dirty="0">
                  <a:solidFill>
                    <a:schemeClr val="tx1"/>
                  </a:solidFill>
                </a:endParaRPr>
              </a:p>
            </p:txBody>
          </p:sp>
          <p:sp>
            <p:nvSpPr>
              <p:cNvPr id="51" name="Oval 50"/>
              <p:cNvSpPr/>
              <p:nvPr/>
            </p:nvSpPr>
            <p:spPr>
              <a:xfrm>
                <a:off x="2915816" y="3573016"/>
                <a:ext cx="216024" cy="2076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tx1"/>
                    </a:solidFill>
                  </a:rPr>
                  <a:t>2</a:t>
                </a:r>
                <a:endParaRPr lang="en-GB" b="1" dirty="0">
                  <a:solidFill>
                    <a:schemeClr val="tx1"/>
                  </a:solidFill>
                </a:endParaRPr>
              </a:p>
            </p:txBody>
          </p:sp>
          <p:sp>
            <p:nvSpPr>
              <p:cNvPr id="52" name="Oval 51"/>
              <p:cNvSpPr/>
              <p:nvPr/>
            </p:nvSpPr>
            <p:spPr>
              <a:xfrm>
                <a:off x="3491880" y="3573016"/>
                <a:ext cx="216024" cy="2076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tx1"/>
                    </a:solidFill>
                  </a:rPr>
                  <a:t>3</a:t>
                </a:r>
                <a:endParaRPr lang="en-GB" b="1" dirty="0">
                  <a:solidFill>
                    <a:schemeClr val="tx1"/>
                  </a:solidFill>
                </a:endParaRPr>
              </a:p>
            </p:txBody>
          </p:sp>
          <p:sp>
            <p:nvSpPr>
              <p:cNvPr id="53" name="Oval 52"/>
              <p:cNvSpPr/>
              <p:nvPr/>
            </p:nvSpPr>
            <p:spPr>
              <a:xfrm>
                <a:off x="4067944" y="3573016"/>
                <a:ext cx="216024" cy="2076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tx1"/>
                    </a:solidFill>
                  </a:rPr>
                  <a:t>4</a:t>
                </a:r>
                <a:endParaRPr lang="en-GB" b="1" dirty="0">
                  <a:solidFill>
                    <a:schemeClr val="tx1"/>
                  </a:solidFill>
                </a:endParaRPr>
              </a:p>
            </p:txBody>
          </p:sp>
          <p:sp>
            <p:nvSpPr>
              <p:cNvPr id="54" name="Oval 53"/>
              <p:cNvSpPr/>
              <p:nvPr/>
            </p:nvSpPr>
            <p:spPr>
              <a:xfrm>
                <a:off x="4644008" y="3573016"/>
                <a:ext cx="216024" cy="2076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tx1"/>
                    </a:solidFill>
                  </a:rPr>
                  <a:t>5</a:t>
                </a:r>
                <a:endParaRPr lang="en-GB" b="1" dirty="0">
                  <a:solidFill>
                    <a:schemeClr val="tx1"/>
                  </a:solidFill>
                </a:endParaRPr>
              </a:p>
            </p:txBody>
          </p:sp>
          <p:sp>
            <p:nvSpPr>
              <p:cNvPr id="55" name="Oval 54"/>
              <p:cNvSpPr/>
              <p:nvPr/>
            </p:nvSpPr>
            <p:spPr>
              <a:xfrm>
                <a:off x="5148064" y="3573016"/>
                <a:ext cx="216024" cy="2076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tx1"/>
                    </a:solidFill>
                  </a:rPr>
                  <a:t>6</a:t>
                </a:r>
                <a:endParaRPr lang="en-GB" b="1" dirty="0">
                  <a:solidFill>
                    <a:schemeClr val="tx1"/>
                  </a:solidFill>
                </a:endParaRPr>
              </a:p>
            </p:txBody>
          </p:sp>
          <p:sp>
            <p:nvSpPr>
              <p:cNvPr id="56" name="Oval 55"/>
              <p:cNvSpPr/>
              <p:nvPr/>
            </p:nvSpPr>
            <p:spPr>
              <a:xfrm>
                <a:off x="5724128" y="3573016"/>
                <a:ext cx="216024" cy="2076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tx1"/>
                    </a:solidFill>
                  </a:rPr>
                  <a:t>7</a:t>
                </a:r>
                <a:endParaRPr lang="en-GB" b="1" dirty="0">
                  <a:solidFill>
                    <a:schemeClr val="tx1"/>
                  </a:solidFill>
                </a:endParaRPr>
              </a:p>
            </p:txBody>
          </p:sp>
        </p:grpSp>
        <p:sp>
          <p:nvSpPr>
            <p:cNvPr id="68" name="Freeform 67"/>
            <p:cNvSpPr/>
            <p:nvPr/>
          </p:nvSpPr>
          <p:spPr>
            <a:xfrm>
              <a:off x="4353596" y="3419838"/>
              <a:ext cx="249540" cy="372492"/>
            </a:xfrm>
            <a:custGeom>
              <a:avLst/>
              <a:gdLst>
                <a:gd name="connsiteX0" fmla="*/ 221942 w 417263"/>
                <a:gd name="connsiteY0" fmla="*/ 497228 h 497255"/>
                <a:gd name="connsiteX1" fmla="*/ 0 w 417263"/>
                <a:gd name="connsiteY1" fmla="*/ 177632 h 497255"/>
                <a:gd name="connsiteX2" fmla="*/ 221942 w 417263"/>
                <a:gd name="connsiteY2" fmla="*/ 79 h 497255"/>
                <a:gd name="connsiteX3" fmla="*/ 417251 w 417263"/>
                <a:gd name="connsiteY3" fmla="*/ 159877 h 497255"/>
                <a:gd name="connsiteX4" fmla="*/ 221942 w 417263"/>
                <a:gd name="connsiteY4" fmla="*/ 497228 h 497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263" h="497255">
                  <a:moveTo>
                    <a:pt x="221942" y="497228"/>
                  </a:moveTo>
                  <a:cubicBezTo>
                    <a:pt x="152400" y="500187"/>
                    <a:pt x="0" y="260490"/>
                    <a:pt x="0" y="177632"/>
                  </a:cubicBezTo>
                  <a:cubicBezTo>
                    <a:pt x="0" y="94774"/>
                    <a:pt x="152400" y="3038"/>
                    <a:pt x="221942" y="79"/>
                  </a:cubicBezTo>
                  <a:cubicBezTo>
                    <a:pt x="291484" y="-2880"/>
                    <a:pt x="415771" y="77019"/>
                    <a:pt x="417251" y="159877"/>
                  </a:cubicBezTo>
                  <a:cubicBezTo>
                    <a:pt x="418731" y="242735"/>
                    <a:pt x="291484" y="494269"/>
                    <a:pt x="221942" y="497228"/>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tIns="46800" rtlCol="0" anchor="ctr"/>
            <a:lstStyle/>
            <a:p>
              <a:pPr algn="ctr" fontAlgn="base">
                <a:spcBef>
                  <a:spcPct val="0"/>
                </a:spcBef>
                <a:spcAft>
                  <a:spcPct val="0"/>
                </a:spcAft>
              </a:pPr>
              <a:endParaRPr lang="en-GB">
                <a:solidFill>
                  <a:schemeClr val="tx1"/>
                </a:solidFill>
              </a:endParaRPr>
            </a:p>
          </p:txBody>
        </p:sp>
        <p:sp>
          <p:nvSpPr>
            <p:cNvPr id="58" name="Oval 57"/>
            <p:cNvSpPr/>
            <p:nvPr/>
          </p:nvSpPr>
          <p:spPr>
            <a:xfrm>
              <a:off x="4419940" y="3719713"/>
              <a:ext cx="129191" cy="15554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tx1"/>
                  </a:solidFill>
                </a:rPr>
                <a:t>8</a:t>
              </a:r>
              <a:endParaRPr lang="en-GB" b="1" dirty="0">
                <a:solidFill>
                  <a:schemeClr val="tx1"/>
                </a:solidFill>
              </a:endParaRPr>
            </a:p>
          </p:txBody>
        </p:sp>
      </p:grpSp>
      <p:sp>
        <p:nvSpPr>
          <p:cNvPr id="76" name="TextBox 75"/>
          <p:cNvSpPr txBox="1"/>
          <p:nvPr/>
        </p:nvSpPr>
        <p:spPr>
          <a:xfrm>
            <a:off x="3938589" y="4964681"/>
            <a:ext cx="2460930" cy="369332"/>
          </a:xfrm>
          <a:prstGeom prst="rect">
            <a:avLst/>
          </a:prstGeom>
          <a:solidFill>
            <a:srgbClr val="FFC000"/>
          </a:solidFill>
        </p:spPr>
        <p:txBody>
          <a:bodyPr wrap="none" rtlCol="0">
            <a:spAutoFit/>
          </a:bodyPr>
          <a:lstStyle/>
          <a:p>
            <a:pPr fontAlgn="base">
              <a:spcBef>
                <a:spcPct val="0"/>
              </a:spcBef>
              <a:spcAft>
                <a:spcPct val="0"/>
              </a:spcAft>
            </a:pPr>
            <a:r>
              <a:rPr lang="en-US" altLang="en-US" dirty="0" smtClean="0"/>
              <a:t>,(7,6</a:t>
            </a:r>
            <a:r>
              <a:rPr lang="en-US" altLang="en-US" dirty="0"/>
              <a:t>),(6,2),(2,1)) </a:t>
            </a:r>
            <a:r>
              <a:rPr lang="en-GB" sz="1000" i="1" dirty="0"/>
              <a:t>Wastage = </a:t>
            </a:r>
            <a:r>
              <a:rPr lang="en-GB" sz="1000" i="1" dirty="0" smtClean="0"/>
              <a:t> 2</a:t>
            </a:r>
            <a:endParaRPr lang="en-GB" dirty="0"/>
          </a:p>
        </p:txBody>
      </p:sp>
      <p:sp>
        <p:nvSpPr>
          <p:cNvPr id="77" name="TextBox 76"/>
          <p:cNvSpPr txBox="1"/>
          <p:nvPr/>
        </p:nvSpPr>
        <p:spPr>
          <a:xfrm>
            <a:off x="3368117" y="4964721"/>
            <a:ext cx="617477" cy="369332"/>
          </a:xfrm>
          <a:prstGeom prst="rect">
            <a:avLst/>
          </a:prstGeom>
          <a:solidFill>
            <a:schemeClr val="accent2">
              <a:lumMod val="60000"/>
              <a:lumOff val="40000"/>
            </a:schemeClr>
          </a:solidFill>
        </p:spPr>
        <p:txBody>
          <a:bodyPr wrap="none" rtlCol="0">
            <a:spAutoFit/>
          </a:bodyPr>
          <a:lstStyle/>
          <a:p>
            <a:pPr fontAlgn="base">
              <a:spcBef>
                <a:spcPct val="0"/>
              </a:spcBef>
              <a:spcAft>
                <a:spcPct val="0"/>
              </a:spcAft>
            </a:pPr>
            <a:r>
              <a:rPr lang="en-US" altLang="en-US" dirty="0" smtClean="0"/>
              <a:t>(8,8)</a:t>
            </a:r>
            <a:endParaRPr lang="en-GB" dirty="0"/>
          </a:p>
        </p:txBody>
      </p:sp>
      <p:sp>
        <p:nvSpPr>
          <p:cNvPr id="78" name="TextBox 77"/>
          <p:cNvSpPr txBox="1"/>
          <p:nvPr/>
        </p:nvSpPr>
        <p:spPr>
          <a:xfrm>
            <a:off x="911995" y="5694931"/>
            <a:ext cx="7265130" cy="369332"/>
          </a:xfrm>
          <a:prstGeom prst="rect">
            <a:avLst/>
          </a:prstGeom>
          <a:solidFill>
            <a:schemeClr val="accent1"/>
          </a:solidFill>
        </p:spPr>
        <p:txBody>
          <a:bodyPr wrap="none" rtlCol="0">
            <a:spAutoFit/>
          </a:bodyPr>
          <a:lstStyle/>
          <a:p>
            <a:pPr fontAlgn="base">
              <a:spcBef>
                <a:spcPct val="0"/>
              </a:spcBef>
              <a:spcAft>
                <a:spcPct val="0"/>
              </a:spcAft>
              <a:buFont typeface="Arial" pitchFamily="34" charset="0"/>
              <a:buChar char="•"/>
            </a:pPr>
            <a:r>
              <a:rPr lang="en-US" altLang="en-US" dirty="0"/>
              <a:t>   ((9,9),(9,11),(11,13),(13,15),(15,13),(15,14),(14,10),(10,12),(10,9)) </a:t>
            </a:r>
            <a:r>
              <a:rPr lang="en-GB" sz="1000" i="1" dirty="0"/>
              <a:t>Wastage = 4</a:t>
            </a:r>
            <a:endParaRPr lang="en-GB" dirty="0"/>
          </a:p>
        </p:txBody>
      </p:sp>
      <p:sp>
        <p:nvSpPr>
          <p:cNvPr id="79" name="Rectangle 3"/>
          <p:cNvSpPr txBox="1">
            <a:spLocks noChangeArrowheads="1"/>
          </p:cNvSpPr>
          <p:nvPr/>
        </p:nvSpPr>
        <p:spPr bwMode="auto">
          <a:xfrm>
            <a:off x="7720012" y="4005064"/>
            <a:ext cx="756084"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r>
              <a:rPr lang="en-US" altLang="en-US" sz="2000" kern="0" dirty="0">
                <a:solidFill>
                  <a:srgbClr val="808080"/>
                </a:solidFill>
              </a:rPr>
              <a:t>w = </a:t>
            </a:r>
            <a:r>
              <a:rPr lang="en-US" altLang="en-US" sz="2000" kern="0" dirty="0" smtClean="0">
                <a:solidFill>
                  <a:srgbClr val="808080"/>
                </a:solidFill>
              </a:rPr>
              <a:t>6</a:t>
            </a:r>
            <a:endParaRPr lang="en-US" altLang="en-US" sz="2000" kern="0" dirty="0">
              <a:solidFill>
                <a:srgbClr val="808080"/>
              </a:solidFill>
            </a:endParaRPr>
          </a:p>
        </p:txBody>
      </p:sp>
      <p:sp>
        <p:nvSpPr>
          <p:cNvPr id="57" name="Rectangle 2"/>
          <p:cNvSpPr>
            <a:spLocks noGrp="1" noChangeArrowheads="1"/>
          </p:cNvSpPr>
          <p:nvPr>
            <p:ph type="title"/>
          </p:nvPr>
        </p:nvSpPr>
        <p:spPr>
          <a:xfrm>
            <a:off x="1256044" y="0"/>
            <a:ext cx="6463968" cy="1125538"/>
          </a:xfrm>
        </p:spPr>
        <p:txBody>
          <a:bodyPr>
            <a:normAutofit/>
          </a:bodyPr>
          <a:lstStyle/>
          <a:p>
            <a:pPr algn="l"/>
            <a:r>
              <a:rPr lang="en-US" altLang="en-US" sz="2800" dirty="0">
                <a:solidFill>
                  <a:schemeClr val="bg1"/>
                </a:solidFill>
                <a:latin typeface="Franklin Gothic Medium"/>
                <a:ea typeface="MS PGothic" pitchFamily="34" charset="-128"/>
                <a:cs typeface="Franklin Gothic Medium"/>
              </a:rPr>
              <a:t>How to Solve the Problem</a:t>
            </a:r>
          </a:p>
        </p:txBody>
      </p:sp>
      <p:sp>
        <p:nvSpPr>
          <p:cNvPr id="60" name="TextBox 59"/>
          <p:cNvSpPr txBox="1"/>
          <p:nvPr/>
        </p:nvSpPr>
        <p:spPr>
          <a:xfrm>
            <a:off x="911995" y="4964721"/>
            <a:ext cx="2456122" cy="369332"/>
          </a:xfrm>
          <a:prstGeom prst="rect">
            <a:avLst/>
          </a:prstGeom>
          <a:solidFill>
            <a:srgbClr val="FFC000"/>
          </a:solidFill>
        </p:spPr>
        <p:txBody>
          <a:bodyPr wrap="none" rtlCol="0">
            <a:spAutoFit/>
          </a:bodyPr>
          <a:lstStyle/>
          <a:p>
            <a:pPr fontAlgn="base">
              <a:spcBef>
                <a:spcPct val="0"/>
              </a:spcBef>
              <a:spcAft>
                <a:spcPct val="0"/>
              </a:spcAft>
              <a:buFont typeface="Arial" pitchFamily="34" charset="0"/>
              <a:buChar char="•"/>
            </a:pPr>
            <a:r>
              <a:rPr lang="en-US" altLang="en-US" dirty="0"/>
              <a:t>   ((1,1),(1,3),(3,5),(5,7</a:t>
            </a:r>
            <a:r>
              <a:rPr lang="en-US" altLang="en-US" dirty="0" smtClean="0"/>
              <a:t>),</a:t>
            </a:r>
            <a:endParaRPr lang="en-GB" dirty="0"/>
          </a:p>
        </p:txBody>
      </p:sp>
    </p:spTree>
    <p:extLst>
      <p:ext uri="{BB962C8B-B14F-4D97-AF65-F5344CB8AC3E}">
        <p14:creationId xmlns:p14="http://schemas.microsoft.com/office/powerpoint/2010/main" val="2881557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60"/>
          <p:cNvSpPr/>
          <p:nvPr/>
        </p:nvSpPr>
        <p:spPr>
          <a:xfrm>
            <a:off x="3985594" y="3835267"/>
            <a:ext cx="464832" cy="157387"/>
          </a:xfrm>
          <a:custGeom>
            <a:avLst/>
            <a:gdLst>
              <a:gd name="connsiteX0" fmla="*/ 0 w 1391478"/>
              <a:gd name="connsiteY0" fmla="*/ 9939 h 270013"/>
              <a:gd name="connsiteX1" fmla="*/ 685800 w 1391478"/>
              <a:gd name="connsiteY1" fmla="*/ 268357 h 270013"/>
              <a:gd name="connsiteX2" fmla="*/ 1391478 w 1391478"/>
              <a:gd name="connsiteY2" fmla="*/ 0 h 270013"/>
            </a:gdLst>
            <a:ahLst/>
            <a:cxnLst>
              <a:cxn ang="0">
                <a:pos x="connsiteX0" y="connsiteY0"/>
              </a:cxn>
              <a:cxn ang="0">
                <a:pos x="connsiteX1" y="connsiteY1"/>
              </a:cxn>
              <a:cxn ang="0">
                <a:pos x="connsiteX2" y="connsiteY2"/>
              </a:cxn>
            </a:cxnLst>
            <a:rect l="l" t="t" r="r" b="b"/>
            <a:pathLst>
              <a:path w="1391478" h="270013">
                <a:moveTo>
                  <a:pt x="0" y="9939"/>
                </a:moveTo>
                <a:cubicBezTo>
                  <a:pt x="226943" y="139976"/>
                  <a:pt x="453887" y="270013"/>
                  <a:pt x="685800" y="268357"/>
                </a:cubicBezTo>
                <a:cubicBezTo>
                  <a:pt x="917713" y="266701"/>
                  <a:pt x="1154595" y="133350"/>
                  <a:pt x="1391478" y="0"/>
                </a:cubicBez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wrap="none" tIns="46800" rtlCol="0" anchor="ctr"/>
          <a:lstStyle/>
          <a:p>
            <a:pPr algn="ctr" fontAlgn="base">
              <a:spcBef>
                <a:spcPct val="0"/>
              </a:spcBef>
              <a:spcAft>
                <a:spcPct val="0"/>
              </a:spcAft>
            </a:pPr>
            <a:endParaRPr lang="en-GB"/>
          </a:p>
        </p:txBody>
      </p:sp>
      <p:sp>
        <p:nvSpPr>
          <p:cNvPr id="62" name="Freeform 61"/>
          <p:cNvSpPr/>
          <p:nvPr/>
        </p:nvSpPr>
        <p:spPr>
          <a:xfrm>
            <a:off x="3985594" y="3828915"/>
            <a:ext cx="464832" cy="78693"/>
          </a:xfrm>
          <a:custGeom>
            <a:avLst/>
            <a:gdLst>
              <a:gd name="connsiteX0" fmla="*/ 0 w 1391478"/>
              <a:gd name="connsiteY0" fmla="*/ 9939 h 270013"/>
              <a:gd name="connsiteX1" fmla="*/ 685800 w 1391478"/>
              <a:gd name="connsiteY1" fmla="*/ 268357 h 270013"/>
              <a:gd name="connsiteX2" fmla="*/ 1391478 w 1391478"/>
              <a:gd name="connsiteY2" fmla="*/ 0 h 270013"/>
            </a:gdLst>
            <a:ahLst/>
            <a:cxnLst>
              <a:cxn ang="0">
                <a:pos x="connsiteX0" y="connsiteY0"/>
              </a:cxn>
              <a:cxn ang="0">
                <a:pos x="connsiteX1" y="connsiteY1"/>
              </a:cxn>
              <a:cxn ang="0">
                <a:pos x="connsiteX2" y="connsiteY2"/>
              </a:cxn>
            </a:cxnLst>
            <a:rect l="l" t="t" r="r" b="b"/>
            <a:pathLst>
              <a:path w="1391478" h="270013">
                <a:moveTo>
                  <a:pt x="0" y="9939"/>
                </a:moveTo>
                <a:cubicBezTo>
                  <a:pt x="226943" y="139976"/>
                  <a:pt x="453887" y="270013"/>
                  <a:pt x="685800" y="268357"/>
                </a:cubicBezTo>
                <a:cubicBezTo>
                  <a:pt x="917713" y="266701"/>
                  <a:pt x="1154595" y="133350"/>
                  <a:pt x="1391478" y="0"/>
                </a:cubicBez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wrap="none" tIns="46800" rtlCol="0" anchor="ctr"/>
          <a:lstStyle/>
          <a:p>
            <a:pPr algn="ctr" fontAlgn="base">
              <a:spcBef>
                <a:spcPct val="0"/>
              </a:spcBef>
              <a:spcAft>
                <a:spcPct val="0"/>
              </a:spcAft>
            </a:pPr>
            <a:endParaRPr lang="en-GB"/>
          </a:p>
        </p:txBody>
      </p:sp>
      <p:sp>
        <p:nvSpPr>
          <p:cNvPr id="199683" name="Rectangle 3"/>
          <p:cNvSpPr>
            <a:spLocks noGrp="1" noChangeArrowheads="1"/>
          </p:cNvSpPr>
          <p:nvPr>
            <p:ph type="body" idx="1"/>
          </p:nvPr>
        </p:nvSpPr>
        <p:spPr>
          <a:xfrm>
            <a:off x="413658" y="1268762"/>
            <a:ext cx="7979228" cy="4968875"/>
          </a:xfrm>
        </p:spPr>
        <p:txBody>
          <a:bodyPr/>
          <a:lstStyle/>
          <a:p>
            <a:r>
              <a:rPr lang="en-US" altLang="en-US" sz="1800" dirty="0">
                <a:solidFill>
                  <a:srgbClr val="3E6574"/>
                </a:solidFill>
                <a:latin typeface="Franklin Gothic Medium"/>
                <a:ea typeface="ＭＳ Ｐゴシック" charset="0"/>
                <a:cs typeface="Franklin Gothic Medium"/>
              </a:rPr>
              <a:t>If G is Eulerian but disconnected, the components need to connected</a:t>
            </a:r>
            <a:r>
              <a:rPr lang="en-US" altLang="en-US" sz="1800" dirty="0" smtClean="0">
                <a:solidFill>
                  <a:srgbClr val="3E6574"/>
                </a:solidFill>
                <a:latin typeface="Franklin Gothic Medium"/>
                <a:ea typeface="ＭＳ Ｐゴシック" charset="0"/>
                <a:cs typeface="Franklin Gothic Medium"/>
              </a:rPr>
              <a:t>.</a:t>
            </a:r>
          </a:p>
          <a:p>
            <a:endParaRPr lang="en-US" altLang="en-US" sz="1800" dirty="0">
              <a:solidFill>
                <a:srgbClr val="3E6574"/>
              </a:solidFill>
              <a:latin typeface="Franklin Gothic Medium"/>
              <a:ea typeface="ＭＳ Ｐゴシック" charset="0"/>
              <a:cs typeface="Franklin Gothic Medium"/>
            </a:endParaRPr>
          </a:p>
          <a:p>
            <a:r>
              <a:rPr lang="en-US" altLang="en-US" sz="1800" b="1" dirty="0">
                <a:solidFill>
                  <a:srgbClr val="3E6574"/>
                </a:solidFill>
                <a:latin typeface="Franklin Gothic Medium"/>
                <a:ea typeface="ＭＳ Ｐゴシック" charset="0"/>
                <a:cs typeface="Franklin Gothic Medium"/>
              </a:rPr>
              <a:t>Fact. </a:t>
            </a:r>
            <a:r>
              <a:rPr lang="en-US" altLang="en-US" sz="1800" dirty="0">
                <a:solidFill>
                  <a:srgbClr val="3E6574"/>
                </a:solidFill>
                <a:latin typeface="Franklin Gothic Medium"/>
                <a:ea typeface="ＭＳ Ｐゴシック" charset="0"/>
                <a:cs typeface="Franklin Gothic Medium"/>
              </a:rPr>
              <a:t>Each of the n Eulerian components is optimal</a:t>
            </a:r>
            <a:r>
              <a:rPr lang="en-US" altLang="en-US" sz="1800" dirty="0" smtClean="0">
                <a:solidFill>
                  <a:srgbClr val="3E6574"/>
                </a:solidFill>
                <a:latin typeface="Franklin Gothic Medium"/>
                <a:ea typeface="ＭＳ Ｐゴシック" charset="0"/>
                <a:cs typeface="Franklin Gothic Medium"/>
              </a:rPr>
              <a:t>.</a:t>
            </a:r>
          </a:p>
          <a:p>
            <a:endParaRPr lang="en-US" altLang="en-US" sz="1800" dirty="0">
              <a:solidFill>
                <a:srgbClr val="3E6574"/>
              </a:solidFill>
              <a:latin typeface="Franklin Gothic Medium"/>
              <a:ea typeface="ＭＳ Ｐゴシック" charset="0"/>
              <a:cs typeface="Franklin Gothic Medium"/>
            </a:endParaRPr>
          </a:p>
          <a:p>
            <a:r>
              <a:rPr lang="en-US" altLang="en-US" sz="1800" b="1" dirty="0">
                <a:solidFill>
                  <a:srgbClr val="3E6574"/>
                </a:solidFill>
                <a:latin typeface="Franklin Gothic Medium"/>
                <a:ea typeface="ＭＳ Ｐゴシック" charset="0"/>
                <a:cs typeface="Franklin Gothic Medium"/>
              </a:rPr>
              <a:t>Fact. </a:t>
            </a:r>
            <a:r>
              <a:rPr lang="en-US" altLang="en-US" sz="1800" dirty="0">
                <a:solidFill>
                  <a:srgbClr val="3E6574"/>
                </a:solidFill>
                <a:latin typeface="Franklin Gothic Medium"/>
                <a:ea typeface="ＭＳ Ｐゴシック" charset="0"/>
                <a:cs typeface="Franklin Gothic Medium"/>
              </a:rPr>
              <a:t>Optimally joining two components gives us n – 1 optimal </a:t>
            </a:r>
            <a:r>
              <a:rPr lang="en-US" altLang="en-US" sz="1800" dirty="0" err="1">
                <a:solidFill>
                  <a:srgbClr val="3E6574"/>
                </a:solidFill>
                <a:latin typeface="Franklin Gothic Medium"/>
                <a:ea typeface="ＭＳ Ｐゴシック" charset="0"/>
                <a:cs typeface="Franklin Gothic Medium"/>
              </a:rPr>
              <a:t>Eulerian</a:t>
            </a:r>
            <a:r>
              <a:rPr lang="en-US" altLang="en-US" sz="1800" dirty="0">
                <a:solidFill>
                  <a:srgbClr val="3E6574"/>
                </a:solidFill>
                <a:latin typeface="Franklin Gothic Medium"/>
                <a:ea typeface="ＭＳ Ｐゴシック" charset="0"/>
                <a:cs typeface="Franklin Gothic Medium"/>
              </a:rPr>
              <a:t> components</a:t>
            </a:r>
          </a:p>
          <a:p>
            <a:endParaRPr lang="en-US" altLang="en-US" sz="2000" dirty="0">
              <a:solidFill>
                <a:schemeClr val="bg2"/>
              </a:solidFill>
            </a:endParaRPr>
          </a:p>
          <a:p>
            <a:endParaRPr lang="en-US" altLang="en-US" sz="2000" dirty="0">
              <a:solidFill>
                <a:schemeClr val="bg2"/>
              </a:solidFill>
            </a:endParaRPr>
          </a:p>
          <a:p>
            <a:endParaRPr lang="en-US" altLang="en-US" sz="2000" dirty="0">
              <a:solidFill>
                <a:schemeClr val="bg2"/>
              </a:solidFill>
            </a:endParaRPr>
          </a:p>
          <a:p>
            <a:endParaRPr lang="en-US" altLang="en-US" sz="2000" dirty="0">
              <a:solidFill>
                <a:schemeClr val="bg2"/>
              </a:solidFill>
            </a:endParaRPr>
          </a:p>
        </p:txBody>
      </p:sp>
      <p:sp>
        <p:nvSpPr>
          <p:cNvPr id="2" name="Rectangle 1"/>
          <p:cNvSpPr/>
          <p:nvPr/>
        </p:nvSpPr>
        <p:spPr>
          <a:xfrm>
            <a:off x="7326306" y="6597352"/>
            <a:ext cx="620688"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grpSp>
        <p:nvGrpSpPr>
          <p:cNvPr id="4" name="Group 3"/>
          <p:cNvGrpSpPr/>
          <p:nvPr/>
        </p:nvGrpSpPr>
        <p:grpSpPr>
          <a:xfrm>
            <a:off x="1204273" y="3438583"/>
            <a:ext cx="6461090" cy="587916"/>
            <a:chOff x="2007673" y="3419838"/>
            <a:chExt cx="4915922" cy="587916"/>
          </a:xfrm>
        </p:grpSpPr>
        <p:grpSp>
          <p:nvGrpSpPr>
            <p:cNvPr id="21" name="Group 20"/>
            <p:cNvGrpSpPr/>
            <p:nvPr/>
          </p:nvGrpSpPr>
          <p:grpSpPr>
            <a:xfrm>
              <a:off x="4727350" y="3426385"/>
              <a:ext cx="2196245" cy="581369"/>
              <a:chOff x="1835696" y="2492896"/>
              <a:chExt cx="4320480" cy="997395"/>
            </a:xfrm>
          </p:grpSpPr>
          <p:sp>
            <p:nvSpPr>
              <p:cNvPr id="22" name="Freeform 21"/>
              <p:cNvSpPr/>
              <p:nvPr/>
            </p:nvSpPr>
            <p:spPr>
              <a:xfrm>
                <a:off x="2713383" y="3220278"/>
                <a:ext cx="1391478" cy="270013"/>
              </a:xfrm>
              <a:custGeom>
                <a:avLst/>
                <a:gdLst>
                  <a:gd name="connsiteX0" fmla="*/ 0 w 1391478"/>
                  <a:gd name="connsiteY0" fmla="*/ 9939 h 270013"/>
                  <a:gd name="connsiteX1" fmla="*/ 685800 w 1391478"/>
                  <a:gd name="connsiteY1" fmla="*/ 268357 h 270013"/>
                  <a:gd name="connsiteX2" fmla="*/ 1391478 w 1391478"/>
                  <a:gd name="connsiteY2" fmla="*/ 0 h 270013"/>
                </a:gdLst>
                <a:ahLst/>
                <a:cxnLst>
                  <a:cxn ang="0">
                    <a:pos x="connsiteX0" y="connsiteY0"/>
                  </a:cxn>
                  <a:cxn ang="0">
                    <a:pos x="connsiteX1" y="connsiteY1"/>
                  </a:cxn>
                  <a:cxn ang="0">
                    <a:pos x="connsiteX2" y="connsiteY2"/>
                  </a:cxn>
                </a:cxnLst>
                <a:rect l="l" t="t" r="r" b="b"/>
                <a:pathLst>
                  <a:path w="1391478" h="270013">
                    <a:moveTo>
                      <a:pt x="0" y="9939"/>
                    </a:moveTo>
                    <a:cubicBezTo>
                      <a:pt x="226943" y="139976"/>
                      <a:pt x="453887" y="270013"/>
                      <a:pt x="685800" y="268357"/>
                    </a:cubicBezTo>
                    <a:cubicBezTo>
                      <a:pt x="917713" y="266701"/>
                      <a:pt x="1154595" y="133350"/>
                      <a:pt x="1391478" y="0"/>
                    </a:cubicBez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wrap="none" tIns="46800" rtlCol="0" anchor="ctr"/>
              <a:lstStyle/>
              <a:p>
                <a:pPr algn="ctr" fontAlgn="base">
                  <a:spcBef>
                    <a:spcPct val="0"/>
                  </a:spcBef>
                  <a:spcAft>
                    <a:spcPct val="0"/>
                  </a:spcAft>
                </a:pPr>
                <a:endParaRPr lang="en-GB"/>
              </a:p>
            </p:txBody>
          </p:sp>
          <p:sp>
            <p:nvSpPr>
              <p:cNvPr id="23" name="Freeform 22"/>
              <p:cNvSpPr/>
              <p:nvPr/>
            </p:nvSpPr>
            <p:spPr>
              <a:xfrm>
                <a:off x="4692690" y="3212976"/>
                <a:ext cx="1391478" cy="270013"/>
              </a:xfrm>
              <a:custGeom>
                <a:avLst/>
                <a:gdLst>
                  <a:gd name="connsiteX0" fmla="*/ 0 w 1391478"/>
                  <a:gd name="connsiteY0" fmla="*/ 9939 h 270013"/>
                  <a:gd name="connsiteX1" fmla="*/ 685800 w 1391478"/>
                  <a:gd name="connsiteY1" fmla="*/ 268357 h 270013"/>
                  <a:gd name="connsiteX2" fmla="*/ 1391478 w 1391478"/>
                  <a:gd name="connsiteY2" fmla="*/ 0 h 270013"/>
                </a:gdLst>
                <a:ahLst/>
                <a:cxnLst>
                  <a:cxn ang="0">
                    <a:pos x="connsiteX0" y="connsiteY0"/>
                  </a:cxn>
                  <a:cxn ang="0">
                    <a:pos x="connsiteX1" y="connsiteY1"/>
                  </a:cxn>
                  <a:cxn ang="0">
                    <a:pos x="connsiteX2" y="connsiteY2"/>
                  </a:cxn>
                </a:cxnLst>
                <a:rect l="l" t="t" r="r" b="b"/>
                <a:pathLst>
                  <a:path w="1391478" h="270013">
                    <a:moveTo>
                      <a:pt x="0" y="9939"/>
                    </a:moveTo>
                    <a:cubicBezTo>
                      <a:pt x="226943" y="139976"/>
                      <a:pt x="453887" y="270013"/>
                      <a:pt x="685800" y="268357"/>
                    </a:cubicBezTo>
                    <a:cubicBezTo>
                      <a:pt x="917713" y="266701"/>
                      <a:pt x="1154595" y="133350"/>
                      <a:pt x="1391478" y="0"/>
                    </a:cubicBez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wrap="none" tIns="46800" rtlCol="0" anchor="ctr"/>
              <a:lstStyle/>
              <a:p>
                <a:pPr algn="ctr" fontAlgn="base">
                  <a:spcBef>
                    <a:spcPct val="0"/>
                  </a:spcBef>
                  <a:spcAft>
                    <a:spcPct val="0"/>
                  </a:spcAft>
                </a:pPr>
                <a:endParaRPr lang="en-GB"/>
              </a:p>
            </p:txBody>
          </p:sp>
          <p:sp>
            <p:nvSpPr>
              <p:cNvPr id="24" name="Freeform 23"/>
              <p:cNvSpPr/>
              <p:nvPr/>
            </p:nvSpPr>
            <p:spPr>
              <a:xfrm>
                <a:off x="2743200" y="2572579"/>
                <a:ext cx="1361661" cy="498612"/>
              </a:xfrm>
              <a:custGeom>
                <a:avLst/>
                <a:gdLst>
                  <a:gd name="connsiteX0" fmla="*/ 0 w 1361661"/>
                  <a:gd name="connsiteY0" fmla="*/ 498612 h 498612"/>
                  <a:gd name="connsiteX1" fmla="*/ 655983 w 1361661"/>
                  <a:gd name="connsiteY1" fmla="*/ 1656 h 498612"/>
                  <a:gd name="connsiteX2" fmla="*/ 1361661 w 1361661"/>
                  <a:gd name="connsiteY2" fmla="*/ 488673 h 498612"/>
                </a:gdLst>
                <a:ahLst/>
                <a:cxnLst>
                  <a:cxn ang="0">
                    <a:pos x="connsiteX0" y="connsiteY0"/>
                  </a:cxn>
                  <a:cxn ang="0">
                    <a:pos x="connsiteX1" y="connsiteY1"/>
                  </a:cxn>
                  <a:cxn ang="0">
                    <a:pos x="connsiteX2" y="connsiteY2"/>
                  </a:cxn>
                </a:cxnLst>
                <a:rect l="l" t="t" r="r" b="b"/>
                <a:pathLst>
                  <a:path w="1361661" h="498612">
                    <a:moveTo>
                      <a:pt x="0" y="498612"/>
                    </a:moveTo>
                    <a:cubicBezTo>
                      <a:pt x="214520" y="250962"/>
                      <a:pt x="429040" y="3312"/>
                      <a:pt x="655983" y="1656"/>
                    </a:cubicBezTo>
                    <a:cubicBezTo>
                      <a:pt x="882926" y="0"/>
                      <a:pt x="1122293" y="244336"/>
                      <a:pt x="1361661" y="488673"/>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wrap="none" tIns="46800" rtlCol="0" anchor="ctr"/>
              <a:lstStyle/>
              <a:p>
                <a:pPr algn="ctr" fontAlgn="base">
                  <a:spcBef>
                    <a:spcPct val="0"/>
                  </a:spcBef>
                  <a:spcAft>
                    <a:spcPct val="0"/>
                  </a:spcAft>
                </a:pPr>
                <a:endParaRPr lang="en-GB"/>
              </a:p>
            </p:txBody>
          </p:sp>
          <p:sp>
            <p:nvSpPr>
              <p:cNvPr id="25" name="Freeform 24"/>
              <p:cNvSpPr/>
              <p:nvPr/>
            </p:nvSpPr>
            <p:spPr>
              <a:xfrm>
                <a:off x="4722507" y="2564904"/>
                <a:ext cx="1361661" cy="498612"/>
              </a:xfrm>
              <a:custGeom>
                <a:avLst/>
                <a:gdLst>
                  <a:gd name="connsiteX0" fmla="*/ 0 w 1361661"/>
                  <a:gd name="connsiteY0" fmla="*/ 498612 h 498612"/>
                  <a:gd name="connsiteX1" fmla="*/ 655983 w 1361661"/>
                  <a:gd name="connsiteY1" fmla="*/ 1656 h 498612"/>
                  <a:gd name="connsiteX2" fmla="*/ 1361661 w 1361661"/>
                  <a:gd name="connsiteY2" fmla="*/ 488673 h 498612"/>
                </a:gdLst>
                <a:ahLst/>
                <a:cxnLst>
                  <a:cxn ang="0">
                    <a:pos x="connsiteX0" y="connsiteY0"/>
                  </a:cxn>
                  <a:cxn ang="0">
                    <a:pos x="connsiteX1" y="connsiteY1"/>
                  </a:cxn>
                  <a:cxn ang="0">
                    <a:pos x="connsiteX2" y="connsiteY2"/>
                  </a:cxn>
                </a:cxnLst>
                <a:rect l="l" t="t" r="r" b="b"/>
                <a:pathLst>
                  <a:path w="1361661" h="498612">
                    <a:moveTo>
                      <a:pt x="0" y="498612"/>
                    </a:moveTo>
                    <a:cubicBezTo>
                      <a:pt x="214520" y="250962"/>
                      <a:pt x="429040" y="3312"/>
                      <a:pt x="655983" y="1656"/>
                    </a:cubicBezTo>
                    <a:cubicBezTo>
                      <a:pt x="882926" y="0"/>
                      <a:pt x="1122293" y="244336"/>
                      <a:pt x="1361661" y="488673"/>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wrap="none" tIns="46800" rtlCol="0" anchor="ctr"/>
              <a:lstStyle/>
              <a:p>
                <a:pPr algn="ctr" fontAlgn="base">
                  <a:spcBef>
                    <a:spcPct val="0"/>
                  </a:spcBef>
                  <a:spcAft>
                    <a:spcPct val="0"/>
                  </a:spcAft>
                </a:pPr>
                <a:endParaRPr lang="en-GB"/>
              </a:p>
            </p:txBody>
          </p:sp>
          <p:sp>
            <p:nvSpPr>
              <p:cNvPr id="26" name="Freeform 25"/>
              <p:cNvSpPr/>
              <p:nvPr/>
            </p:nvSpPr>
            <p:spPr>
              <a:xfrm>
                <a:off x="1835696" y="2492896"/>
                <a:ext cx="490898" cy="639046"/>
              </a:xfrm>
              <a:custGeom>
                <a:avLst/>
                <a:gdLst>
                  <a:gd name="connsiteX0" fmla="*/ 221942 w 417263"/>
                  <a:gd name="connsiteY0" fmla="*/ 497228 h 497255"/>
                  <a:gd name="connsiteX1" fmla="*/ 0 w 417263"/>
                  <a:gd name="connsiteY1" fmla="*/ 177632 h 497255"/>
                  <a:gd name="connsiteX2" fmla="*/ 221942 w 417263"/>
                  <a:gd name="connsiteY2" fmla="*/ 79 h 497255"/>
                  <a:gd name="connsiteX3" fmla="*/ 417251 w 417263"/>
                  <a:gd name="connsiteY3" fmla="*/ 159877 h 497255"/>
                  <a:gd name="connsiteX4" fmla="*/ 221942 w 417263"/>
                  <a:gd name="connsiteY4" fmla="*/ 497228 h 497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263" h="497255">
                    <a:moveTo>
                      <a:pt x="221942" y="497228"/>
                    </a:moveTo>
                    <a:cubicBezTo>
                      <a:pt x="152400" y="500187"/>
                      <a:pt x="0" y="260490"/>
                      <a:pt x="0" y="177632"/>
                    </a:cubicBezTo>
                    <a:cubicBezTo>
                      <a:pt x="0" y="94774"/>
                      <a:pt x="152400" y="3038"/>
                      <a:pt x="221942" y="79"/>
                    </a:cubicBezTo>
                    <a:cubicBezTo>
                      <a:pt x="291484" y="-2880"/>
                      <a:pt x="415771" y="77019"/>
                      <a:pt x="417251" y="159877"/>
                    </a:cubicBezTo>
                    <a:cubicBezTo>
                      <a:pt x="418731" y="242735"/>
                      <a:pt x="291484" y="494269"/>
                      <a:pt x="221942" y="497228"/>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tIns="46800" rtlCol="0" anchor="ctr"/>
              <a:lstStyle/>
              <a:p>
                <a:pPr algn="ctr" fontAlgn="base">
                  <a:spcBef>
                    <a:spcPct val="0"/>
                  </a:spcBef>
                  <a:spcAft>
                    <a:spcPct val="0"/>
                  </a:spcAft>
                </a:pPr>
                <a:endParaRPr lang="en-GB">
                  <a:solidFill>
                    <a:schemeClr val="tx1"/>
                  </a:solidFill>
                </a:endParaRPr>
              </a:p>
            </p:txBody>
          </p:sp>
          <p:sp>
            <p:nvSpPr>
              <p:cNvPr id="27" name="Freeform 26"/>
              <p:cNvSpPr/>
              <p:nvPr/>
            </p:nvSpPr>
            <p:spPr>
              <a:xfrm>
                <a:off x="2096804" y="2869324"/>
                <a:ext cx="637104" cy="296811"/>
              </a:xfrm>
              <a:custGeom>
                <a:avLst/>
                <a:gdLst>
                  <a:gd name="connsiteX0" fmla="*/ 0 w 541538"/>
                  <a:gd name="connsiteY0" fmla="*/ 230955 h 230955"/>
                  <a:gd name="connsiteX1" fmla="*/ 257453 w 541538"/>
                  <a:gd name="connsiteY1" fmla="*/ 136 h 230955"/>
                  <a:gd name="connsiteX2" fmla="*/ 541538 w 541538"/>
                  <a:gd name="connsiteY2" fmla="*/ 204322 h 230955"/>
                </a:gdLst>
                <a:ahLst/>
                <a:cxnLst>
                  <a:cxn ang="0">
                    <a:pos x="connsiteX0" y="connsiteY0"/>
                  </a:cxn>
                  <a:cxn ang="0">
                    <a:pos x="connsiteX1" y="connsiteY1"/>
                  </a:cxn>
                  <a:cxn ang="0">
                    <a:pos x="connsiteX2" y="connsiteY2"/>
                  </a:cxn>
                </a:cxnLst>
                <a:rect l="l" t="t" r="r" b="b"/>
                <a:pathLst>
                  <a:path w="541538" h="230955">
                    <a:moveTo>
                      <a:pt x="0" y="230955"/>
                    </a:moveTo>
                    <a:cubicBezTo>
                      <a:pt x="83598" y="117765"/>
                      <a:pt x="167197" y="4575"/>
                      <a:pt x="257453" y="136"/>
                    </a:cubicBezTo>
                    <a:cubicBezTo>
                      <a:pt x="347709" y="-4303"/>
                      <a:pt x="444623" y="100009"/>
                      <a:pt x="541538" y="20432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tIns="46800" rtlCol="0" anchor="ctr"/>
              <a:lstStyle/>
              <a:p>
                <a:pPr algn="ctr" fontAlgn="base">
                  <a:spcBef>
                    <a:spcPct val="0"/>
                  </a:spcBef>
                  <a:spcAft>
                    <a:spcPct val="0"/>
                  </a:spcAft>
                </a:pPr>
                <a:endParaRPr lang="en-GB">
                  <a:solidFill>
                    <a:schemeClr val="tx1"/>
                  </a:solidFill>
                </a:endParaRPr>
              </a:p>
            </p:txBody>
          </p:sp>
          <p:sp>
            <p:nvSpPr>
              <p:cNvPr id="28" name="Freeform 27"/>
              <p:cNvSpPr/>
              <p:nvPr/>
            </p:nvSpPr>
            <p:spPr>
              <a:xfrm>
                <a:off x="2096804" y="2647972"/>
                <a:ext cx="1295095" cy="495345"/>
              </a:xfrm>
              <a:custGeom>
                <a:avLst/>
                <a:gdLst>
                  <a:gd name="connsiteX0" fmla="*/ 0 w 1100831"/>
                  <a:gd name="connsiteY0" fmla="*/ 275218 h 284096"/>
                  <a:gd name="connsiteX1" fmla="*/ 497150 w 1100831"/>
                  <a:gd name="connsiteY1" fmla="*/ 11 h 284096"/>
                  <a:gd name="connsiteX2" fmla="*/ 1100831 w 1100831"/>
                  <a:gd name="connsiteY2" fmla="*/ 284096 h 284096"/>
                </a:gdLst>
                <a:ahLst/>
                <a:cxnLst>
                  <a:cxn ang="0">
                    <a:pos x="connsiteX0" y="connsiteY0"/>
                  </a:cxn>
                  <a:cxn ang="0">
                    <a:pos x="connsiteX1" y="connsiteY1"/>
                  </a:cxn>
                  <a:cxn ang="0">
                    <a:pos x="connsiteX2" y="connsiteY2"/>
                  </a:cxn>
                </a:cxnLst>
                <a:rect l="l" t="t" r="r" b="b"/>
                <a:pathLst>
                  <a:path w="1100831" h="284096">
                    <a:moveTo>
                      <a:pt x="0" y="275218"/>
                    </a:moveTo>
                    <a:cubicBezTo>
                      <a:pt x="156839" y="136874"/>
                      <a:pt x="313678" y="-1469"/>
                      <a:pt x="497150" y="11"/>
                    </a:cubicBezTo>
                    <a:cubicBezTo>
                      <a:pt x="680622" y="1491"/>
                      <a:pt x="890726" y="142793"/>
                      <a:pt x="1100831" y="28409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tIns="46800" rtlCol="0" anchor="ctr"/>
              <a:lstStyle/>
              <a:p>
                <a:pPr algn="ctr" fontAlgn="base">
                  <a:spcBef>
                    <a:spcPct val="0"/>
                  </a:spcBef>
                  <a:spcAft>
                    <a:spcPct val="0"/>
                  </a:spcAft>
                </a:pPr>
                <a:endParaRPr lang="en-GB">
                  <a:solidFill>
                    <a:schemeClr val="tx1"/>
                  </a:solidFill>
                </a:endParaRPr>
              </a:p>
            </p:txBody>
          </p:sp>
          <p:sp>
            <p:nvSpPr>
              <p:cNvPr id="29" name="Freeform 28"/>
              <p:cNvSpPr/>
              <p:nvPr/>
            </p:nvSpPr>
            <p:spPr>
              <a:xfrm>
                <a:off x="2713020" y="2778212"/>
                <a:ext cx="2715522" cy="376515"/>
              </a:xfrm>
              <a:custGeom>
                <a:avLst/>
                <a:gdLst>
                  <a:gd name="connsiteX0" fmla="*/ 0 w 2308194"/>
                  <a:gd name="connsiteY0" fmla="*/ 292974 h 292974"/>
                  <a:gd name="connsiteX1" fmla="*/ 1100831 w 2308194"/>
                  <a:gd name="connsiteY1" fmla="*/ 11 h 292974"/>
                  <a:gd name="connsiteX2" fmla="*/ 2308194 w 2308194"/>
                  <a:gd name="connsiteY2" fmla="*/ 284096 h 292974"/>
                </a:gdLst>
                <a:ahLst/>
                <a:cxnLst>
                  <a:cxn ang="0">
                    <a:pos x="connsiteX0" y="connsiteY0"/>
                  </a:cxn>
                  <a:cxn ang="0">
                    <a:pos x="connsiteX1" y="connsiteY1"/>
                  </a:cxn>
                  <a:cxn ang="0">
                    <a:pos x="connsiteX2" y="connsiteY2"/>
                  </a:cxn>
                </a:cxnLst>
                <a:rect l="l" t="t" r="r" b="b"/>
                <a:pathLst>
                  <a:path w="2308194" h="292974">
                    <a:moveTo>
                      <a:pt x="0" y="292974"/>
                    </a:moveTo>
                    <a:cubicBezTo>
                      <a:pt x="358066" y="147232"/>
                      <a:pt x="716132" y="1491"/>
                      <a:pt x="1100831" y="11"/>
                    </a:cubicBezTo>
                    <a:cubicBezTo>
                      <a:pt x="1485530" y="-1469"/>
                      <a:pt x="1896862" y="141313"/>
                      <a:pt x="2308194" y="28409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tIns="46800" rtlCol="0" anchor="ctr"/>
              <a:lstStyle/>
              <a:p>
                <a:pPr algn="ctr" fontAlgn="base">
                  <a:spcBef>
                    <a:spcPct val="0"/>
                  </a:spcBef>
                  <a:spcAft>
                    <a:spcPct val="0"/>
                  </a:spcAft>
                </a:pPr>
                <a:endParaRPr lang="en-GB">
                  <a:solidFill>
                    <a:schemeClr val="tx1"/>
                  </a:solidFill>
                </a:endParaRPr>
              </a:p>
            </p:txBody>
          </p:sp>
          <p:sp>
            <p:nvSpPr>
              <p:cNvPr id="30" name="Freeform 29"/>
              <p:cNvSpPr/>
              <p:nvPr/>
            </p:nvSpPr>
            <p:spPr>
              <a:xfrm>
                <a:off x="3391900" y="2880886"/>
                <a:ext cx="1357761" cy="251021"/>
              </a:xfrm>
              <a:custGeom>
                <a:avLst/>
                <a:gdLst>
                  <a:gd name="connsiteX0" fmla="*/ 0 w 1154097"/>
                  <a:gd name="connsiteY0" fmla="*/ 186448 h 195325"/>
                  <a:gd name="connsiteX1" fmla="*/ 541538 w 1154097"/>
                  <a:gd name="connsiteY1" fmla="*/ 17 h 195325"/>
                  <a:gd name="connsiteX2" fmla="*/ 1154097 w 1154097"/>
                  <a:gd name="connsiteY2" fmla="*/ 195325 h 195325"/>
                </a:gdLst>
                <a:ahLst/>
                <a:cxnLst>
                  <a:cxn ang="0">
                    <a:pos x="connsiteX0" y="connsiteY0"/>
                  </a:cxn>
                  <a:cxn ang="0">
                    <a:pos x="connsiteX1" y="connsiteY1"/>
                  </a:cxn>
                  <a:cxn ang="0">
                    <a:pos x="connsiteX2" y="connsiteY2"/>
                  </a:cxn>
                </a:cxnLst>
                <a:rect l="l" t="t" r="r" b="b"/>
                <a:pathLst>
                  <a:path w="1154097" h="195325">
                    <a:moveTo>
                      <a:pt x="0" y="186448"/>
                    </a:moveTo>
                    <a:cubicBezTo>
                      <a:pt x="174594" y="92493"/>
                      <a:pt x="349189" y="-1462"/>
                      <a:pt x="541538" y="17"/>
                    </a:cubicBezTo>
                    <a:cubicBezTo>
                      <a:pt x="733887" y="1496"/>
                      <a:pt x="943992" y="98410"/>
                      <a:pt x="1154097" y="19532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tIns="46800" rtlCol="0" anchor="ctr"/>
              <a:lstStyle/>
              <a:p>
                <a:pPr algn="ctr" fontAlgn="base">
                  <a:spcBef>
                    <a:spcPct val="0"/>
                  </a:spcBef>
                  <a:spcAft>
                    <a:spcPct val="0"/>
                  </a:spcAft>
                </a:pPr>
                <a:endParaRPr lang="en-GB">
                  <a:solidFill>
                    <a:schemeClr val="tx1"/>
                  </a:solidFill>
                </a:endParaRPr>
              </a:p>
            </p:txBody>
          </p:sp>
          <p:sp>
            <p:nvSpPr>
              <p:cNvPr id="31" name="Freeform 30"/>
              <p:cNvSpPr/>
              <p:nvPr/>
            </p:nvSpPr>
            <p:spPr>
              <a:xfrm>
                <a:off x="4739217" y="2823793"/>
                <a:ext cx="1378649" cy="330933"/>
              </a:xfrm>
              <a:custGeom>
                <a:avLst/>
                <a:gdLst>
                  <a:gd name="connsiteX0" fmla="*/ 0 w 1171852"/>
                  <a:gd name="connsiteY0" fmla="*/ 257506 h 257506"/>
                  <a:gd name="connsiteX1" fmla="*/ 523782 w 1171852"/>
                  <a:gd name="connsiteY1" fmla="*/ 53 h 257506"/>
                  <a:gd name="connsiteX2" fmla="*/ 1171852 w 1171852"/>
                  <a:gd name="connsiteY2" fmla="*/ 239750 h 257506"/>
                </a:gdLst>
                <a:ahLst/>
                <a:cxnLst>
                  <a:cxn ang="0">
                    <a:pos x="connsiteX0" y="connsiteY0"/>
                  </a:cxn>
                  <a:cxn ang="0">
                    <a:pos x="connsiteX1" y="connsiteY1"/>
                  </a:cxn>
                  <a:cxn ang="0">
                    <a:pos x="connsiteX2" y="connsiteY2"/>
                  </a:cxn>
                </a:cxnLst>
                <a:rect l="l" t="t" r="r" b="b"/>
                <a:pathLst>
                  <a:path w="1171852" h="257506">
                    <a:moveTo>
                      <a:pt x="0" y="257506"/>
                    </a:moveTo>
                    <a:cubicBezTo>
                      <a:pt x="164236" y="130259"/>
                      <a:pt x="328473" y="3012"/>
                      <a:pt x="523782" y="53"/>
                    </a:cubicBezTo>
                    <a:cubicBezTo>
                      <a:pt x="719091" y="-2906"/>
                      <a:pt x="945471" y="118422"/>
                      <a:pt x="1171852" y="2397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tIns="46800" rtlCol="0" anchor="ctr"/>
              <a:lstStyle/>
              <a:p>
                <a:pPr algn="ctr" fontAlgn="base">
                  <a:spcBef>
                    <a:spcPct val="0"/>
                  </a:spcBef>
                  <a:spcAft>
                    <a:spcPct val="0"/>
                  </a:spcAft>
                </a:pPr>
                <a:endParaRPr lang="en-GB">
                  <a:solidFill>
                    <a:schemeClr val="tx1"/>
                  </a:solidFill>
                </a:endParaRPr>
              </a:p>
            </p:txBody>
          </p:sp>
          <p:sp>
            <p:nvSpPr>
              <p:cNvPr id="32" name="Freeform 31"/>
              <p:cNvSpPr/>
              <p:nvPr/>
            </p:nvSpPr>
            <p:spPr>
              <a:xfrm>
                <a:off x="5418097" y="2994961"/>
                <a:ext cx="678881" cy="148356"/>
              </a:xfrm>
              <a:custGeom>
                <a:avLst/>
                <a:gdLst>
                  <a:gd name="connsiteX0" fmla="*/ 0 w 577049"/>
                  <a:gd name="connsiteY0" fmla="*/ 115439 h 115439"/>
                  <a:gd name="connsiteX1" fmla="*/ 239697 w 577049"/>
                  <a:gd name="connsiteY1" fmla="*/ 29 h 115439"/>
                  <a:gd name="connsiteX2" fmla="*/ 577049 w 577049"/>
                  <a:gd name="connsiteY2" fmla="*/ 106561 h 115439"/>
                </a:gdLst>
                <a:ahLst/>
                <a:cxnLst>
                  <a:cxn ang="0">
                    <a:pos x="connsiteX0" y="connsiteY0"/>
                  </a:cxn>
                  <a:cxn ang="0">
                    <a:pos x="connsiteX1" y="connsiteY1"/>
                  </a:cxn>
                  <a:cxn ang="0">
                    <a:pos x="connsiteX2" y="connsiteY2"/>
                  </a:cxn>
                </a:cxnLst>
                <a:rect l="l" t="t" r="r" b="b"/>
                <a:pathLst>
                  <a:path w="577049" h="115439">
                    <a:moveTo>
                      <a:pt x="0" y="115439"/>
                    </a:moveTo>
                    <a:cubicBezTo>
                      <a:pt x="71761" y="58474"/>
                      <a:pt x="143522" y="1509"/>
                      <a:pt x="239697" y="29"/>
                    </a:cubicBezTo>
                    <a:cubicBezTo>
                      <a:pt x="335872" y="-1451"/>
                      <a:pt x="456460" y="52555"/>
                      <a:pt x="577049" y="1065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tIns="46800" rtlCol="0" anchor="ctr"/>
              <a:lstStyle/>
              <a:p>
                <a:pPr algn="ctr" fontAlgn="base">
                  <a:spcBef>
                    <a:spcPct val="0"/>
                  </a:spcBef>
                  <a:spcAft>
                    <a:spcPct val="0"/>
                  </a:spcAft>
                </a:pPr>
                <a:endParaRPr lang="en-GB">
                  <a:solidFill>
                    <a:schemeClr val="tx1"/>
                  </a:solidFill>
                </a:endParaRPr>
              </a:p>
            </p:txBody>
          </p:sp>
          <p:sp>
            <p:nvSpPr>
              <p:cNvPr id="33" name="Oval 32"/>
              <p:cNvSpPr/>
              <p:nvPr/>
            </p:nvSpPr>
            <p:spPr>
              <a:xfrm>
                <a:off x="1970300" y="3018136"/>
                <a:ext cx="254146" cy="266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tIns="46800" rtlCol="0" anchor="ctr"/>
              <a:lstStyle/>
              <a:p>
                <a:pPr algn="ctr" fontAlgn="base">
                  <a:spcBef>
                    <a:spcPct val="0"/>
                  </a:spcBef>
                  <a:spcAft>
                    <a:spcPct val="0"/>
                  </a:spcAft>
                </a:pPr>
                <a:r>
                  <a:rPr lang="en-GB" sz="1200" b="1" dirty="0">
                    <a:solidFill>
                      <a:schemeClr val="tx1"/>
                    </a:solidFill>
                  </a:rPr>
                  <a:t>9</a:t>
                </a:r>
                <a:endParaRPr lang="en-GB" b="1" dirty="0">
                  <a:solidFill>
                    <a:schemeClr val="tx1"/>
                  </a:solidFill>
                </a:endParaRPr>
              </a:p>
            </p:txBody>
          </p:sp>
          <p:sp>
            <p:nvSpPr>
              <p:cNvPr id="34" name="Oval 33"/>
              <p:cNvSpPr/>
              <p:nvPr/>
            </p:nvSpPr>
            <p:spPr>
              <a:xfrm>
                <a:off x="2612090" y="3007362"/>
                <a:ext cx="254147" cy="266847"/>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46800" rIns="0" rtlCol="0" anchor="ctr"/>
              <a:lstStyle/>
              <a:p>
                <a:pPr algn="ctr" fontAlgn="base">
                  <a:spcBef>
                    <a:spcPct val="0"/>
                  </a:spcBef>
                  <a:spcAft>
                    <a:spcPct val="0"/>
                  </a:spcAft>
                </a:pPr>
                <a:r>
                  <a:rPr lang="en-GB" sz="1200" b="1" dirty="0">
                    <a:solidFill>
                      <a:schemeClr val="tx1"/>
                    </a:solidFill>
                  </a:rPr>
                  <a:t>10</a:t>
                </a:r>
                <a:endParaRPr lang="en-GB" b="1" dirty="0">
                  <a:solidFill>
                    <a:schemeClr val="tx1"/>
                  </a:solidFill>
                </a:endParaRPr>
              </a:p>
            </p:txBody>
          </p:sp>
          <p:sp>
            <p:nvSpPr>
              <p:cNvPr id="35" name="Oval 34"/>
              <p:cNvSpPr/>
              <p:nvPr/>
            </p:nvSpPr>
            <p:spPr>
              <a:xfrm>
                <a:off x="3275856" y="3007361"/>
                <a:ext cx="254146" cy="266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46800" rIns="0" rtlCol="0" anchor="ctr"/>
              <a:lstStyle/>
              <a:p>
                <a:pPr algn="ctr" fontAlgn="base">
                  <a:spcBef>
                    <a:spcPct val="0"/>
                  </a:spcBef>
                  <a:spcAft>
                    <a:spcPct val="0"/>
                  </a:spcAft>
                </a:pPr>
                <a:r>
                  <a:rPr lang="en-GB" sz="1200" b="1" dirty="0">
                    <a:solidFill>
                      <a:schemeClr val="tx1"/>
                    </a:solidFill>
                  </a:rPr>
                  <a:t>11</a:t>
                </a:r>
                <a:endParaRPr lang="en-GB" b="1" dirty="0">
                  <a:solidFill>
                    <a:schemeClr val="tx1"/>
                  </a:solidFill>
                </a:endParaRPr>
              </a:p>
            </p:txBody>
          </p:sp>
          <p:sp>
            <p:nvSpPr>
              <p:cNvPr id="36" name="Oval 35"/>
              <p:cNvSpPr/>
              <p:nvPr/>
            </p:nvSpPr>
            <p:spPr>
              <a:xfrm>
                <a:off x="3953578" y="3007361"/>
                <a:ext cx="254146" cy="266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46800" rIns="0" rtlCol="0" anchor="ctr"/>
              <a:lstStyle/>
              <a:p>
                <a:pPr algn="ctr" fontAlgn="base">
                  <a:spcBef>
                    <a:spcPct val="0"/>
                  </a:spcBef>
                  <a:spcAft>
                    <a:spcPct val="0"/>
                  </a:spcAft>
                </a:pPr>
                <a:r>
                  <a:rPr lang="en-GB" sz="1200" b="1" dirty="0">
                    <a:solidFill>
                      <a:schemeClr val="tx1"/>
                    </a:solidFill>
                  </a:rPr>
                  <a:t>12</a:t>
                </a:r>
                <a:endParaRPr lang="en-GB" b="1" dirty="0">
                  <a:solidFill>
                    <a:schemeClr val="tx1"/>
                  </a:solidFill>
                </a:endParaRPr>
              </a:p>
            </p:txBody>
          </p:sp>
          <p:sp>
            <p:nvSpPr>
              <p:cNvPr id="37" name="Oval 36"/>
              <p:cNvSpPr/>
              <p:nvPr/>
            </p:nvSpPr>
            <p:spPr>
              <a:xfrm>
                <a:off x="4631301" y="3007361"/>
                <a:ext cx="254146" cy="266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46800" rIns="0" rtlCol="0" anchor="ctr"/>
              <a:lstStyle/>
              <a:p>
                <a:pPr algn="ctr" fontAlgn="base">
                  <a:spcBef>
                    <a:spcPct val="0"/>
                  </a:spcBef>
                  <a:spcAft>
                    <a:spcPct val="0"/>
                  </a:spcAft>
                </a:pPr>
                <a:r>
                  <a:rPr lang="en-GB" sz="1200" b="1" dirty="0">
                    <a:solidFill>
                      <a:schemeClr val="tx1"/>
                    </a:solidFill>
                  </a:rPr>
                  <a:t>13</a:t>
                </a:r>
                <a:endParaRPr lang="en-GB" b="1" dirty="0">
                  <a:solidFill>
                    <a:schemeClr val="tx1"/>
                  </a:solidFill>
                </a:endParaRPr>
              </a:p>
            </p:txBody>
          </p:sp>
          <p:sp>
            <p:nvSpPr>
              <p:cNvPr id="38" name="Oval 37"/>
              <p:cNvSpPr/>
              <p:nvPr/>
            </p:nvSpPr>
            <p:spPr>
              <a:xfrm>
                <a:off x="5224308" y="3007361"/>
                <a:ext cx="254146" cy="266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46800" rIns="0" rtlCol="0" anchor="ctr"/>
              <a:lstStyle/>
              <a:p>
                <a:pPr algn="ctr" fontAlgn="base">
                  <a:spcBef>
                    <a:spcPct val="0"/>
                  </a:spcBef>
                  <a:spcAft>
                    <a:spcPct val="0"/>
                  </a:spcAft>
                </a:pPr>
                <a:r>
                  <a:rPr lang="en-GB" sz="1200" b="1" dirty="0">
                    <a:solidFill>
                      <a:schemeClr val="tx1"/>
                    </a:solidFill>
                  </a:rPr>
                  <a:t>14</a:t>
                </a:r>
                <a:endParaRPr lang="en-GB" b="1" dirty="0">
                  <a:solidFill>
                    <a:schemeClr val="tx1"/>
                  </a:solidFill>
                </a:endParaRPr>
              </a:p>
            </p:txBody>
          </p:sp>
          <p:sp>
            <p:nvSpPr>
              <p:cNvPr id="39" name="Oval 38"/>
              <p:cNvSpPr/>
              <p:nvPr/>
            </p:nvSpPr>
            <p:spPr>
              <a:xfrm>
                <a:off x="5902030" y="3007361"/>
                <a:ext cx="254146" cy="266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46800" rIns="0" rtlCol="0" anchor="ctr"/>
              <a:lstStyle/>
              <a:p>
                <a:pPr algn="ctr" fontAlgn="base">
                  <a:spcBef>
                    <a:spcPct val="0"/>
                  </a:spcBef>
                  <a:spcAft>
                    <a:spcPct val="0"/>
                  </a:spcAft>
                </a:pPr>
                <a:r>
                  <a:rPr lang="en-GB" sz="1200" b="1" dirty="0">
                    <a:solidFill>
                      <a:schemeClr val="tx1"/>
                    </a:solidFill>
                  </a:rPr>
                  <a:t>15</a:t>
                </a:r>
                <a:endParaRPr lang="en-GB" b="1" dirty="0">
                  <a:solidFill>
                    <a:schemeClr val="tx1"/>
                  </a:solidFill>
                </a:endParaRPr>
              </a:p>
            </p:txBody>
          </p:sp>
        </p:grpSp>
        <p:grpSp>
          <p:nvGrpSpPr>
            <p:cNvPr id="42" name="Group 41"/>
            <p:cNvGrpSpPr/>
            <p:nvPr/>
          </p:nvGrpSpPr>
          <p:grpSpPr>
            <a:xfrm>
              <a:off x="2007673" y="3419838"/>
              <a:ext cx="2196244" cy="461698"/>
              <a:chOff x="2267744" y="3172700"/>
              <a:chExt cx="3672408" cy="616340"/>
            </a:xfrm>
          </p:grpSpPr>
          <p:sp>
            <p:nvSpPr>
              <p:cNvPr id="43" name="Freeform 42"/>
              <p:cNvSpPr/>
              <p:nvPr/>
            </p:nvSpPr>
            <p:spPr>
              <a:xfrm>
                <a:off x="2267744" y="3172700"/>
                <a:ext cx="417263" cy="497255"/>
              </a:xfrm>
              <a:custGeom>
                <a:avLst/>
                <a:gdLst>
                  <a:gd name="connsiteX0" fmla="*/ 221942 w 417263"/>
                  <a:gd name="connsiteY0" fmla="*/ 497228 h 497255"/>
                  <a:gd name="connsiteX1" fmla="*/ 0 w 417263"/>
                  <a:gd name="connsiteY1" fmla="*/ 177632 h 497255"/>
                  <a:gd name="connsiteX2" fmla="*/ 221942 w 417263"/>
                  <a:gd name="connsiteY2" fmla="*/ 79 h 497255"/>
                  <a:gd name="connsiteX3" fmla="*/ 417251 w 417263"/>
                  <a:gd name="connsiteY3" fmla="*/ 159877 h 497255"/>
                  <a:gd name="connsiteX4" fmla="*/ 221942 w 417263"/>
                  <a:gd name="connsiteY4" fmla="*/ 497228 h 497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263" h="497255">
                    <a:moveTo>
                      <a:pt x="221942" y="497228"/>
                    </a:moveTo>
                    <a:cubicBezTo>
                      <a:pt x="152400" y="500187"/>
                      <a:pt x="0" y="260490"/>
                      <a:pt x="0" y="177632"/>
                    </a:cubicBezTo>
                    <a:cubicBezTo>
                      <a:pt x="0" y="94774"/>
                      <a:pt x="152400" y="3038"/>
                      <a:pt x="221942" y="79"/>
                    </a:cubicBezTo>
                    <a:cubicBezTo>
                      <a:pt x="291484" y="-2880"/>
                      <a:pt x="415771" y="77019"/>
                      <a:pt x="417251" y="159877"/>
                    </a:cubicBezTo>
                    <a:cubicBezTo>
                      <a:pt x="418731" y="242735"/>
                      <a:pt x="291484" y="494269"/>
                      <a:pt x="221942" y="497228"/>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1"/>
                  </a:solidFill>
                </a:endParaRPr>
              </a:p>
            </p:txBody>
          </p:sp>
          <p:sp>
            <p:nvSpPr>
              <p:cNvPr id="44" name="Freeform 43"/>
              <p:cNvSpPr/>
              <p:nvPr/>
            </p:nvSpPr>
            <p:spPr>
              <a:xfrm>
                <a:off x="2489686" y="3465606"/>
                <a:ext cx="541538" cy="230955"/>
              </a:xfrm>
              <a:custGeom>
                <a:avLst/>
                <a:gdLst>
                  <a:gd name="connsiteX0" fmla="*/ 0 w 541538"/>
                  <a:gd name="connsiteY0" fmla="*/ 230955 h 230955"/>
                  <a:gd name="connsiteX1" fmla="*/ 257453 w 541538"/>
                  <a:gd name="connsiteY1" fmla="*/ 136 h 230955"/>
                  <a:gd name="connsiteX2" fmla="*/ 541538 w 541538"/>
                  <a:gd name="connsiteY2" fmla="*/ 204322 h 230955"/>
                </a:gdLst>
                <a:ahLst/>
                <a:cxnLst>
                  <a:cxn ang="0">
                    <a:pos x="connsiteX0" y="connsiteY0"/>
                  </a:cxn>
                  <a:cxn ang="0">
                    <a:pos x="connsiteX1" y="connsiteY1"/>
                  </a:cxn>
                  <a:cxn ang="0">
                    <a:pos x="connsiteX2" y="connsiteY2"/>
                  </a:cxn>
                </a:cxnLst>
                <a:rect l="l" t="t" r="r" b="b"/>
                <a:pathLst>
                  <a:path w="541538" h="230955">
                    <a:moveTo>
                      <a:pt x="0" y="230955"/>
                    </a:moveTo>
                    <a:cubicBezTo>
                      <a:pt x="83598" y="117765"/>
                      <a:pt x="167197" y="4575"/>
                      <a:pt x="257453" y="136"/>
                    </a:cubicBezTo>
                    <a:cubicBezTo>
                      <a:pt x="347709" y="-4303"/>
                      <a:pt x="444623" y="100009"/>
                      <a:pt x="541538" y="20432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1"/>
                  </a:solidFill>
                </a:endParaRPr>
              </a:p>
            </p:txBody>
          </p:sp>
          <p:sp>
            <p:nvSpPr>
              <p:cNvPr id="45" name="Freeform 44"/>
              <p:cNvSpPr/>
              <p:nvPr/>
            </p:nvSpPr>
            <p:spPr>
              <a:xfrm>
                <a:off x="2489686" y="3293368"/>
                <a:ext cx="1100831" cy="385438"/>
              </a:xfrm>
              <a:custGeom>
                <a:avLst/>
                <a:gdLst>
                  <a:gd name="connsiteX0" fmla="*/ 0 w 1100831"/>
                  <a:gd name="connsiteY0" fmla="*/ 275218 h 284096"/>
                  <a:gd name="connsiteX1" fmla="*/ 497150 w 1100831"/>
                  <a:gd name="connsiteY1" fmla="*/ 11 h 284096"/>
                  <a:gd name="connsiteX2" fmla="*/ 1100831 w 1100831"/>
                  <a:gd name="connsiteY2" fmla="*/ 284096 h 284096"/>
                </a:gdLst>
                <a:ahLst/>
                <a:cxnLst>
                  <a:cxn ang="0">
                    <a:pos x="connsiteX0" y="connsiteY0"/>
                  </a:cxn>
                  <a:cxn ang="0">
                    <a:pos x="connsiteX1" y="connsiteY1"/>
                  </a:cxn>
                  <a:cxn ang="0">
                    <a:pos x="connsiteX2" y="connsiteY2"/>
                  </a:cxn>
                </a:cxnLst>
                <a:rect l="l" t="t" r="r" b="b"/>
                <a:pathLst>
                  <a:path w="1100831" h="284096">
                    <a:moveTo>
                      <a:pt x="0" y="275218"/>
                    </a:moveTo>
                    <a:cubicBezTo>
                      <a:pt x="156839" y="136874"/>
                      <a:pt x="313678" y="-1469"/>
                      <a:pt x="497150" y="11"/>
                    </a:cubicBezTo>
                    <a:cubicBezTo>
                      <a:pt x="680622" y="1491"/>
                      <a:pt x="890726" y="142793"/>
                      <a:pt x="1100831" y="28409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1"/>
                  </a:solidFill>
                </a:endParaRPr>
              </a:p>
            </p:txBody>
          </p:sp>
          <p:sp>
            <p:nvSpPr>
              <p:cNvPr id="46" name="Freeform 45"/>
              <p:cNvSpPr/>
              <p:nvPr/>
            </p:nvSpPr>
            <p:spPr>
              <a:xfrm>
                <a:off x="3013469" y="3394710"/>
                <a:ext cx="2308194" cy="292974"/>
              </a:xfrm>
              <a:custGeom>
                <a:avLst/>
                <a:gdLst>
                  <a:gd name="connsiteX0" fmla="*/ 0 w 2308194"/>
                  <a:gd name="connsiteY0" fmla="*/ 292974 h 292974"/>
                  <a:gd name="connsiteX1" fmla="*/ 1100831 w 2308194"/>
                  <a:gd name="connsiteY1" fmla="*/ 11 h 292974"/>
                  <a:gd name="connsiteX2" fmla="*/ 2308194 w 2308194"/>
                  <a:gd name="connsiteY2" fmla="*/ 284096 h 292974"/>
                </a:gdLst>
                <a:ahLst/>
                <a:cxnLst>
                  <a:cxn ang="0">
                    <a:pos x="connsiteX0" y="connsiteY0"/>
                  </a:cxn>
                  <a:cxn ang="0">
                    <a:pos x="connsiteX1" y="connsiteY1"/>
                  </a:cxn>
                  <a:cxn ang="0">
                    <a:pos x="connsiteX2" y="connsiteY2"/>
                  </a:cxn>
                </a:cxnLst>
                <a:rect l="l" t="t" r="r" b="b"/>
                <a:pathLst>
                  <a:path w="2308194" h="292974">
                    <a:moveTo>
                      <a:pt x="0" y="292974"/>
                    </a:moveTo>
                    <a:cubicBezTo>
                      <a:pt x="358066" y="147232"/>
                      <a:pt x="716132" y="1491"/>
                      <a:pt x="1100831" y="11"/>
                    </a:cubicBezTo>
                    <a:cubicBezTo>
                      <a:pt x="1485530" y="-1469"/>
                      <a:pt x="1896862" y="141313"/>
                      <a:pt x="2308194" y="28409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1"/>
                  </a:solidFill>
                </a:endParaRPr>
              </a:p>
            </p:txBody>
          </p:sp>
          <p:sp>
            <p:nvSpPr>
              <p:cNvPr id="47" name="Freeform 46"/>
              <p:cNvSpPr/>
              <p:nvPr/>
            </p:nvSpPr>
            <p:spPr>
              <a:xfrm>
                <a:off x="3590517" y="3474603"/>
                <a:ext cx="1154097" cy="195325"/>
              </a:xfrm>
              <a:custGeom>
                <a:avLst/>
                <a:gdLst>
                  <a:gd name="connsiteX0" fmla="*/ 0 w 1154097"/>
                  <a:gd name="connsiteY0" fmla="*/ 186448 h 195325"/>
                  <a:gd name="connsiteX1" fmla="*/ 541538 w 1154097"/>
                  <a:gd name="connsiteY1" fmla="*/ 17 h 195325"/>
                  <a:gd name="connsiteX2" fmla="*/ 1154097 w 1154097"/>
                  <a:gd name="connsiteY2" fmla="*/ 195325 h 195325"/>
                </a:gdLst>
                <a:ahLst/>
                <a:cxnLst>
                  <a:cxn ang="0">
                    <a:pos x="connsiteX0" y="connsiteY0"/>
                  </a:cxn>
                  <a:cxn ang="0">
                    <a:pos x="connsiteX1" y="connsiteY1"/>
                  </a:cxn>
                  <a:cxn ang="0">
                    <a:pos x="connsiteX2" y="connsiteY2"/>
                  </a:cxn>
                </a:cxnLst>
                <a:rect l="l" t="t" r="r" b="b"/>
                <a:pathLst>
                  <a:path w="1154097" h="195325">
                    <a:moveTo>
                      <a:pt x="0" y="186448"/>
                    </a:moveTo>
                    <a:cubicBezTo>
                      <a:pt x="174594" y="92493"/>
                      <a:pt x="349189" y="-1462"/>
                      <a:pt x="541538" y="17"/>
                    </a:cubicBezTo>
                    <a:cubicBezTo>
                      <a:pt x="733887" y="1496"/>
                      <a:pt x="943992" y="98410"/>
                      <a:pt x="1154097" y="19532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1"/>
                  </a:solidFill>
                </a:endParaRPr>
              </a:p>
            </p:txBody>
          </p:sp>
          <p:sp>
            <p:nvSpPr>
              <p:cNvPr id="48" name="Freeform 47"/>
              <p:cNvSpPr/>
              <p:nvPr/>
            </p:nvSpPr>
            <p:spPr>
              <a:xfrm>
                <a:off x="4735737" y="3430178"/>
                <a:ext cx="1171852" cy="257506"/>
              </a:xfrm>
              <a:custGeom>
                <a:avLst/>
                <a:gdLst>
                  <a:gd name="connsiteX0" fmla="*/ 0 w 1171852"/>
                  <a:gd name="connsiteY0" fmla="*/ 257506 h 257506"/>
                  <a:gd name="connsiteX1" fmla="*/ 523782 w 1171852"/>
                  <a:gd name="connsiteY1" fmla="*/ 53 h 257506"/>
                  <a:gd name="connsiteX2" fmla="*/ 1171852 w 1171852"/>
                  <a:gd name="connsiteY2" fmla="*/ 239750 h 257506"/>
                </a:gdLst>
                <a:ahLst/>
                <a:cxnLst>
                  <a:cxn ang="0">
                    <a:pos x="connsiteX0" y="connsiteY0"/>
                  </a:cxn>
                  <a:cxn ang="0">
                    <a:pos x="connsiteX1" y="connsiteY1"/>
                  </a:cxn>
                  <a:cxn ang="0">
                    <a:pos x="connsiteX2" y="connsiteY2"/>
                  </a:cxn>
                </a:cxnLst>
                <a:rect l="l" t="t" r="r" b="b"/>
                <a:pathLst>
                  <a:path w="1171852" h="257506">
                    <a:moveTo>
                      <a:pt x="0" y="257506"/>
                    </a:moveTo>
                    <a:cubicBezTo>
                      <a:pt x="164236" y="130259"/>
                      <a:pt x="328473" y="3012"/>
                      <a:pt x="523782" y="53"/>
                    </a:cubicBezTo>
                    <a:cubicBezTo>
                      <a:pt x="719091" y="-2906"/>
                      <a:pt x="945471" y="118422"/>
                      <a:pt x="1171852" y="2397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1"/>
                  </a:solidFill>
                </a:endParaRPr>
              </a:p>
            </p:txBody>
          </p:sp>
          <p:sp>
            <p:nvSpPr>
              <p:cNvPr id="49" name="Freeform 48"/>
              <p:cNvSpPr/>
              <p:nvPr/>
            </p:nvSpPr>
            <p:spPr>
              <a:xfrm>
                <a:off x="5312785" y="3563367"/>
                <a:ext cx="577049" cy="115439"/>
              </a:xfrm>
              <a:custGeom>
                <a:avLst/>
                <a:gdLst>
                  <a:gd name="connsiteX0" fmla="*/ 0 w 577049"/>
                  <a:gd name="connsiteY0" fmla="*/ 115439 h 115439"/>
                  <a:gd name="connsiteX1" fmla="*/ 239697 w 577049"/>
                  <a:gd name="connsiteY1" fmla="*/ 29 h 115439"/>
                  <a:gd name="connsiteX2" fmla="*/ 577049 w 577049"/>
                  <a:gd name="connsiteY2" fmla="*/ 106561 h 115439"/>
                </a:gdLst>
                <a:ahLst/>
                <a:cxnLst>
                  <a:cxn ang="0">
                    <a:pos x="connsiteX0" y="connsiteY0"/>
                  </a:cxn>
                  <a:cxn ang="0">
                    <a:pos x="connsiteX1" y="connsiteY1"/>
                  </a:cxn>
                  <a:cxn ang="0">
                    <a:pos x="connsiteX2" y="connsiteY2"/>
                  </a:cxn>
                </a:cxnLst>
                <a:rect l="l" t="t" r="r" b="b"/>
                <a:pathLst>
                  <a:path w="577049" h="115439">
                    <a:moveTo>
                      <a:pt x="0" y="115439"/>
                    </a:moveTo>
                    <a:cubicBezTo>
                      <a:pt x="71761" y="58474"/>
                      <a:pt x="143522" y="1509"/>
                      <a:pt x="239697" y="29"/>
                    </a:cubicBezTo>
                    <a:cubicBezTo>
                      <a:pt x="335872" y="-1451"/>
                      <a:pt x="456460" y="52555"/>
                      <a:pt x="577049" y="1065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1"/>
                  </a:solidFill>
                </a:endParaRPr>
              </a:p>
            </p:txBody>
          </p:sp>
          <p:sp>
            <p:nvSpPr>
              <p:cNvPr id="50" name="Oval 49"/>
              <p:cNvSpPr/>
              <p:nvPr/>
            </p:nvSpPr>
            <p:spPr>
              <a:xfrm>
                <a:off x="2382157" y="3581400"/>
                <a:ext cx="216024" cy="2076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tx1"/>
                    </a:solidFill>
                  </a:rPr>
                  <a:t>1</a:t>
                </a:r>
                <a:endParaRPr lang="en-GB" b="1" dirty="0">
                  <a:solidFill>
                    <a:schemeClr val="tx1"/>
                  </a:solidFill>
                </a:endParaRPr>
              </a:p>
            </p:txBody>
          </p:sp>
          <p:sp>
            <p:nvSpPr>
              <p:cNvPr id="51" name="Oval 50"/>
              <p:cNvSpPr/>
              <p:nvPr/>
            </p:nvSpPr>
            <p:spPr>
              <a:xfrm>
                <a:off x="2915816" y="3573016"/>
                <a:ext cx="216024" cy="2076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tx1"/>
                    </a:solidFill>
                  </a:rPr>
                  <a:t>2</a:t>
                </a:r>
                <a:endParaRPr lang="en-GB" b="1" dirty="0">
                  <a:solidFill>
                    <a:schemeClr val="tx1"/>
                  </a:solidFill>
                </a:endParaRPr>
              </a:p>
            </p:txBody>
          </p:sp>
          <p:sp>
            <p:nvSpPr>
              <p:cNvPr id="52" name="Oval 51"/>
              <p:cNvSpPr/>
              <p:nvPr/>
            </p:nvSpPr>
            <p:spPr>
              <a:xfrm>
                <a:off x="3491880" y="3573016"/>
                <a:ext cx="216024" cy="2076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tx1"/>
                    </a:solidFill>
                  </a:rPr>
                  <a:t>3</a:t>
                </a:r>
                <a:endParaRPr lang="en-GB" b="1" dirty="0">
                  <a:solidFill>
                    <a:schemeClr val="tx1"/>
                  </a:solidFill>
                </a:endParaRPr>
              </a:p>
            </p:txBody>
          </p:sp>
          <p:sp>
            <p:nvSpPr>
              <p:cNvPr id="53" name="Oval 52"/>
              <p:cNvSpPr/>
              <p:nvPr/>
            </p:nvSpPr>
            <p:spPr>
              <a:xfrm>
                <a:off x="4067944" y="3573016"/>
                <a:ext cx="216024" cy="2076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tx1"/>
                    </a:solidFill>
                  </a:rPr>
                  <a:t>4</a:t>
                </a:r>
                <a:endParaRPr lang="en-GB" b="1" dirty="0">
                  <a:solidFill>
                    <a:schemeClr val="tx1"/>
                  </a:solidFill>
                </a:endParaRPr>
              </a:p>
            </p:txBody>
          </p:sp>
          <p:sp>
            <p:nvSpPr>
              <p:cNvPr id="54" name="Oval 53"/>
              <p:cNvSpPr/>
              <p:nvPr/>
            </p:nvSpPr>
            <p:spPr>
              <a:xfrm>
                <a:off x="4644008" y="3573016"/>
                <a:ext cx="216024" cy="2076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tx1"/>
                    </a:solidFill>
                  </a:rPr>
                  <a:t>5</a:t>
                </a:r>
                <a:endParaRPr lang="en-GB" b="1" dirty="0">
                  <a:solidFill>
                    <a:schemeClr val="tx1"/>
                  </a:solidFill>
                </a:endParaRPr>
              </a:p>
            </p:txBody>
          </p:sp>
          <p:sp>
            <p:nvSpPr>
              <p:cNvPr id="55" name="Oval 54"/>
              <p:cNvSpPr/>
              <p:nvPr/>
            </p:nvSpPr>
            <p:spPr>
              <a:xfrm>
                <a:off x="5148064" y="3573016"/>
                <a:ext cx="216024" cy="2076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tx1"/>
                    </a:solidFill>
                  </a:rPr>
                  <a:t>6</a:t>
                </a:r>
                <a:endParaRPr lang="en-GB" b="1" dirty="0">
                  <a:solidFill>
                    <a:schemeClr val="tx1"/>
                  </a:solidFill>
                </a:endParaRPr>
              </a:p>
            </p:txBody>
          </p:sp>
          <p:sp>
            <p:nvSpPr>
              <p:cNvPr id="56" name="Oval 55"/>
              <p:cNvSpPr/>
              <p:nvPr/>
            </p:nvSpPr>
            <p:spPr>
              <a:xfrm>
                <a:off x="5724128" y="3573016"/>
                <a:ext cx="216024" cy="2076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tx1"/>
                    </a:solidFill>
                  </a:rPr>
                  <a:t>7</a:t>
                </a:r>
                <a:endParaRPr lang="en-GB" b="1" dirty="0">
                  <a:solidFill>
                    <a:schemeClr val="tx1"/>
                  </a:solidFill>
                </a:endParaRPr>
              </a:p>
            </p:txBody>
          </p:sp>
        </p:grpSp>
        <p:sp>
          <p:nvSpPr>
            <p:cNvPr id="68" name="Freeform 67"/>
            <p:cNvSpPr/>
            <p:nvPr/>
          </p:nvSpPr>
          <p:spPr>
            <a:xfrm>
              <a:off x="4353596" y="3419838"/>
              <a:ext cx="249540" cy="372492"/>
            </a:xfrm>
            <a:custGeom>
              <a:avLst/>
              <a:gdLst>
                <a:gd name="connsiteX0" fmla="*/ 221942 w 417263"/>
                <a:gd name="connsiteY0" fmla="*/ 497228 h 497255"/>
                <a:gd name="connsiteX1" fmla="*/ 0 w 417263"/>
                <a:gd name="connsiteY1" fmla="*/ 177632 h 497255"/>
                <a:gd name="connsiteX2" fmla="*/ 221942 w 417263"/>
                <a:gd name="connsiteY2" fmla="*/ 79 h 497255"/>
                <a:gd name="connsiteX3" fmla="*/ 417251 w 417263"/>
                <a:gd name="connsiteY3" fmla="*/ 159877 h 497255"/>
                <a:gd name="connsiteX4" fmla="*/ 221942 w 417263"/>
                <a:gd name="connsiteY4" fmla="*/ 497228 h 497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263" h="497255">
                  <a:moveTo>
                    <a:pt x="221942" y="497228"/>
                  </a:moveTo>
                  <a:cubicBezTo>
                    <a:pt x="152400" y="500187"/>
                    <a:pt x="0" y="260490"/>
                    <a:pt x="0" y="177632"/>
                  </a:cubicBezTo>
                  <a:cubicBezTo>
                    <a:pt x="0" y="94774"/>
                    <a:pt x="152400" y="3038"/>
                    <a:pt x="221942" y="79"/>
                  </a:cubicBezTo>
                  <a:cubicBezTo>
                    <a:pt x="291484" y="-2880"/>
                    <a:pt x="415771" y="77019"/>
                    <a:pt x="417251" y="159877"/>
                  </a:cubicBezTo>
                  <a:cubicBezTo>
                    <a:pt x="418731" y="242735"/>
                    <a:pt x="291484" y="494269"/>
                    <a:pt x="221942" y="497228"/>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tIns="46800" rtlCol="0" anchor="ctr"/>
            <a:lstStyle/>
            <a:p>
              <a:pPr algn="ctr" fontAlgn="base">
                <a:spcBef>
                  <a:spcPct val="0"/>
                </a:spcBef>
                <a:spcAft>
                  <a:spcPct val="0"/>
                </a:spcAft>
              </a:pPr>
              <a:endParaRPr lang="en-GB">
                <a:solidFill>
                  <a:schemeClr val="tx1"/>
                </a:solidFill>
              </a:endParaRPr>
            </a:p>
          </p:txBody>
        </p:sp>
        <p:sp>
          <p:nvSpPr>
            <p:cNvPr id="58" name="Oval 57"/>
            <p:cNvSpPr/>
            <p:nvPr/>
          </p:nvSpPr>
          <p:spPr>
            <a:xfrm>
              <a:off x="4419940" y="3719713"/>
              <a:ext cx="129191" cy="15554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tx1"/>
                  </a:solidFill>
                </a:rPr>
                <a:t>8</a:t>
              </a:r>
              <a:endParaRPr lang="en-GB" b="1" dirty="0">
                <a:solidFill>
                  <a:schemeClr val="tx1"/>
                </a:solidFill>
              </a:endParaRPr>
            </a:p>
          </p:txBody>
        </p:sp>
      </p:grpSp>
      <p:sp>
        <p:nvSpPr>
          <p:cNvPr id="76" name="TextBox 75"/>
          <p:cNvSpPr txBox="1"/>
          <p:nvPr/>
        </p:nvSpPr>
        <p:spPr>
          <a:xfrm>
            <a:off x="3938589" y="4964681"/>
            <a:ext cx="2460930" cy="369332"/>
          </a:xfrm>
          <a:prstGeom prst="rect">
            <a:avLst/>
          </a:prstGeom>
          <a:solidFill>
            <a:srgbClr val="FFC000"/>
          </a:solidFill>
        </p:spPr>
        <p:txBody>
          <a:bodyPr wrap="none" rtlCol="0">
            <a:spAutoFit/>
          </a:bodyPr>
          <a:lstStyle/>
          <a:p>
            <a:pPr fontAlgn="base">
              <a:spcBef>
                <a:spcPct val="0"/>
              </a:spcBef>
              <a:spcAft>
                <a:spcPct val="0"/>
              </a:spcAft>
            </a:pPr>
            <a:r>
              <a:rPr lang="en-US" altLang="en-US" dirty="0" smtClean="0"/>
              <a:t>,(7,6</a:t>
            </a:r>
            <a:r>
              <a:rPr lang="en-US" altLang="en-US" dirty="0"/>
              <a:t>),(6,2),(2,1)) </a:t>
            </a:r>
            <a:r>
              <a:rPr lang="en-GB" sz="1000" i="1" dirty="0"/>
              <a:t>Wastage = </a:t>
            </a:r>
            <a:r>
              <a:rPr lang="en-GB" sz="1000" i="1" dirty="0" smtClean="0"/>
              <a:t> 2</a:t>
            </a:r>
            <a:endParaRPr lang="en-GB" dirty="0"/>
          </a:p>
        </p:txBody>
      </p:sp>
      <p:sp>
        <p:nvSpPr>
          <p:cNvPr id="77" name="TextBox 76"/>
          <p:cNvSpPr txBox="1"/>
          <p:nvPr/>
        </p:nvSpPr>
        <p:spPr>
          <a:xfrm>
            <a:off x="3368117" y="4964721"/>
            <a:ext cx="617477" cy="369332"/>
          </a:xfrm>
          <a:prstGeom prst="rect">
            <a:avLst/>
          </a:prstGeom>
          <a:solidFill>
            <a:schemeClr val="accent2">
              <a:lumMod val="60000"/>
              <a:lumOff val="40000"/>
            </a:schemeClr>
          </a:solidFill>
        </p:spPr>
        <p:txBody>
          <a:bodyPr wrap="none" rtlCol="0">
            <a:spAutoFit/>
          </a:bodyPr>
          <a:lstStyle/>
          <a:p>
            <a:pPr fontAlgn="base">
              <a:spcBef>
                <a:spcPct val="0"/>
              </a:spcBef>
              <a:spcAft>
                <a:spcPct val="0"/>
              </a:spcAft>
            </a:pPr>
            <a:r>
              <a:rPr lang="en-US" altLang="en-US" dirty="0" smtClean="0"/>
              <a:t>(8,8)</a:t>
            </a:r>
            <a:endParaRPr lang="en-GB" dirty="0"/>
          </a:p>
        </p:txBody>
      </p:sp>
      <p:sp>
        <p:nvSpPr>
          <p:cNvPr id="78" name="TextBox 77"/>
          <p:cNvSpPr txBox="1"/>
          <p:nvPr/>
        </p:nvSpPr>
        <p:spPr>
          <a:xfrm>
            <a:off x="911995" y="5694931"/>
            <a:ext cx="7265130" cy="369332"/>
          </a:xfrm>
          <a:prstGeom prst="rect">
            <a:avLst/>
          </a:prstGeom>
          <a:solidFill>
            <a:schemeClr val="accent1"/>
          </a:solidFill>
        </p:spPr>
        <p:txBody>
          <a:bodyPr wrap="none" rtlCol="0">
            <a:spAutoFit/>
          </a:bodyPr>
          <a:lstStyle/>
          <a:p>
            <a:pPr fontAlgn="base">
              <a:spcBef>
                <a:spcPct val="0"/>
              </a:spcBef>
              <a:spcAft>
                <a:spcPct val="0"/>
              </a:spcAft>
              <a:buFont typeface="Arial" pitchFamily="34" charset="0"/>
              <a:buChar char="•"/>
            </a:pPr>
            <a:r>
              <a:rPr lang="en-US" altLang="en-US" dirty="0"/>
              <a:t>   ((9,9),(9,11),(11,13),(13,15),(15,13),(15,14),(14,10),(10,12),(10,9)) </a:t>
            </a:r>
            <a:r>
              <a:rPr lang="en-GB" sz="1000" i="1" dirty="0"/>
              <a:t>Wastage = 4</a:t>
            </a:r>
            <a:endParaRPr lang="en-GB" dirty="0"/>
          </a:p>
        </p:txBody>
      </p:sp>
      <p:sp>
        <p:nvSpPr>
          <p:cNvPr id="79" name="Rectangle 3"/>
          <p:cNvSpPr txBox="1">
            <a:spLocks noChangeArrowheads="1"/>
          </p:cNvSpPr>
          <p:nvPr/>
        </p:nvSpPr>
        <p:spPr bwMode="auto">
          <a:xfrm>
            <a:off x="7720012" y="4005064"/>
            <a:ext cx="756084"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r>
              <a:rPr lang="en-US" altLang="en-US" sz="2000" kern="0" dirty="0">
                <a:solidFill>
                  <a:srgbClr val="808080"/>
                </a:solidFill>
              </a:rPr>
              <a:t>w = </a:t>
            </a:r>
            <a:r>
              <a:rPr lang="en-US" altLang="en-US" sz="2000" kern="0" dirty="0" smtClean="0">
                <a:solidFill>
                  <a:srgbClr val="808080"/>
                </a:solidFill>
              </a:rPr>
              <a:t>6</a:t>
            </a:r>
            <a:endParaRPr lang="en-US" altLang="en-US" sz="2000" kern="0" dirty="0">
              <a:solidFill>
                <a:srgbClr val="808080"/>
              </a:solidFill>
            </a:endParaRPr>
          </a:p>
        </p:txBody>
      </p:sp>
      <p:sp>
        <p:nvSpPr>
          <p:cNvPr id="57" name="Rectangle 2"/>
          <p:cNvSpPr>
            <a:spLocks noGrp="1" noChangeArrowheads="1"/>
          </p:cNvSpPr>
          <p:nvPr>
            <p:ph type="title"/>
          </p:nvPr>
        </p:nvSpPr>
        <p:spPr>
          <a:xfrm>
            <a:off x="1256044" y="0"/>
            <a:ext cx="6463968" cy="1125538"/>
          </a:xfrm>
        </p:spPr>
        <p:txBody>
          <a:bodyPr>
            <a:normAutofit/>
          </a:bodyPr>
          <a:lstStyle/>
          <a:p>
            <a:pPr algn="l"/>
            <a:r>
              <a:rPr lang="en-US" altLang="en-US" sz="2800" dirty="0">
                <a:solidFill>
                  <a:schemeClr val="bg1"/>
                </a:solidFill>
                <a:latin typeface="Franklin Gothic Medium"/>
                <a:ea typeface="MS PGothic" pitchFamily="34" charset="-128"/>
                <a:cs typeface="Franklin Gothic Medium"/>
              </a:rPr>
              <a:t>How to Solve the Problem</a:t>
            </a:r>
          </a:p>
        </p:txBody>
      </p:sp>
      <p:sp>
        <p:nvSpPr>
          <p:cNvPr id="60" name="TextBox 59"/>
          <p:cNvSpPr txBox="1"/>
          <p:nvPr/>
        </p:nvSpPr>
        <p:spPr>
          <a:xfrm>
            <a:off x="911995" y="4964721"/>
            <a:ext cx="2456122" cy="369332"/>
          </a:xfrm>
          <a:prstGeom prst="rect">
            <a:avLst/>
          </a:prstGeom>
          <a:solidFill>
            <a:srgbClr val="FFC000"/>
          </a:solidFill>
        </p:spPr>
        <p:txBody>
          <a:bodyPr wrap="none" rtlCol="0">
            <a:spAutoFit/>
          </a:bodyPr>
          <a:lstStyle/>
          <a:p>
            <a:pPr fontAlgn="base">
              <a:spcBef>
                <a:spcPct val="0"/>
              </a:spcBef>
              <a:spcAft>
                <a:spcPct val="0"/>
              </a:spcAft>
              <a:buFont typeface="Arial" pitchFamily="34" charset="0"/>
              <a:buChar char="•"/>
            </a:pPr>
            <a:r>
              <a:rPr lang="en-US" altLang="en-US" dirty="0"/>
              <a:t>   ((1,1),(1,3),(3,5),(5,7</a:t>
            </a:r>
            <a:r>
              <a:rPr lang="en-US" altLang="en-US" dirty="0" smtClean="0"/>
              <a:t>),</a:t>
            </a:r>
            <a:endParaRPr lang="en-GB" dirty="0"/>
          </a:p>
        </p:txBody>
      </p:sp>
      <p:grpSp>
        <p:nvGrpSpPr>
          <p:cNvPr id="59" name="Group 58"/>
          <p:cNvGrpSpPr/>
          <p:nvPr/>
        </p:nvGrpSpPr>
        <p:grpSpPr>
          <a:xfrm>
            <a:off x="1163965" y="5202795"/>
            <a:ext cx="2901278" cy="674318"/>
            <a:chOff x="976363" y="5229200"/>
            <a:chExt cx="2999289" cy="674318"/>
          </a:xfrm>
        </p:grpSpPr>
        <p:sp>
          <p:nvSpPr>
            <p:cNvPr id="63" name="Bent Arrow 62"/>
            <p:cNvSpPr/>
            <p:nvPr/>
          </p:nvSpPr>
          <p:spPr>
            <a:xfrm rot="16200000" flipV="1">
              <a:off x="2329610" y="3943198"/>
              <a:ext cx="360039" cy="2932044"/>
            </a:xfrm>
            <a:prstGeom prst="ben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1"/>
                </a:solidFill>
              </a:endParaRPr>
            </a:p>
          </p:txBody>
        </p:sp>
        <p:sp>
          <p:nvSpPr>
            <p:cNvPr id="64" name="Rectangle 63"/>
            <p:cNvSpPr/>
            <p:nvPr/>
          </p:nvSpPr>
          <p:spPr>
            <a:xfrm>
              <a:off x="976363" y="5498182"/>
              <a:ext cx="117727" cy="40533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1"/>
                </a:solidFill>
              </a:endParaRPr>
            </a:p>
          </p:txBody>
        </p:sp>
      </p:grpSp>
    </p:spTree>
    <p:extLst>
      <p:ext uri="{BB962C8B-B14F-4D97-AF65-F5344CB8AC3E}">
        <p14:creationId xmlns:p14="http://schemas.microsoft.com/office/powerpoint/2010/main" val="768004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Freeform 66"/>
          <p:cNvSpPr/>
          <p:nvPr/>
        </p:nvSpPr>
        <p:spPr>
          <a:xfrm>
            <a:off x="4477951" y="3841325"/>
            <a:ext cx="464832" cy="78693"/>
          </a:xfrm>
          <a:custGeom>
            <a:avLst/>
            <a:gdLst>
              <a:gd name="connsiteX0" fmla="*/ 0 w 1391478"/>
              <a:gd name="connsiteY0" fmla="*/ 9939 h 270013"/>
              <a:gd name="connsiteX1" fmla="*/ 685800 w 1391478"/>
              <a:gd name="connsiteY1" fmla="*/ 268357 h 270013"/>
              <a:gd name="connsiteX2" fmla="*/ 1391478 w 1391478"/>
              <a:gd name="connsiteY2" fmla="*/ 0 h 270013"/>
            </a:gdLst>
            <a:ahLst/>
            <a:cxnLst>
              <a:cxn ang="0">
                <a:pos x="connsiteX0" y="connsiteY0"/>
              </a:cxn>
              <a:cxn ang="0">
                <a:pos x="connsiteX1" y="connsiteY1"/>
              </a:cxn>
              <a:cxn ang="0">
                <a:pos x="connsiteX2" y="connsiteY2"/>
              </a:cxn>
            </a:cxnLst>
            <a:rect l="l" t="t" r="r" b="b"/>
            <a:pathLst>
              <a:path w="1391478" h="270013">
                <a:moveTo>
                  <a:pt x="0" y="9939"/>
                </a:moveTo>
                <a:cubicBezTo>
                  <a:pt x="226943" y="139976"/>
                  <a:pt x="453887" y="270013"/>
                  <a:pt x="685800" y="268357"/>
                </a:cubicBezTo>
                <a:cubicBezTo>
                  <a:pt x="917713" y="266701"/>
                  <a:pt x="1154595" y="133350"/>
                  <a:pt x="1391478" y="0"/>
                </a:cubicBez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wrap="none" tIns="46800" rtlCol="0" anchor="ctr"/>
          <a:lstStyle/>
          <a:p>
            <a:pPr algn="ctr" fontAlgn="base">
              <a:spcBef>
                <a:spcPct val="0"/>
              </a:spcBef>
              <a:spcAft>
                <a:spcPct val="0"/>
              </a:spcAft>
            </a:pPr>
            <a:endParaRPr lang="en-GB"/>
          </a:p>
        </p:txBody>
      </p:sp>
      <p:sp>
        <p:nvSpPr>
          <p:cNvPr id="66" name="Freeform 65"/>
          <p:cNvSpPr/>
          <p:nvPr/>
        </p:nvSpPr>
        <p:spPr>
          <a:xfrm>
            <a:off x="4477951" y="3847677"/>
            <a:ext cx="464832" cy="157387"/>
          </a:xfrm>
          <a:custGeom>
            <a:avLst/>
            <a:gdLst>
              <a:gd name="connsiteX0" fmla="*/ 0 w 1391478"/>
              <a:gd name="connsiteY0" fmla="*/ 9939 h 270013"/>
              <a:gd name="connsiteX1" fmla="*/ 685800 w 1391478"/>
              <a:gd name="connsiteY1" fmla="*/ 268357 h 270013"/>
              <a:gd name="connsiteX2" fmla="*/ 1391478 w 1391478"/>
              <a:gd name="connsiteY2" fmla="*/ 0 h 270013"/>
            </a:gdLst>
            <a:ahLst/>
            <a:cxnLst>
              <a:cxn ang="0">
                <a:pos x="connsiteX0" y="connsiteY0"/>
              </a:cxn>
              <a:cxn ang="0">
                <a:pos x="connsiteX1" y="connsiteY1"/>
              </a:cxn>
              <a:cxn ang="0">
                <a:pos x="connsiteX2" y="connsiteY2"/>
              </a:cxn>
            </a:cxnLst>
            <a:rect l="l" t="t" r="r" b="b"/>
            <a:pathLst>
              <a:path w="1391478" h="270013">
                <a:moveTo>
                  <a:pt x="0" y="9939"/>
                </a:moveTo>
                <a:cubicBezTo>
                  <a:pt x="226943" y="139976"/>
                  <a:pt x="453887" y="270013"/>
                  <a:pt x="685800" y="268357"/>
                </a:cubicBezTo>
                <a:cubicBezTo>
                  <a:pt x="917713" y="266701"/>
                  <a:pt x="1154595" y="133350"/>
                  <a:pt x="1391478" y="0"/>
                </a:cubicBez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wrap="none" tIns="46800" rtlCol="0" anchor="ctr"/>
          <a:lstStyle/>
          <a:p>
            <a:pPr algn="ctr" fontAlgn="base">
              <a:spcBef>
                <a:spcPct val="0"/>
              </a:spcBef>
              <a:spcAft>
                <a:spcPct val="0"/>
              </a:spcAft>
            </a:pPr>
            <a:endParaRPr lang="en-GB"/>
          </a:p>
        </p:txBody>
      </p:sp>
      <p:sp>
        <p:nvSpPr>
          <p:cNvPr id="61" name="Freeform 60"/>
          <p:cNvSpPr/>
          <p:nvPr/>
        </p:nvSpPr>
        <p:spPr>
          <a:xfrm>
            <a:off x="3985594" y="3835267"/>
            <a:ext cx="464832" cy="157387"/>
          </a:xfrm>
          <a:custGeom>
            <a:avLst/>
            <a:gdLst>
              <a:gd name="connsiteX0" fmla="*/ 0 w 1391478"/>
              <a:gd name="connsiteY0" fmla="*/ 9939 h 270013"/>
              <a:gd name="connsiteX1" fmla="*/ 685800 w 1391478"/>
              <a:gd name="connsiteY1" fmla="*/ 268357 h 270013"/>
              <a:gd name="connsiteX2" fmla="*/ 1391478 w 1391478"/>
              <a:gd name="connsiteY2" fmla="*/ 0 h 270013"/>
            </a:gdLst>
            <a:ahLst/>
            <a:cxnLst>
              <a:cxn ang="0">
                <a:pos x="connsiteX0" y="connsiteY0"/>
              </a:cxn>
              <a:cxn ang="0">
                <a:pos x="connsiteX1" y="connsiteY1"/>
              </a:cxn>
              <a:cxn ang="0">
                <a:pos x="connsiteX2" y="connsiteY2"/>
              </a:cxn>
            </a:cxnLst>
            <a:rect l="l" t="t" r="r" b="b"/>
            <a:pathLst>
              <a:path w="1391478" h="270013">
                <a:moveTo>
                  <a:pt x="0" y="9939"/>
                </a:moveTo>
                <a:cubicBezTo>
                  <a:pt x="226943" y="139976"/>
                  <a:pt x="453887" y="270013"/>
                  <a:pt x="685800" y="268357"/>
                </a:cubicBezTo>
                <a:cubicBezTo>
                  <a:pt x="917713" y="266701"/>
                  <a:pt x="1154595" y="133350"/>
                  <a:pt x="1391478" y="0"/>
                </a:cubicBez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wrap="none" tIns="46800" rtlCol="0" anchor="ctr"/>
          <a:lstStyle/>
          <a:p>
            <a:pPr algn="ctr" fontAlgn="base">
              <a:spcBef>
                <a:spcPct val="0"/>
              </a:spcBef>
              <a:spcAft>
                <a:spcPct val="0"/>
              </a:spcAft>
            </a:pPr>
            <a:endParaRPr lang="en-GB"/>
          </a:p>
        </p:txBody>
      </p:sp>
      <p:sp>
        <p:nvSpPr>
          <p:cNvPr id="62" name="Freeform 61"/>
          <p:cNvSpPr/>
          <p:nvPr/>
        </p:nvSpPr>
        <p:spPr>
          <a:xfrm>
            <a:off x="3985594" y="3828915"/>
            <a:ext cx="464832" cy="78693"/>
          </a:xfrm>
          <a:custGeom>
            <a:avLst/>
            <a:gdLst>
              <a:gd name="connsiteX0" fmla="*/ 0 w 1391478"/>
              <a:gd name="connsiteY0" fmla="*/ 9939 h 270013"/>
              <a:gd name="connsiteX1" fmla="*/ 685800 w 1391478"/>
              <a:gd name="connsiteY1" fmla="*/ 268357 h 270013"/>
              <a:gd name="connsiteX2" fmla="*/ 1391478 w 1391478"/>
              <a:gd name="connsiteY2" fmla="*/ 0 h 270013"/>
            </a:gdLst>
            <a:ahLst/>
            <a:cxnLst>
              <a:cxn ang="0">
                <a:pos x="connsiteX0" y="connsiteY0"/>
              </a:cxn>
              <a:cxn ang="0">
                <a:pos x="connsiteX1" y="connsiteY1"/>
              </a:cxn>
              <a:cxn ang="0">
                <a:pos x="connsiteX2" y="connsiteY2"/>
              </a:cxn>
            </a:cxnLst>
            <a:rect l="l" t="t" r="r" b="b"/>
            <a:pathLst>
              <a:path w="1391478" h="270013">
                <a:moveTo>
                  <a:pt x="0" y="9939"/>
                </a:moveTo>
                <a:cubicBezTo>
                  <a:pt x="226943" y="139976"/>
                  <a:pt x="453887" y="270013"/>
                  <a:pt x="685800" y="268357"/>
                </a:cubicBezTo>
                <a:cubicBezTo>
                  <a:pt x="917713" y="266701"/>
                  <a:pt x="1154595" y="133350"/>
                  <a:pt x="1391478" y="0"/>
                </a:cubicBez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wrap="none" tIns="46800" rtlCol="0" anchor="ctr"/>
          <a:lstStyle/>
          <a:p>
            <a:pPr algn="ctr" fontAlgn="base">
              <a:spcBef>
                <a:spcPct val="0"/>
              </a:spcBef>
              <a:spcAft>
                <a:spcPct val="0"/>
              </a:spcAft>
            </a:pPr>
            <a:endParaRPr lang="en-GB"/>
          </a:p>
        </p:txBody>
      </p:sp>
      <p:sp>
        <p:nvSpPr>
          <p:cNvPr id="199683" name="Rectangle 3"/>
          <p:cNvSpPr>
            <a:spLocks noGrp="1" noChangeArrowheads="1"/>
          </p:cNvSpPr>
          <p:nvPr>
            <p:ph type="body" idx="1"/>
          </p:nvPr>
        </p:nvSpPr>
        <p:spPr>
          <a:xfrm>
            <a:off x="413658" y="1268762"/>
            <a:ext cx="7979228" cy="4968875"/>
          </a:xfrm>
        </p:spPr>
        <p:txBody>
          <a:bodyPr/>
          <a:lstStyle/>
          <a:p>
            <a:r>
              <a:rPr lang="en-US" altLang="en-US" sz="1800" dirty="0">
                <a:solidFill>
                  <a:srgbClr val="3E6574"/>
                </a:solidFill>
                <a:latin typeface="Franklin Gothic Medium"/>
                <a:ea typeface="ＭＳ Ｐゴシック" charset="0"/>
                <a:cs typeface="Franklin Gothic Medium"/>
              </a:rPr>
              <a:t>If G is Eulerian but disconnected, the components need to connected</a:t>
            </a:r>
            <a:r>
              <a:rPr lang="en-US" altLang="en-US" sz="1800" dirty="0" smtClean="0">
                <a:solidFill>
                  <a:srgbClr val="3E6574"/>
                </a:solidFill>
                <a:latin typeface="Franklin Gothic Medium"/>
                <a:ea typeface="ＭＳ Ｐゴシック" charset="0"/>
                <a:cs typeface="Franklin Gothic Medium"/>
              </a:rPr>
              <a:t>.</a:t>
            </a:r>
          </a:p>
          <a:p>
            <a:endParaRPr lang="en-US" altLang="en-US" sz="1800" dirty="0">
              <a:solidFill>
                <a:srgbClr val="3E6574"/>
              </a:solidFill>
              <a:latin typeface="Franklin Gothic Medium"/>
              <a:ea typeface="ＭＳ Ｐゴシック" charset="0"/>
              <a:cs typeface="Franklin Gothic Medium"/>
            </a:endParaRPr>
          </a:p>
          <a:p>
            <a:r>
              <a:rPr lang="en-US" altLang="en-US" sz="1800" b="1" dirty="0">
                <a:solidFill>
                  <a:srgbClr val="3E6574"/>
                </a:solidFill>
                <a:latin typeface="Franklin Gothic Medium"/>
                <a:ea typeface="ＭＳ Ｐゴシック" charset="0"/>
                <a:cs typeface="Franklin Gothic Medium"/>
              </a:rPr>
              <a:t>Fact. </a:t>
            </a:r>
            <a:r>
              <a:rPr lang="en-US" altLang="en-US" sz="1800" dirty="0">
                <a:solidFill>
                  <a:srgbClr val="3E6574"/>
                </a:solidFill>
                <a:latin typeface="Franklin Gothic Medium"/>
                <a:ea typeface="ＭＳ Ｐゴシック" charset="0"/>
                <a:cs typeface="Franklin Gothic Medium"/>
              </a:rPr>
              <a:t>Each of the n Eulerian components is optimal</a:t>
            </a:r>
            <a:r>
              <a:rPr lang="en-US" altLang="en-US" sz="1800" dirty="0" smtClean="0">
                <a:solidFill>
                  <a:srgbClr val="3E6574"/>
                </a:solidFill>
                <a:latin typeface="Franklin Gothic Medium"/>
                <a:ea typeface="ＭＳ Ｐゴシック" charset="0"/>
                <a:cs typeface="Franklin Gothic Medium"/>
              </a:rPr>
              <a:t>.</a:t>
            </a:r>
          </a:p>
          <a:p>
            <a:endParaRPr lang="en-US" altLang="en-US" sz="1800" dirty="0">
              <a:solidFill>
                <a:srgbClr val="3E6574"/>
              </a:solidFill>
              <a:latin typeface="Franklin Gothic Medium"/>
              <a:ea typeface="ＭＳ Ｐゴシック" charset="0"/>
              <a:cs typeface="Franklin Gothic Medium"/>
            </a:endParaRPr>
          </a:p>
          <a:p>
            <a:r>
              <a:rPr lang="en-US" altLang="en-US" sz="1800" b="1" dirty="0">
                <a:solidFill>
                  <a:srgbClr val="3E6574"/>
                </a:solidFill>
                <a:latin typeface="Franklin Gothic Medium"/>
                <a:ea typeface="ＭＳ Ｐゴシック" charset="0"/>
                <a:cs typeface="Franklin Gothic Medium"/>
              </a:rPr>
              <a:t>Fact. </a:t>
            </a:r>
            <a:r>
              <a:rPr lang="en-US" altLang="en-US" sz="1800" dirty="0">
                <a:solidFill>
                  <a:srgbClr val="3E6574"/>
                </a:solidFill>
                <a:latin typeface="Franklin Gothic Medium"/>
                <a:ea typeface="ＭＳ Ｐゴシック" charset="0"/>
                <a:cs typeface="Franklin Gothic Medium"/>
              </a:rPr>
              <a:t>Optimally joining two components gives us n – 1 optimal </a:t>
            </a:r>
            <a:r>
              <a:rPr lang="en-US" altLang="en-US" sz="1800" dirty="0" err="1">
                <a:solidFill>
                  <a:srgbClr val="3E6574"/>
                </a:solidFill>
                <a:latin typeface="Franklin Gothic Medium"/>
                <a:ea typeface="ＭＳ Ｐゴシック" charset="0"/>
                <a:cs typeface="Franklin Gothic Medium"/>
              </a:rPr>
              <a:t>Eulerian</a:t>
            </a:r>
            <a:r>
              <a:rPr lang="en-US" altLang="en-US" sz="1800" dirty="0">
                <a:solidFill>
                  <a:srgbClr val="3E6574"/>
                </a:solidFill>
                <a:latin typeface="Franklin Gothic Medium"/>
                <a:ea typeface="ＭＳ Ｐゴシック" charset="0"/>
                <a:cs typeface="Franklin Gothic Medium"/>
              </a:rPr>
              <a:t> components</a:t>
            </a:r>
          </a:p>
          <a:p>
            <a:endParaRPr lang="en-US" altLang="en-US" sz="2000" dirty="0">
              <a:solidFill>
                <a:schemeClr val="bg2"/>
              </a:solidFill>
            </a:endParaRPr>
          </a:p>
          <a:p>
            <a:endParaRPr lang="en-US" altLang="en-US" sz="2000" dirty="0">
              <a:solidFill>
                <a:schemeClr val="bg2"/>
              </a:solidFill>
            </a:endParaRPr>
          </a:p>
          <a:p>
            <a:endParaRPr lang="en-US" altLang="en-US" sz="2000" dirty="0">
              <a:solidFill>
                <a:schemeClr val="bg2"/>
              </a:solidFill>
            </a:endParaRPr>
          </a:p>
          <a:p>
            <a:endParaRPr lang="en-US" altLang="en-US" sz="2000" dirty="0">
              <a:solidFill>
                <a:schemeClr val="bg2"/>
              </a:solidFill>
            </a:endParaRPr>
          </a:p>
        </p:txBody>
      </p:sp>
      <p:sp>
        <p:nvSpPr>
          <p:cNvPr id="2" name="Rectangle 1"/>
          <p:cNvSpPr/>
          <p:nvPr/>
        </p:nvSpPr>
        <p:spPr>
          <a:xfrm>
            <a:off x="7326306" y="6597352"/>
            <a:ext cx="620688"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grpSp>
        <p:nvGrpSpPr>
          <p:cNvPr id="4" name="Group 3"/>
          <p:cNvGrpSpPr/>
          <p:nvPr/>
        </p:nvGrpSpPr>
        <p:grpSpPr>
          <a:xfrm>
            <a:off x="1204273" y="3438583"/>
            <a:ext cx="6461090" cy="587916"/>
            <a:chOff x="2007673" y="3419838"/>
            <a:chExt cx="4915922" cy="587916"/>
          </a:xfrm>
        </p:grpSpPr>
        <p:grpSp>
          <p:nvGrpSpPr>
            <p:cNvPr id="21" name="Group 20"/>
            <p:cNvGrpSpPr/>
            <p:nvPr/>
          </p:nvGrpSpPr>
          <p:grpSpPr>
            <a:xfrm>
              <a:off x="4727350" y="3426385"/>
              <a:ext cx="2196245" cy="581369"/>
              <a:chOff x="1835696" y="2492896"/>
              <a:chExt cx="4320480" cy="997395"/>
            </a:xfrm>
          </p:grpSpPr>
          <p:sp>
            <p:nvSpPr>
              <p:cNvPr id="22" name="Freeform 21"/>
              <p:cNvSpPr/>
              <p:nvPr/>
            </p:nvSpPr>
            <p:spPr>
              <a:xfrm>
                <a:off x="2713383" y="3220278"/>
                <a:ext cx="1391478" cy="270013"/>
              </a:xfrm>
              <a:custGeom>
                <a:avLst/>
                <a:gdLst>
                  <a:gd name="connsiteX0" fmla="*/ 0 w 1391478"/>
                  <a:gd name="connsiteY0" fmla="*/ 9939 h 270013"/>
                  <a:gd name="connsiteX1" fmla="*/ 685800 w 1391478"/>
                  <a:gd name="connsiteY1" fmla="*/ 268357 h 270013"/>
                  <a:gd name="connsiteX2" fmla="*/ 1391478 w 1391478"/>
                  <a:gd name="connsiteY2" fmla="*/ 0 h 270013"/>
                </a:gdLst>
                <a:ahLst/>
                <a:cxnLst>
                  <a:cxn ang="0">
                    <a:pos x="connsiteX0" y="connsiteY0"/>
                  </a:cxn>
                  <a:cxn ang="0">
                    <a:pos x="connsiteX1" y="connsiteY1"/>
                  </a:cxn>
                  <a:cxn ang="0">
                    <a:pos x="connsiteX2" y="connsiteY2"/>
                  </a:cxn>
                </a:cxnLst>
                <a:rect l="l" t="t" r="r" b="b"/>
                <a:pathLst>
                  <a:path w="1391478" h="270013">
                    <a:moveTo>
                      <a:pt x="0" y="9939"/>
                    </a:moveTo>
                    <a:cubicBezTo>
                      <a:pt x="226943" y="139976"/>
                      <a:pt x="453887" y="270013"/>
                      <a:pt x="685800" y="268357"/>
                    </a:cubicBezTo>
                    <a:cubicBezTo>
                      <a:pt x="917713" y="266701"/>
                      <a:pt x="1154595" y="133350"/>
                      <a:pt x="1391478" y="0"/>
                    </a:cubicBez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wrap="none" tIns="46800" rtlCol="0" anchor="ctr"/>
              <a:lstStyle/>
              <a:p>
                <a:pPr algn="ctr" fontAlgn="base">
                  <a:spcBef>
                    <a:spcPct val="0"/>
                  </a:spcBef>
                  <a:spcAft>
                    <a:spcPct val="0"/>
                  </a:spcAft>
                </a:pPr>
                <a:endParaRPr lang="en-GB"/>
              </a:p>
            </p:txBody>
          </p:sp>
          <p:sp>
            <p:nvSpPr>
              <p:cNvPr id="23" name="Freeform 22"/>
              <p:cNvSpPr/>
              <p:nvPr/>
            </p:nvSpPr>
            <p:spPr>
              <a:xfrm>
                <a:off x="4692690" y="3212976"/>
                <a:ext cx="1391478" cy="270013"/>
              </a:xfrm>
              <a:custGeom>
                <a:avLst/>
                <a:gdLst>
                  <a:gd name="connsiteX0" fmla="*/ 0 w 1391478"/>
                  <a:gd name="connsiteY0" fmla="*/ 9939 h 270013"/>
                  <a:gd name="connsiteX1" fmla="*/ 685800 w 1391478"/>
                  <a:gd name="connsiteY1" fmla="*/ 268357 h 270013"/>
                  <a:gd name="connsiteX2" fmla="*/ 1391478 w 1391478"/>
                  <a:gd name="connsiteY2" fmla="*/ 0 h 270013"/>
                </a:gdLst>
                <a:ahLst/>
                <a:cxnLst>
                  <a:cxn ang="0">
                    <a:pos x="connsiteX0" y="connsiteY0"/>
                  </a:cxn>
                  <a:cxn ang="0">
                    <a:pos x="connsiteX1" y="connsiteY1"/>
                  </a:cxn>
                  <a:cxn ang="0">
                    <a:pos x="connsiteX2" y="connsiteY2"/>
                  </a:cxn>
                </a:cxnLst>
                <a:rect l="l" t="t" r="r" b="b"/>
                <a:pathLst>
                  <a:path w="1391478" h="270013">
                    <a:moveTo>
                      <a:pt x="0" y="9939"/>
                    </a:moveTo>
                    <a:cubicBezTo>
                      <a:pt x="226943" y="139976"/>
                      <a:pt x="453887" y="270013"/>
                      <a:pt x="685800" y="268357"/>
                    </a:cubicBezTo>
                    <a:cubicBezTo>
                      <a:pt x="917713" y="266701"/>
                      <a:pt x="1154595" y="133350"/>
                      <a:pt x="1391478" y="0"/>
                    </a:cubicBez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wrap="none" tIns="46800" rtlCol="0" anchor="ctr"/>
              <a:lstStyle/>
              <a:p>
                <a:pPr algn="ctr" fontAlgn="base">
                  <a:spcBef>
                    <a:spcPct val="0"/>
                  </a:spcBef>
                  <a:spcAft>
                    <a:spcPct val="0"/>
                  </a:spcAft>
                </a:pPr>
                <a:endParaRPr lang="en-GB"/>
              </a:p>
            </p:txBody>
          </p:sp>
          <p:sp>
            <p:nvSpPr>
              <p:cNvPr id="24" name="Freeform 23"/>
              <p:cNvSpPr/>
              <p:nvPr/>
            </p:nvSpPr>
            <p:spPr>
              <a:xfrm>
                <a:off x="2743200" y="2572579"/>
                <a:ext cx="1361661" cy="498612"/>
              </a:xfrm>
              <a:custGeom>
                <a:avLst/>
                <a:gdLst>
                  <a:gd name="connsiteX0" fmla="*/ 0 w 1361661"/>
                  <a:gd name="connsiteY0" fmla="*/ 498612 h 498612"/>
                  <a:gd name="connsiteX1" fmla="*/ 655983 w 1361661"/>
                  <a:gd name="connsiteY1" fmla="*/ 1656 h 498612"/>
                  <a:gd name="connsiteX2" fmla="*/ 1361661 w 1361661"/>
                  <a:gd name="connsiteY2" fmla="*/ 488673 h 498612"/>
                </a:gdLst>
                <a:ahLst/>
                <a:cxnLst>
                  <a:cxn ang="0">
                    <a:pos x="connsiteX0" y="connsiteY0"/>
                  </a:cxn>
                  <a:cxn ang="0">
                    <a:pos x="connsiteX1" y="connsiteY1"/>
                  </a:cxn>
                  <a:cxn ang="0">
                    <a:pos x="connsiteX2" y="connsiteY2"/>
                  </a:cxn>
                </a:cxnLst>
                <a:rect l="l" t="t" r="r" b="b"/>
                <a:pathLst>
                  <a:path w="1361661" h="498612">
                    <a:moveTo>
                      <a:pt x="0" y="498612"/>
                    </a:moveTo>
                    <a:cubicBezTo>
                      <a:pt x="214520" y="250962"/>
                      <a:pt x="429040" y="3312"/>
                      <a:pt x="655983" y="1656"/>
                    </a:cubicBezTo>
                    <a:cubicBezTo>
                      <a:pt x="882926" y="0"/>
                      <a:pt x="1122293" y="244336"/>
                      <a:pt x="1361661" y="488673"/>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wrap="none" tIns="46800" rtlCol="0" anchor="ctr"/>
              <a:lstStyle/>
              <a:p>
                <a:pPr algn="ctr" fontAlgn="base">
                  <a:spcBef>
                    <a:spcPct val="0"/>
                  </a:spcBef>
                  <a:spcAft>
                    <a:spcPct val="0"/>
                  </a:spcAft>
                </a:pPr>
                <a:endParaRPr lang="en-GB"/>
              </a:p>
            </p:txBody>
          </p:sp>
          <p:sp>
            <p:nvSpPr>
              <p:cNvPr id="25" name="Freeform 24"/>
              <p:cNvSpPr/>
              <p:nvPr/>
            </p:nvSpPr>
            <p:spPr>
              <a:xfrm>
                <a:off x="4722507" y="2564904"/>
                <a:ext cx="1361661" cy="498612"/>
              </a:xfrm>
              <a:custGeom>
                <a:avLst/>
                <a:gdLst>
                  <a:gd name="connsiteX0" fmla="*/ 0 w 1361661"/>
                  <a:gd name="connsiteY0" fmla="*/ 498612 h 498612"/>
                  <a:gd name="connsiteX1" fmla="*/ 655983 w 1361661"/>
                  <a:gd name="connsiteY1" fmla="*/ 1656 h 498612"/>
                  <a:gd name="connsiteX2" fmla="*/ 1361661 w 1361661"/>
                  <a:gd name="connsiteY2" fmla="*/ 488673 h 498612"/>
                </a:gdLst>
                <a:ahLst/>
                <a:cxnLst>
                  <a:cxn ang="0">
                    <a:pos x="connsiteX0" y="connsiteY0"/>
                  </a:cxn>
                  <a:cxn ang="0">
                    <a:pos x="connsiteX1" y="connsiteY1"/>
                  </a:cxn>
                  <a:cxn ang="0">
                    <a:pos x="connsiteX2" y="connsiteY2"/>
                  </a:cxn>
                </a:cxnLst>
                <a:rect l="l" t="t" r="r" b="b"/>
                <a:pathLst>
                  <a:path w="1361661" h="498612">
                    <a:moveTo>
                      <a:pt x="0" y="498612"/>
                    </a:moveTo>
                    <a:cubicBezTo>
                      <a:pt x="214520" y="250962"/>
                      <a:pt x="429040" y="3312"/>
                      <a:pt x="655983" y="1656"/>
                    </a:cubicBezTo>
                    <a:cubicBezTo>
                      <a:pt x="882926" y="0"/>
                      <a:pt x="1122293" y="244336"/>
                      <a:pt x="1361661" y="488673"/>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wrap="none" tIns="46800" rtlCol="0" anchor="ctr"/>
              <a:lstStyle/>
              <a:p>
                <a:pPr algn="ctr" fontAlgn="base">
                  <a:spcBef>
                    <a:spcPct val="0"/>
                  </a:spcBef>
                  <a:spcAft>
                    <a:spcPct val="0"/>
                  </a:spcAft>
                </a:pPr>
                <a:endParaRPr lang="en-GB"/>
              </a:p>
            </p:txBody>
          </p:sp>
          <p:sp>
            <p:nvSpPr>
              <p:cNvPr id="26" name="Freeform 25"/>
              <p:cNvSpPr/>
              <p:nvPr/>
            </p:nvSpPr>
            <p:spPr>
              <a:xfrm>
                <a:off x="1835696" y="2492896"/>
                <a:ext cx="490898" cy="639046"/>
              </a:xfrm>
              <a:custGeom>
                <a:avLst/>
                <a:gdLst>
                  <a:gd name="connsiteX0" fmla="*/ 221942 w 417263"/>
                  <a:gd name="connsiteY0" fmla="*/ 497228 h 497255"/>
                  <a:gd name="connsiteX1" fmla="*/ 0 w 417263"/>
                  <a:gd name="connsiteY1" fmla="*/ 177632 h 497255"/>
                  <a:gd name="connsiteX2" fmla="*/ 221942 w 417263"/>
                  <a:gd name="connsiteY2" fmla="*/ 79 h 497255"/>
                  <a:gd name="connsiteX3" fmla="*/ 417251 w 417263"/>
                  <a:gd name="connsiteY3" fmla="*/ 159877 h 497255"/>
                  <a:gd name="connsiteX4" fmla="*/ 221942 w 417263"/>
                  <a:gd name="connsiteY4" fmla="*/ 497228 h 497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263" h="497255">
                    <a:moveTo>
                      <a:pt x="221942" y="497228"/>
                    </a:moveTo>
                    <a:cubicBezTo>
                      <a:pt x="152400" y="500187"/>
                      <a:pt x="0" y="260490"/>
                      <a:pt x="0" y="177632"/>
                    </a:cubicBezTo>
                    <a:cubicBezTo>
                      <a:pt x="0" y="94774"/>
                      <a:pt x="152400" y="3038"/>
                      <a:pt x="221942" y="79"/>
                    </a:cubicBezTo>
                    <a:cubicBezTo>
                      <a:pt x="291484" y="-2880"/>
                      <a:pt x="415771" y="77019"/>
                      <a:pt x="417251" y="159877"/>
                    </a:cubicBezTo>
                    <a:cubicBezTo>
                      <a:pt x="418731" y="242735"/>
                      <a:pt x="291484" y="494269"/>
                      <a:pt x="221942" y="497228"/>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tIns="46800" rtlCol="0" anchor="ctr"/>
              <a:lstStyle/>
              <a:p>
                <a:pPr algn="ctr" fontAlgn="base">
                  <a:spcBef>
                    <a:spcPct val="0"/>
                  </a:spcBef>
                  <a:spcAft>
                    <a:spcPct val="0"/>
                  </a:spcAft>
                </a:pPr>
                <a:endParaRPr lang="en-GB">
                  <a:solidFill>
                    <a:schemeClr val="tx1"/>
                  </a:solidFill>
                </a:endParaRPr>
              </a:p>
            </p:txBody>
          </p:sp>
          <p:sp>
            <p:nvSpPr>
              <p:cNvPr id="27" name="Freeform 26"/>
              <p:cNvSpPr/>
              <p:nvPr/>
            </p:nvSpPr>
            <p:spPr>
              <a:xfrm>
                <a:off x="2096804" y="2869324"/>
                <a:ext cx="637104" cy="296811"/>
              </a:xfrm>
              <a:custGeom>
                <a:avLst/>
                <a:gdLst>
                  <a:gd name="connsiteX0" fmla="*/ 0 w 541538"/>
                  <a:gd name="connsiteY0" fmla="*/ 230955 h 230955"/>
                  <a:gd name="connsiteX1" fmla="*/ 257453 w 541538"/>
                  <a:gd name="connsiteY1" fmla="*/ 136 h 230955"/>
                  <a:gd name="connsiteX2" fmla="*/ 541538 w 541538"/>
                  <a:gd name="connsiteY2" fmla="*/ 204322 h 230955"/>
                </a:gdLst>
                <a:ahLst/>
                <a:cxnLst>
                  <a:cxn ang="0">
                    <a:pos x="connsiteX0" y="connsiteY0"/>
                  </a:cxn>
                  <a:cxn ang="0">
                    <a:pos x="connsiteX1" y="connsiteY1"/>
                  </a:cxn>
                  <a:cxn ang="0">
                    <a:pos x="connsiteX2" y="connsiteY2"/>
                  </a:cxn>
                </a:cxnLst>
                <a:rect l="l" t="t" r="r" b="b"/>
                <a:pathLst>
                  <a:path w="541538" h="230955">
                    <a:moveTo>
                      <a:pt x="0" y="230955"/>
                    </a:moveTo>
                    <a:cubicBezTo>
                      <a:pt x="83598" y="117765"/>
                      <a:pt x="167197" y="4575"/>
                      <a:pt x="257453" y="136"/>
                    </a:cubicBezTo>
                    <a:cubicBezTo>
                      <a:pt x="347709" y="-4303"/>
                      <a:pt x="444623" y="100009"/>
                      <a:pt x="541538" y="20432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tIns="46800" rtlCol="0" anchor="ctr"/>
              <a:lstStyle/>
              <a:p>
                <a:pPr algn="ctr" fontAlgn="base">
                  <a:spcBef>
                    <a:spcPct val="0"/>
                  </a:spcBef>
                  <a:spcAft>
                    <a:spcPct val="0"/>
                  </a:spcAft>
                </a:pPr>
                <a:endParaRPr lang="en-GB">
                  <a:solidFill>
                    <a:schemeClr val="tx1"/>
                  </a:solidFill>
                </a:endParaRPr>
              </a:p>
            </p:txBody>
          </p:sp>
          <p:sp>
            <p:nvSpPr>
              <p:cNvPr id="28" name="Freeform 27"/>
              <p:cNvSpPr/>
              <p:nvPr/>
            </p:nvSpPr>
            <p:spPr>
              <a:xfrm>
                <a:off x="2096804" y="2647972"/>
                <a:ext cx="1295095" cy="495345"/>
              </a:xfrm>
              <a:custGeom>
                <a:avLst/>
                <a:gdLst>
                  <a:gd name="connsiteX0" fmla="*/ 0 w 1100831"/>
                  <a:gd name="connsiteY0" fmla="*/ 275218 h 284096"/>
                  <a:gd name="connsiteX1" fmla="*/ 497150 w 1100831"/>
                  <a:gd name="connsiteY1" fmla="*/ 11 h 284096"/>
                  <a:gd name="connsiteX2" fmla="*/ 1100831 w 1100831"/>
                  <a:gd name="connsiteY2" fmla="*/ 284096 h 284096"/>
                </a:gdLst>
                <a:ahLst/>
                <a:cxnLst>
                  <a:cxn ang="0">
                    <a:pos x="connsiteX0" y="connsiteY0"/>
                  </a:cxn>
                  <a:cxn ang="0">
                    <a:pos x="connsiteX1" y="connsiteY1"/>
                  </a:cxn>
                  <a:cxn ang="0">
                    <a:pos x="connsiteX2" y="connsiteY2"/>
                  </a:cxn>
                </a:cxnLst>
                <a:rect l="l" t="t" r="r" b="b"/>
                <a:pathLst>
                  <a:path w="1100831" h="284096">
                    <a:moveTo>
                      <a:pt x="0" y="275218"/>
                    </a:moveTo>
                    <a:cubicBezTo>
                      <a:pt x="156839" y="136874"/>
                      <a:pt x="313678" y="-1469"/>
                      <a:pt x="497150" y="11"/>
                    </a:cubicBezTo>
                    <a:cubicBezTo>
                      <a:pt x="680622" y="1491"/>
                      <a:pt x="890726" y="142793"/>
                      <a:pt x="1100831" y="28409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tIns="46800" rtlCol="0" anchor="ctr"/>
              <a:lstStyle/>
              <a:p>
                <a:pPr algn="ctr" fontAlgn="base">
                  <a:spcBef>
                    <a:spcPct val="0"/>
                  </a:spcBef>
                  <a:spcAft>
                    <a:spcPct val="0"/>
                  </a:spcAft>
                </a:pPr>
                <a:endParaRPr lang="en-GB">
                  <a:solidFill>
                    <a:schemeClr val="tx1"/>
                  </a:solidFill>
                </a:endParaRPr>
              </a:p>
            </p:txBody>
          </p:sp>
          <p:sp>
            <p:nvSpPr>
              <p:cNvPr id="29" name="Freeform 28"/>
              <p:cNvSpPr/>
              <p:nvPr/>
            </p:nvSpPr>
            <p:spPr>
              <a:xfrm>
                <a:off x="2713020" y="2778212"/>
                <a:ext cx="2715522" cy="376515"/>
              </a:xfrm>
              <a:custGeom>
                <a:avLst/>
                <a:gdLst>
                  <a:gd name="connsiteX0" fmla="*/ 0 w 2308194"/>
                  <a:gd name="connsiteY0" fmla="*/ 292974 h 292974"/>
                  <a:gd name="connsiteX1" fmla="*/ 1100831 w 2308194"/>
                  <a:gd name="connsiteY1" fmla="*/ 11 h 292974"/>
                  <a:gd name="connsiteX2" fmla="*/ 2308194 w 2308194"/>
                  <a:gd name="connsiteY2" fmla="*/ 284096 h 292974"/>
                </a:gdLst>
                <a:ahLst/>
                <a:cxnLst>
                  <a:cxn ang="0">
                    <a:pos x="connsiteX0" y="connsiteY0"/>
                  </a:cxn>
                  <a:cxn ang="0">
                    <a:pos x="connsiteX1" y="connsiteY1"/>
                  </a:cxn>
                  <a:cxn ang="0">
                    <a:pos x="connsiteX2" y="connsiteY2"/>
                  </a:cxn>
                </a:cxnLst>
                <a:rect l="l" t="t" r="r" b="b"/>
                <a:pathLst>
                  <a:path w="2308194" h="292974">
                    <a:moveTo>
                      <a:pt x="0" y="292974"/>
                    </a:moveTo>
                    <a:cubicBezTo>
                      <a:pt x="358066" y="147232"/>
                      <a:pt x="716132" y="1491"/>
                      <a:pt x="1100831" y="11"/>
                    </a:cubicBezTo>
                    <a:cubicBezTo>
                      <a:pt x="1485530" y="-1469"/>
                      <a:pt x="1896862" y="141313"/>
                      <a:pt x="2308194" y="28409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tIns="46800" rtlCol="0" anchor="ctr"/>
              <a:lstStyle/>
              <a:p>
                <a:pPr algn="ctr" fontAlgn="base">
                  <a:spcBef>
                    <a:spcPct val="0"/>
                  </a:spcBef>
                  <a:spcAft>
                    <a:spcPct val="0"/>
                  </a:spcAft>
                </a:pPr>
                <a:endParaRPr lang="en-GB">
                  <a:solidFill>
                    <a:schemeClr val="tx1"/>
                  </a:solidFill>
                </a:endParaRPr>
              </a:p>
            </p:txBody>
          </p:sp>
          <p:sp>
            <p:nvSpPr>
              <p:cNvPr id="30" name="Freeform 29"/>
              <p:cNvSpPr/>
              <p:nvPr/>
            </p:nvSpPr>
            <p:spPr>
              <a:xfrm>
                <a:off x="3391900" y="2880886"/>
                <a:ext cx="1357761" cy="251021"/>
              </a:xfrm>
              <a:custGeom>
                <a:avLst/>
                <a:gdLst>
                  <a:gd name="connsiteX0" fmla="*/ 0 w 1154097"/>
                  <a:gd name="connsiteY0" fmla="*/ 186448 h 195325"/>
                  <a:gd name="connsiteX1" fmla="*/ 541538 w 1154097"/>
                  <a:gd name="connsiteY1" fmla="*/ 17 h 195325"/>
                  <a:gd name="connsiteX2" fmla="*/ 1154097 w 1154097"/>
                  <a:gd name="connsiteY2" fmla="*/ 195325 h 195325"/>
                </a:gdLst>
                <a:ahLst/>
                <a:cxnLst>
                  <a:cxn ang="0">
                    <a:pos x="connsiteX0" y="connsiteY0"/>
                  </a:cxn>
                  <a:cxn ang="0">
                    <a:pos x="connsiteX1" y="connsiteY1"/>
                  </a:cxn>
                  <a:cxn ang="0">
                    <a:pos x="connsiteX2" y="connsiteY2"/>
                  </a:cxn>
                </a:cxnLst>
                <a:rect l="l" t="t" r="r" b="b"/>
                <a:pathLst>
                  <a:path w="1154097" h="195325">
                    <a:moveTo>
                      <a:pt x="0" y="186448"/>
                    </a:moveTo>
                    <a:cubicBezTo>
                      <a:pt x="174594" y="92493"/>
                      <a:pt x="349189" y="-1462"/>
                      <a:pt x="541538" y="17"/>
                    </a:cubicBezTo>
                    <a:cubicBezTo>
                      <a:pt x="733887" y="1496"/>
                      <a:pt x="943992" y="98410"/>
                      <a:pt x="1154097" y="19532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tIns="46800" rtlCol="0" anchor="ctr"/>
              <a:lstStyle/>
              <a:p>
                <a:pPr algn="ctr" fontAlgn="base">
                  <a:spcBef>
                    <a:spcPct val="0"/>
                  </a:spcBef>
                  <a:spcAft>
                    <a:spcPct val="0"/>
                  </a:spcAft>
                </a:pPr>
                <a:endParaRPr lang="en-GB">
                  <a:solidFill>
                    <a:schemeClr val="tx1"/>
                  </a:solidFill>
                </a:endParaRPr>
              </a:p>
            </p:txBody>
          </p:sp>
          <p:sp>
            <p:nvSpPr>
              <p:cNvPr id="31" name="Freeform 30"/>
              <p:cNvSpPr/>
              <p:nvPr/>
            </p:nvSpPr>
            <p:spPr>
              <a:xfrm>
                <a:off x="4739217" y="2823793"/>
                <a:ext cx="1378649" cy="330933"/>
              </a:xfrm>
              <a:custGeom>
                <a:avLst/>
                <a:gdLst>
                  <a:gd name="connsiteX0" fmla="*/ 0 w 1171852"/>
                  <a:gd name="connsiteY0" fmla="*/ 257506 h 257506"/>
                  <a:gd name="connsiteX1" fmla="*/ 523782 w 1171852"/>
                  <a:gd name="connsiteY1" fmla="*/ 53 h 257506"/>
                  <a:gd name="connsiteX2" fmla="*/ 1171852 w 1171852"/>
                  <a:gd name="connsiteY2" fmla="*/ 239750 h 257506"/>
                </a:gdLst>
                <a:ahLst/>
                <a:cxnLst>
                  <a:cxn ang="0">
                    <a:pos x="connsiteX0" y="connsiteY0"/>
                  </a:cxn>
                  <a:cxn ang="0">
                    <a:pos x="connsiteX1" y="connsiteY1"/>
                  </a:cxn>
                  <a:cxn ang="0">
                    <a:pos x="connsiteX2" y="connsiteY2"/>
                  </a:cxn>
                </a:cxnLst>
                <a:rect l="l" t="t" r="r" b="b"/>
                <a:pathLst>
                  <a:path w="1171852" h="257506">
                    <a:moveTo>
                      <a:pt x="0" y="257506"/>
                    </a:moveTo>
                    <a:cubicBezTo>
                      <a:pt x="164236" y="130259"/>
                      <a:pt x="328473" y="3012"/>
                      <a:pt x="523782" y="53"/>
                    </a:cubicBezTo>
                    <a:cubicBezTo>
                      <a:pt x="719091" y="-2906"/>
                      <a:pt x="945471" y="118422"/>
                      <a:pt x="1171852" y="2397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tIns="46800" rtlCol="0" anchor="ctr"/>
              <a:lstStyle/>
              <a:p>
                <a:pPr algn="ctr" fontAlgn="base">
                  <a:spcBef>
                    <a:spcPct val="0"/>
                  </a:spcBef>
                  <a:spcAft>
                    <a:spcPct val="0"/>
                  </a:spcAft>
                </a:pPr>
                <a:endParaRPr lang="en-GB">
                  <a:solidFill>
                    <a:schemeClr val="tx1"/>
                  </a:solidFill>
                </a:endParaRPr>
              </a:p>
            </p:txBody>
          </p:sp>
          <p:sp>
            <p:nvSpPr>
              <p:cNvPr id="32" name="Freeform 31"/>
              <p:cNvSpPr/>
              <p:nvPr/>
            </p:nvSpPr>
            <p:spPr>
              <a:xfrm>
                <a:off x="5418097" y="2994961"/>
                <a:ext cx="678881" cy="148356"/>
              </a:xfrm>
              <a:custGeom>
                <a:avLst/>
                <a:gdLst>
                  <a:gd name="connsiteX0" fmla="*/ 0 w 577049"/>
                  <a:gd name="connsiteY0" fmla="*/ 115439 h 115439"/>
                  <a:gd name="connsiteX1" fmla="*/ 239697 w 577049"/>
                  <a:gd name="connsiteY1" fmla="*/ 29 h 115439"/>
                  <a:gd name="connsiteX2" fmla="*/ 577049 w 577049"/>
                  <a:gd name="connsiteY2" fmla="*/ 106561 h 115439"/>
                </a:gdLst>
                <a:ahLst/>
                <a:cxnLst>
                  <a:cxn ang="0">
                    <a:pos x="connsiteX0" y="connsiteY0"/>
                  </a:cxn>
                  <a:cxn ang="0">
                    <a:pos x="connsiteX1" y="connsiteY1"/>
                  </a:cxn>
                  <a:cxn ang="0">
                    <a:pos x="connsiteX2" y="connsiteY2"/>
                  </a:cxn>
                </a:cxnLst>
                <a:rect l="l" t="t" r="r" b="b"/>
                <a:pathLst>
                  <a:path w="577049" h="115439">
                    <a:moveTo>
                      <a:pt x="0" y="115439"/>
                    </a:moveTo>
                    <a:cubicBezTo>
                      <a:pt x="71761" y="58474"/>
                      <a:pt x="143522" y="1509"/>
                      <a:pt x="239697" y="29"/>
                    </a:cubicBezTo>
                    <a:cubicBezTo>
                      <a:pt x="335872" y="-1451"/>
                      <a:pt x="456460" y="52555"/>
                      <a:pt x="577049" y="1065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tIns="46800" rtlCol="0" anchor="ctr"/>
              <a:lstStyle/>
              <a:p>
                <a:pPr algn="ctr" fontAlgn="base">
                  <a:spcBef>
                    <a:spcPct val="0"/>
                  </a:spcBef>
                  <a:spcAft>
                    <a:spcPct val="0"/>
                  </a:spcAft>
                </a:pPr>
                <a:endParaRPr lang="en-GB">
                  <a:solidFill>
                    <a:schemeClr val="tx1"/>
                  </a:solidFill>
                </a:endParaRPr>
              </a:p>
            </p:txBody>
          </p:sp>
          <p:sp>
            <p:nvSpPr>
              <p:cNvPr id="33" name="Oval 32"/>
              <p:cNvSpPr/>
              <p:nvPr/>
            </p:nvSpPr>
            <p:spPr>
              <a:xfrm>
                <a:off x="1970300" y="3018136"/>
                <a:ext cx="254146" cy="266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tIns="46800" rtlCol="0" anchor="ctr"/>
              <a:lstStyle/>
              <a:p>
                <a:pPr algn="ctr" fontAlgn="base">
                  <a:spcBef>
                    <a:spcPct val="0"/>
                  </a:spcBef>
                  <a:spcAft>
                    <a:spcPct val="0"/>
                  </a:spcAft>
                </a:pPr>
                <a:r>
                  <a:rPr lang="en-GB" sz="1200" b="1" dirty="0">
                    <a:solidFill>
                      <a:schemeClr val="tx1"/>
                    </a:solidFill>
                  </a:rPr>
                  <a:t>9</a:t>
                </a:r>
                <a:endParaRPr lang="en-GB" b="1" dirty="0">
                  <a:solidFill>
                    <a:schemeClr val="tx1"/>
                  </a:solidFill>
                </a:endParaRPr>
              </a:p>
            </p:txBody>
          </p:sp>
          <p:sp>
            <p:nvSpPr>
              <p:cNvPr id="34" name="Oval 33"/>
              <p:cNvSpPr/>
              <p:nvPr/>
            </p:nvSpPr>
            <p:spPr>
              <a:xfrm>
                <a:off x="2612090" y="3007362"/>
                <a:ext cx="254147" cy="266847"/>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46800" rIns="0" rtlCol="0" anchor="ctr"/>
              <a:lstStyle/>
              <a:p>
                <a:pPr algn="ctr" fontAlgn="base">
                  <a:spcBef>
                    <a:spcPct val="0"/>
                  </a:spcBef>
                  <a:spcAft>
                    <a:spcPct val="0"/>
                  </a:spcAft>
                </a:pPr>
                <a:r>
                  <a:rPr lang="en-GB" sz="1200" b="1" dirty="0">
                    <a:solidFill>
                      <a:schemeClr val="tx1"/>
                    </a:solidFill>
                  </a:rPr>
                  <a:t>10</a:t>
                </a:r>
                <a:endParaRPr lang="en-GB" b="1" dirty="0">
                  <a:solidFill>
                    <a:schemeClr val="tx1"/>
                  </a:solidFill>
                </a:endParaRPr>
              </a:p>
            </p:txBody>
          </p:sp>
          <p:sp>
            <p:nvSpPr>
              <p:cNvPr id="35" name="Oval 34"/>
              <p:cNvSpPr/>
              <p:nvPr/>
            </p:nvSpPr>
            <p:spPr>
              <a:xfrm>
                <a:off x="3275856" y="3007361"/>
                <a:ext cx="254146" cy="266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46800" rIns="0" rtlCol="0" anchor="ctr"/>
              <a:lstStyle/>
              <a:p>
                <a:pPr algn="ctr" fontAlgn="base">
                  <a:spcBef>
                    <a:spcPct val="0"/>
                  </a:spcBef>
                  <a:spcAft>
                    <a:spcPct val="0"/>
                  </a:spcAft>
                </a:pPr>
                <a:r>
                  <a:rPr lang="en-GB" sz="1200" b="1" dirty="0">
                    <a:solidFill>
                      <a:schemeClr val="tx1"/>
                    </a:solidFill>
                  </a:rPr>
                  <a:t>11</a:t>
                </a:r>
                <a:endParaRPr lang="en-GB" b="1" dirty="0">
                  <a:solidFill>
                    <a:schemeClr val="tx1"/>
                  </a:solidFill>
                </a:endParaRPr>
              </a:p>
            </p:txBody>
          </p:sp>
          <p:sp>
            <p:nvSpPr>
              <p:cNvPr id="36" name="Oval 35"/>
              <p:cNvSpPr/>
              <p:nvPr/>
            </p:nvSpPr>
            <p:spPr>
              <a:xfrm>
                <a:off x="3953578" y="3007361"/>
                <a:ext cx="254146" cy="266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46800" rIns="0" rtlCol="0" anchor="ctr"/>
              <a:lstStyle/>
              <a:p>
                <a:pPr algn="ctr" fontAlgn="base">
                  <a:spcBef>
                    <a:spcPct val="0"/>
                  </a:spcBef>
                  <a:spcAft>
                    <a:spcPct val="0"/>
                  </a:spcAft>
                </a:pPr>
                <a:r>
                  <a:rPr lang="en-GB" sz="1200" b="1" dirty="0">
                    <a:solidFill>
                      <a:schemeClr val="tx1"/>
                    </a:solidFill>
                  </a:rPr>
                  <a:t>12</a:t>
                </a:r>
                <a:endParaRPr lang="en-GB" b="1" dirty="0">
                  <a:solidFill>
                    <a:schemeClr val="tx1"/>
                  </a:solidFill>
                </a:endParaRPr>
              </a:p>
            </p:txBody>
          </p:sp>
          <p:sp>
            <p:nvSpPr>
              <p:cNvPr id="37" name="Oval 36"/>
              <p:cNvSpPr/>
              <p:nvPr/>
            </p:nvSpPr>
            <p:spPr>
              <a:xfrm>
                <a:off x="4631301" y="3007361"/>
                <a:ext cx="254146" cy="266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46800" rIns="0" rtlCol="0" anchor="ctr"/>
              <a:lstStyle/>
              <a:p>
                <a:pPr algn="ctr" fontAlgn="base">
                  <a:spcBef>
                    <a:spcPct val="0"/>
                  </a:spcBef>
                  <a:spcAft>
                    <a:spcPct val="0"/>
                  </a:spcAft>
                </a:pPr>
                <a:r>
                  <a:rPr lang="en-GB" sz="1200" b="1" dirty="0">
                    <a:solidFill>
                      <a:schemeClr val="tx1"/>
                    </a:solidFill>
                  </a:rPr>
                  <a:t>13</a:t>
                </a:r>
                <a:endParaRPr lang="en-GB" b="1" dirty="0">
                  <a:solidFill>
                    <a:schemeClr val="tx1"/>
                  </a:solidFill>
                </a:endParaRPr>
              </a:p>
            </p:txBody>
          </p:sp>
          <p:sp>
            <p:nvSpPr>
              <p:cNvPr id="38" name="Oval 37"/>
              <p:cNvSpPr/>
              <p:nvPr/>
            </p:nvSpPr>
            <p:spPr>
              <a:xfrm>
                <a:off x="5224308" y="3007361"/>
                <a:ext cx="254146" cy="266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46800" rIns="0" rtlCol="0" anchor="ctr"/>
              <a:lstStyle/>
              <a:p>
                <a:pPr algn="ctr" fontAlgn="base">
                  <a:spcBef>
                    <a:spcPct val="0"/>
                  </a:spcBef>
                  <a:spcAft>
                    <a:spcPct val="0"/>
                  </a:spcAft>
                </a:pPr>
                <a:r>
                  <a:rPr lang="en-GB" sz="1200" b="1" dirty="0">
                    <a:solidFill>
                      <a:schemeClr val="tx1"/>
                    </a:solidFill>
                  </a:rPr>
                  <a:t>14</a:t>
                </a:r>
                <a:endParaRPr lang="en-GB" b="1" dirty="0">
                  <a:solidFill>
                    <a:schemeClr val="tx1"/>
                  </a:solidFill>
                </a:endParaRPr>
              </a:p>
            </p:txBody>
          </p:sp>
          <p:sp>
            <p:nvSpPr>
              <p:cNvPr id="39" name="Oval 38"/>
              <p:cNvSpPr/>
              <p:nvPr/>
            </p:nvSpPr>
            <p:spPr>
              <a:xfrm>
                <a:off x="5902030" y="3007361"/>
                <a:ext cx="254146" cy="266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46800" rIns="0" rtlCol="0" anchor="ctr"/>
              <a:lstStyle/>
              <a:p>
                <a:pPr algn="ctr" fontAlgn="base">
                  <a:spcBef>
                    <a:spcPct val="0"/>
                  </a:spcBef>
                  <a:spcAft>
                    <a:spcPct val="0"/>
                  </a:spcAft>
                </a:pPr>
                <a:r>
                  <a:rPr lang="en-GB" sz="1200" b="1" dirty="0">
                    <a:solidFill>
                      <a:schemeClr val="tx1"/>
                    </a:solidFill>
                  </a:rPr>
                  <a:t>15</a:t>
                </a:r>
                <a:endParaRPr lang="en-GB" b="1" dirty="0">
                  <a:solidFill>
                    <a:schemeClr val="tx1"/>
                  </a:solidFill>
                </a:endParaRPr>
              </a:p>
            </p:txBody>
          </p:sp>
        </p:grpSp>
        <p:grpSp>
          <p:nvGrpSpPr>
            <p:cNvPr id="42" name="Group 41"/>
            <p:cNvGrpSpPr/>
            <p:nvPr/>
          </p:nvGrpSpPr>
          <p:grpSpPr>
            <a:xfrm>
              <a:off x="2007673" y="3419838"/>
              <a:ext cx="2196244" cy="461698"/>
              <a:chOff x="2267744" y="3172700"/>
              <a:chExt cx="3672408" cy="616340"/>
            </a:xfrm>
          </p:grpSpPr>
          <p:sp>
            <p:nvSpPr>
              <p:cNvPr id="43" name="Freeform 42"/>
              <p:cNvSpPr/>
              <p:nvPr/>
            </p:nvSpPr>
            <p:spPr>
              <a:xfrm>
                <a:off x="2267744" y="3172700"/>
                <a:ext cx="417263" cy="497255"/>
              </a:xfrm>
              <a:custGeom>
                <a:avLst/>
                <a:gdLst>
                  <a:gd name="connsiteX0" fmla="*/ 221942 w 417263"/>
                  <a:gd name="connsiteY0" fmla="*/ 497228 h 497255"/>
                  <a:gd name="connsiteX1" fmla="*/ 0 w 417263"/>
                  <a:gd name="connsiteY1" fmla="*/ 177632 h 497255"/>
                  <a:gd name="connsiteX2" fmla="*/ 221942 w 417263"/>
                  <a:gd name="connsiteY2" fmla="*/ 79 h 497255"/>
                  <a:gd name="connsiteX3" fmla="*/ 417251 w 417263"/>
                  <a:gd name="connsiteY3" fmla="*/ 159877 h 497255"/>
                  <a:gd name="connsiteX4" fmla="*/ 221942 w 417263"/>
                  <a:gd name="connsiteY4" fmla="*/ 497228 h 497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263" h="497255">
                    <a:moveTo>
                      <a:pt x="221942" y="497228"/>
                    </a:moveTo>
                    <a:cubicBezTo>
                      <a:pt x="152400" y="500187"/>
                      <a:pt x="0" y="260490"/>
                      <a:pt x="0" y="177632"/>
                    </a:cubicBezTo>
                    <a:cubicBezTo>
                      <a:pt x="0" y="94774"/>
                      <a:pt x="152400" y="3038"/>
                      <a:pt x="221942" y="79"/>
                    </a:cubicBezTo>
                    <a:cubicBezTo>
                      <a:pt x="291484" y="-2880"/>
                      <a:pt x="415771" y="77019"/>
                      <a:pt x="417251" y="159877"/>
                    </a:cubicBezTo>
                    <a:cubicBezTo>
                      <a:pt x="418731" y="242735"/>
                      <a:pt x="291484" y="494269"/>
                      <a:pt x="221942" y="497228"/>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1"/>
                  </a:solidFill>
                </a:endParaRPr>
              </a:p>
            </p:txBody>
          </p:sp>
          <p:sp>
            <p:nvSpPr>
              <p:cNvPr id="44" name="Freeform 43"/>
              <p:cNvSpPr/>
              <p:nvPr/>
            </p:nvSpPr>
            <p:spPr>
              <a:xfrm>
                <a:off x="2489686" y="3465606"/>
                <a:ext cx="541538" cy="230955"/>
              </a:xfrm>
              <a:custGeom>
                <a:avLst/>
                <a:gdLst>
                  <a:gd name="connsiteX0" fmla="*/ 0 w 541538"/>
                  <a:gd name="connsiteY0" fmla="*/ 230955 h 230955"/>
                  <a:gd name="connsiteX1" fmla="*/ 257453 w 541538"/>
                  <a:gd name="connsiteY1" fmla="*/ 136 h 230955"/>
                  <a:gd name="connsiteX2" fmla="*/ 541538 w 541538"/>
                  <a:gd name="connsiteY2" fmla="*/ 204322 h 230955"/>
                </a:gdLst>
                <a:ahLst/>
                <a:cxnLst>
                  <a:cxn ang="0">
                    <a:pos x="connsiteX0" y="connsiteY0"/>
                  </a:cxn>
                  <a:cxn ang="0">
                    <a:pos x="connsiteX1" y="connsiteY1"/>
                  </a:cxn>
                  <a:cxn ang="0">
                    <a:pos x="connsiteX2" y="connsiteY2"/>
                  </a:cxn>
                </a:cxnLst>
                <a:rect l="l" t="t" r="r" b="b"/>
                <a:pathLst>
                  <a:path w="541538" h="230955">
                    <a:moveTo>
                      <a:pt x="0" y="230955"/>
                    </a:moveTo>
                    <a:cubicBezTo>
                      <a:pt x="83598" y="117765"/>
                      <a:pt x="167197" y="4575"/>
                      <a:pt x="257453" y="136"/>
                    </a:cubicBezTo>
                    <a:cubicBezTo>
                      <a:pt x="347709" y="-4303"/>
                      <a:pt x="444623" y="100009"/>
                      <a:pt x="541538" y="20432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1"/>
                  </a:solidFill>
                </a:endParaRPr>
              </a:p>
            </p:txBody>
          </p:sp>
          <p:sp>
            <p:nvSpPr>
              <p:cNvPr id="45" name="Freeform 44"/>
              <p:cNvSpPr/>
              <p:nvPr/>
            </p:nvSpPr>
            <p:spPr>
              <a:xfrm>
                <a:off x="2489686" y="3293368"/>
                <a:ext cx="1100831" cy="385438"/>
              </a:xfrm>
              <a:custGeom>
                <a:avLst/>
                <a:gdLst>
                  <a:gd name="connsiteX0" fmla="*/ 0 w 1100831"/>
                  <a:gd name="connsiteY0" fmla="*/ 275218 h 284096"/>
                  <a:gd name="connsiteX1" fmla="*/ 497150 w 1100831"/>
                  <a:gd name="connsiteY1" fmla="*/ 11 h 284096"/>
                  <a:gd name="connsiteX2" fmla="*/ 1100831 w 1100831"/>
                  <a:gd name="connsiteY2" fmla="*/ 284096 h 284096"/>
                </a:gdLst>
                <a:ahLst/>
                <a:cxnLst>
                  <a:cxn ang="0">
                    <a:pos x="connsiteX0" y="connsiteY0"/>
                  </a:cxn>
                  <a:cxn ang="0">
                    <a:pos x="connsiteX1" y="connsiteY1"/>
                  </a:cxn>
                  <a:cxn ang="0">
                    <a:pos x="connsiteX2" y="connsiteY2"/>
                  </a:cxn>
                </a:cxnLst>
                <a:rect l="l" t="t" r="r" b="b"/>
                <a:pathLst>
                  <a:path w="1100831" h="284096">
                    <a:moveTo>
                      <a:pt x="0" y="275218"/>
                    </a:moveTo>
                    <a:cubicBezTo>
                      <a:pt x="156839" y="136874"/>
                      <a:pt x="313678" y="-1469"/>
                      <a:pt x="497150" y="11"/>
                    </a:cubicBezTo>
                    <a:cubicBezTo>
                      <a:pt x="680622" y="1491"/>
                      <a:pt x="890726" y="142793"/>
                      <a:pt x="1100831" y="28409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1"/>
                  </a:solidFill>
                </a:endParaRPr>
              </a:p>
            </p:txBody>
          </p:sp>
          <p:sp>
            <p:nvSpPr>
              <p:cNvPr id="46" name="Freeform 45"/>
              <p:cNvSpPr/>
              <p:nvPr/>
            </p:nvSpPr>
            <p:spPr>
              <a:xfrm>
                <a:off x="3013469" y="3394710"/>
                <a:ext cx="2308194" cy="292974"/>
              </a:xfrm>
              <a:custGeom>
                <a:avLst/>
                <a:gdLst>
                  <a:gd name="connsiteX0" fmla="*/ 0 w 2308194"/>
                  <a:gd name="connsiteY0" fmla="*/ 292974 h 292974"/>
                  <a:gd name="connsiteX1" fmla="*/ 1100831 w 2308194"/>
                  <a:gd name="connsiteY1" fmla="*/ 11 h 292974"/>
                  <a:gd name="connsiteX2" fmla="*/ 2308194 w 2308194"/>
                  <a:gd name="connsiteY2" fmla="*/ 284096 h 292974"/>
                </a:gdLst>
                <a:ahLst/>
                <a:cxnLst>
                  <a:cxn ang="0">
                    <a:pos x="connsiteX0" y="connsiteY0"/>
                  </a:cxn>
                  <a:cxn ang="0">
                    <a:pos x="connsiteX1" y="connsiteY1"/>
                  </a:cxn>
                  <a:cxn ang="0">
                    <a:pos x="connsiteX2" y="connsiteY2"/>
                  </a:cxn>
                </a:cxnLst>
                <a:rect l="l" t="t" r="r" b="b"/>
                <a:pathLst>
                  <a:path w="2308194" h="292974">
                    <a:moveTo>
                      <a:pt x="0" y="292974"/>
                    </a:moveTo>
                    <a:cubicBezTo>
                      <a:pt x="358066" y="147232"/>
                      <a:pt x="716132" y="1491"/>
                      <a:pt x="1100831" y="11"/>
                    </a:cubicBezTo>
                    <a:cubicBezTo>
                      <a:pt x="1485530" y="-1469"/>
                      <a:pt x="1896862" y="141313"/>
                      <a:pt x="2308194" y="28409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1"/>
                  </a:solidFill>
                </a:endParaRPr>
              </a:p>
            </p:txBody>
          </p:sp>
          <p:sp>
            <p:nvSpPr>
              <p:cNvPr id="47" name="Freeform 46"/>
              <p:cNvSpPr/>
              <p:nvPr/>
            </p:nvSpPr>
            <p:spPr>
              <a:xfrm>
                <a:off x="3590517" y="3474603"/>
                <a:ext cx="1154097" cy="195325"/>
              </a:xfrm>
              <a:custGeom>
                <a:avLst/>
                <a:gdLst>
                  <a:gd name="connsiteX0" fmla="*/ 0 w 1154097"/>
                  <a:gd name="connsiteY0" fmla="*/ 186448 h 195325"/>
                  <a:gd name="connsiteX1" fmla="*/ 541538 w 1154097"/>
                  <a:gd name="connsiteY1" fmla="*/ 17 h 195325"/>
                  <a:gd name="connsiteX2" fmla="*/ 1154097 w 1154097"/>
                  <a:gd name="connsiteY2" fmla="*/ 195325 h 195325"/>
                </a:gdLst>
                <a:ahLst/>
                <a:cxnLst>
                  <a:cxn ang="0">
                    <a:pos x="connsiteX0" y="connsiteY0"/>
                  </a:cxn>
                  <a:cxn ang="0">
                    <a:pos x="connsiteX1" y="connsiteY1"/>
                  </a:cxn>
                  <a:cxn ang="0">
                    <a:pos x="connsiteX2" y="connsiteY2"/>
                  </a:cxn>
                </a:cxnLst>
                <a:rect l="l" t="t" r="r" b="b"/>
                <a:pathLst>
                  <a:path w="1154097" h="195325">
                    <a:moveTo>
                      <a:pt x="0" y="186448"/>
                    </a:moveTo>
                    <a:cubicBezTo>
                      <a:pt x="174594" y="92493"/>
                      <a:pt x="349189" y="-1462"/>
                      <a:pt x="541538" y="17"/>
                    </a:cubicBezTo>
                    <a:cubicBezTo>
                      <a:pt x="733887" y="1496"/>
                      <a:pt x="943992" y="98410"/>
                      <a:pt x="1154097" y="19532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1"/>
                  </a:solidFill>
                </a:endParaRPr>
              </a:p>
            </p:txBody>
          </p:sp>
          <p:sp>
            <p:nvSpPr>
              <p:cNvPr id="48" name="Freeform 47"/>
              <p:cNvSpPr/>
              <p:nvPr/>
            </p:nvSpPr>
            <p:spPr>
              <a:xfrm>
                <a:off x="4735737" y="3430178"/>
                <a:ext cx="1171852" cy="257506"/>
              </a:xfrm>
              <a:custGeom>
                <a:avLst/>
                <a:gdLst>
                  <a:gd name="connsiteX0" fmla="*/ 0 w 1171852"/>
                  <a:gd name="connsiteY0" fmla="*/ 257506 h 257506"/>
                  <a:gd name="connsiteX1" fmla="*/ 523782 w 1171852"/>
                  <a:gd name="connsiteY1" fmla="*/ 53 h 257506"/>
                  <a:gd name="connsiteX2" fmla="*/ 1171852 w 1171852"/>
                  <a:gd name="connsiteY2" fmla="*/ 239750 h 257506"/>
                </a:gdLst>
                <a:ahLst/>
                <a:cxnLst>
                  <a:cxn ang="0">
                    <a:pos x="connsiteX0" y="connsiteY0"/>
                  </a:cxn>
                  <a:cxn ang="0">
                    <a:pos x="connsiteX1" y="connsiteY1"/>
                  </a:cxn>
                  <a:cxn ang="0">
                    <a:pos x="connsiteX2" y="connsiteY2"/>
                  </a:cxn>
                </a:cxnLst>
                <a:rect l="l" t="t" r="r" b="b"/>
                <a:pathLst>
                  <a:path w="1171852" h="257506">
                    <a:moveTo>
                      <a:pt x="0" y="257506"/>
                    </a:moveTo>
                    <a:cubicBezTo>
                      <a:pt x="164236" y="130259"/>
                      <a:pt x="328473" y="3012"/>
                      <a:pt x="523782" y="53"/>
                    </a:cubicBezTo>
                    <a:cubicBezTo>
                      <a:pt x="719091" y="-2906"/>
                      <a:pt x="945471" y="118422"/>
                      <a:pt x="1171852" y="2397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1"/>
                  </a:solidFill>
                </a:endParaRPr>
              </a:p>
            </p:txBody>
          </p:sp>
          <p:sp>
            <p:nvSpPr>
              <p:cNvPr id="49" name="Freeform 48"/>
              <p:cNvSpPr/>
              <p:nvPr/>
            </p:nvSpPr>
            <p:spPr>
              <a:xfrm>
                <a:off x="5312785" y="3563367"/>
                <a:ext cx="577049" cy="115439"/>
              </a:xfrm>
              <a:custGeom>
                <a:avLst/>
                <a:gdLst>
                  <a:gd name="connsiteX0" fmla="*/ 0 w 577049"/>
                  <a:gd name="connsiteY0" fmla="*/ 115439 h 115439"/>
                  <a:gd name="connsiteX1" fmla="*/ 239697 w 577049"/>
                  <a:gd name="connsiteY1" fmla="*/ 29 h 115439"/>
                  <a:gd name="connsiteX2" fmla="*/ 577049 w 577049"/>
                  <a:gd name="connsiteY2" fmla="*/ 106561 h 115439"/>
                </a:gdLst>
                <a:ahLst/>
                <a:cxnLst>
                  <a:cxn ang="0">
                    <a:pos x="connsiteX0" y="connsiteY0"/>
                  </a:cxn>
                  <a:cxn ang="0">
                    <a:pos x="connsiteX1" y="connsiteY1"/>
                  </a:cxn>
                  <a:cxn ang="0">
                    <a:pos x="connsiteX2" y="connsiteY2"/>
                  </a:cxn>
                </a:cxnLst>
                <a:rect l="l" t="t" r="r" b="b"/>
                <a:pathLst>
                  <a:path w="577049" h="115439">
                    <a:moveTo>
                      <a:pt x="0" y="115439"/>
                    </a:moveTo>
                    <a:cubicBezTo>
                      <a:pt x="71761" y="58474"/>
                      <a:pt x="143522" y="1509"/>
                      <a:pt x="239697" y="29"/>
                    </a:cubicBezTo>
                    <a:cubicBezTo>
                      <a:pt x="335872" y="-1451"/>
                      <a:pt x="456460" y="52555"/>
                      <a:pt x="577049" y="1065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tx1"/>
                  </a:solidFill>
                </a:endParaRPr>
              </a:p>
            </p:txBody>
          </p:sp>
          <p:sp>
            <p:nvSpPr>
              <p:cNvPr id="50" name="Oval 49"/>
              <p:cNvSpPr/>
              <p:nvPr/>
            </p:nvSpPr>
            <p:spPr>
              <a:xfrm>
                <a:off x="2382157" y="3581400"/>
                <a:ext cx="216024" cy="2076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tx1"/>
                    </a:solidFill>
                  </a:rPr>
                  <a:t>1</a:t>
                </a:r>
                <a:endParaRPr lang="en-GB" b="1" dirty="0">
                  <a:solidFill>
                    <a:schemeClr val="tx1"/>
                  </a:solidFill>
                </a:endParaRPr>
              </a:p>
            </p:txBody>
          </p:sp>
          <p:sp>
            <p:nvSpPr>
              <p:cNvPr id="51" name="Oval 50"/>
              <p:cNvSpPr/>
              <p:nvPr/>
            </p:nvSpPr>
            <p:spPr>
              <a:xfrm>
                <a:off x="2915816" y="3573016"/>
                <a:ext cx="216024" cy="2076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tx1"/>
                    </a:solidFill>
                  </a:rPr>
                  <a:t>2</a:t>
                </a:r>
                <a:endParaRPr lang="en-GB" b="1" dirty="0">
                  <a:solidFill>
                    <a:schemeClr val="tx1"/>
                  </a:solidFill>
                </a:endParaRPr>
              </a:p>
            </p:txBody>
          </p:sp>
          <p:sp>
            <p:nvSpPr>
              <p:cNvPr id="52" name="Oval 51"/>
              <p:cNvSpPr/>
              <p:nvPr/>
            </p:nvSpPr>
            <p:spPr>
              <a:xfrm>
                <a:off x="3491880" y="3573016"/>
                <a:ext cx="216024" cy="2076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tx1"/>
                    </a:solidFill>
                  </a:rPr>
                  <a:t>3</a:t>
                </a:r>
                <a:endParaRPr lang="en-GB" b="1" dirty="0">
                  <a:solidFill>
                    <a:schemeClr val="tx1"/>
                  </a:solidFill>
                </a:endParaRPr>
              </a:p>
            </p:txBody>
          </p:sp>
          <p:sp>
            <p:nvSpPr>
              <p:cNvPr id="53" name="Oval 52"/>
              <p:cNvSpPr/>
              <p:nvPr/>
            </p:nvSpPr>
            <p:spPr>
              <a:xfrm>
                <a:off x="4067944" y="3573016"/>
                <a:ext cx="216024" cy="2076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tx1"/>
                    </a:solidFill>
                  </a:rPr>
                  <a:t>4</a:t>
                </a:r>
                <a:endParaRPr lang="en-GB" b="1" dirty="0">
                  <a:solidFill>
                    <a:schemeClr val="tx1"/>
                  </a:solidFill>
                </a:endParaRPr>
              </a:p>
            </p:txBody>
          </p:sp>
          <p:sp>
            <p:nvSpPr>
              <p:cNvPr id="54" name="Oval 53"/>
              <p:cNvSpPr/>
              <p:nvPr/>
            </p:nvSpPr>
            <p:spPr>
              <a:xfrm>
                <a:off x="4644008" y="3573016"/>
                <a:ext cx="216024" cy="2076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tx1"/>
                    </a:solidFill>
                  </a:rPr>
                  <a:t>5</a:t>
                </a:r>
                <a:endParaRPr lang="en-GB" b="1" dirty="0">
                  <a:solidFill>
                    <a:schemeClr val="tx1"/>
                  </a:solidFill>
                </a:endParaRPr>
              </a:p>
            </p:txBody>
          </p:sp>
          <p:sp>
            <p:nvSpPr>
              <p:cNvPr id="55" name="Oval 54"/>
              <p:cNvSpPr/>
              <p:nvPr/>
            </p:nvSpPr>
            <p:spPr>
              <a:xfrm>
                <a:off x="5148064" y="3573016"/>
                <a:ext cx="216024" cy="2076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tx1"/>
                    </a:solidFill>
                  </a:rPr>
                  <a:t>6</a:t>
                </a:r>
                <a:endParaRPr lang="en-GB" b="1" dirty="0">
                  <a:solidFill>
                    <a:schemeClr val="tx1"/>
                  </a:solidFill>
                </a:endParaRPr>
              </a:p>
            </p:txBody>
          </p:sp>
          <p:sp>
            <p:nvSpPr>
              <p:cNvPr id="56" name="Oval 55"/>
              <p:cNvSpPr/>
              <p:nvPr/>
            </p:nvSpPr>
            <p:spPr>
              <a:xfrm>
                <a:off x="5724128" y="3573016"/>
                <a:ext cx="216024" cy="2076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tx1"/>
                    </a:solidFill>
                  </a:rPr>
                  <a:t>7</a:t>
                </a:r>
                <a:endParaRPr lang="en-GB" b="1" dirty="0">
                  <a:solidFill>
                    <a:schemeClr val="tx1"/>
                  </a:solidFill>
                </a:endParaRPr>
              </a:p>
            </p:txBody>
          </p:sp>
        </p:grpSp>
        <p:sp>
          <p:nvSpPr>
            <p:cNvPr id="68" name="Freeform 67"/>
            <p:cNvSpPr/>
            <p:nvPr/>
          </p:nvSpPr>
          <p:spPr>
            <a:xfrm>
              <a:off x="4353596" y="3419838"/>
              <a:ext cx="249540" cy="372492"/>
            </a:xfrm>
            <a:custGeom>
              <a:avLst/>
              <a:gdLst>
                <a:gd name="connsiteX0" fmla="*/ 221942 w 417263"/>
                <a:gd name="connsiteY0" fmla="*/ 497228 h 497255"/>
                <a:gd name="connsiteX1" fmla="*/ 0 w 417263"/>
                <a:gd name="connsiteY1" fmla="*/ 177632 h 497255"/>
                <a:gd name="connsiteX2" fmla="*/ 221942 w 417263"/>
                <a:gd name="connsiteY2" fmla="*/ 79 h 497255"/>
                <a:gd name="connsiteX3" fmla="*/ 417251 w 417263"/>
                <a:gd name="connsiteY3" fmla="*/ 159877 h 497255"/>
                <a:gd name="connsiteX4" fmla="*/ 221942 w 417263"/>
                <a:gd name="connsiteY4" fmla="*/ 497228 h 497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263" h="497255">
                  <a:moveTo>
                    <a:pt x="221942" y="497228"/>
                  </a:moveTo>
                  <a:cubicBezTo>
                    <a:pt x="152400" y="500187"/>
                    <a:pt x="0" y="260490"/>
                    <a:pt x="0" y="177632"/>
                  </a:cubicBezTo>
                  <a:cubicBezTo>
                    <a:pt x="0" y="94774"/>
                    <a:pt x="152400" y="3038"/>
                    <a:pt x="221942" y="79"/>
                  </a:cubicBezTo>
                  <a:cubicBezTo>
                    <a:pt x="291484" y="-2880"/>
                    <a:pt x="415771" y="77019"/>
                    <a:pt x="417251" y="159877"/>
                  </a:cubicBezTo>
                  <a:cubicBezTo>
                    <a:pt x="418731" y="242735"/>
                    <a:pt x="291484" y="494269"/>
                    <a:pt x="221942" y="497228"/>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tIns="46800" rtlCol="0" anchor="ctr"/>
            <a:lstStyle/>
            <a:p>
              <a:pPr algn="ctr" fontAlgn="base">
                <a:spcBef>
                  <a:spcPct val="0"/>
                </a:spcBef>
                <a:spcAft>
                  <a:spcPct val="0"/>
                </a:spcAft>
              </a:pPr>
              <a:endParaRPr lang="en-GB">
                <a:solidFill>
                  <a:schemeClr val="tx1"/>
                </a:solidFill>
              </a:endParaRPr>
            </a:p>
          </p:txBody>
        </p:sp>
        <p:sp>
          <p:nvSpPr>
            <p:cNvPr id="58" name="Oval 57"/>
            <p:cNvSpPr/>
            <p:nvPr/>
          </p:nvSpPr>
          <p:spPr>
            <a:xfrm>
              <a:off x="4419940" y="3719713"/>
              <a:ext cx="129191" cy="15554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tx1"/>
                  </a:solidFill>
                </a:rPr>
                <a:t>8</a:t>
              </a:r>
              <a:endParaRPr lang="en-GB" b="1" dirty="0">
                <a:solidFill>
                  <a:schemeClr val="tx1"/>
                </a:solidFill>
              </a:endParaRPr>
            </a:p>
          </p:txBody>
        </p:sp>
      </p:grpSp>
      <p:sp>
        <p:nvSpPr>
          <p:cNvPr id="77" name="TextBox 76"/>
          <p:cNvSpPr txBox="1"/>
          <p:nvPr/>
        </p:nvSpPr>
        <p:spPr>
          <a:xfrm>
            <a:off x="3368117" y="4964721"/>
            <a:ext cx="617477" cy="369332"/>
          </a:xfrm>
          <a:prstGeom prst="rect">
            <a:avLst/>
          </a:prstGeom>
          <a:solidFill>
            <a:schemeClr val="accent2">
              <a:lumMod val="60000"/>
              <a:lumOff val="40000"/>
            </a:schemeClr>
          </a:solidFill>
        </p:spPr>
        <p:txBody>
          <a:bodyPr wrap="none" rtlCol="0">
            <a:spAutoFit/>
          </a:bodyPr>
          <a:lstStyle/>
          <a:p>
            <a:pPr fontAlgn="base">
              <a:spcBef>
                <a:spcPct val="0"/>
              </a:spcBef>
              <a:spcAft>
                <a:spcPct val="0"/>
              </a:spcAft>
            </a:pPr>
            <a:r>
              <a:rPr lang="en-US" altLang="en-US" dirty="0" smtClean="0"/>
              <a:t>(8,8)</a:t>
            </a:r>
            <a:endParaRPr lang="en-GB" dirty="0"/>
          </a:p>
        </p:txBody>
      </p:sp>
      <p:sp>
        <p:nvSpPr>
          <p:cNvPr id="78" name="TextBox 77"/>
          <p:cNvSpPr txBox="1"/>
          <p:nvPr/>
        </p:nvSpPr>
        <p:spPr>
          <a:xfrm>
            <a:off x="3941024" y="4964721"/>
            <a:ext cx="3579826" cy="369332"/>
          </a:xfrm>
          <a:prstGeom prst="rect">
            <a:avLst/>
          </a:prstGeom>
          <a:solidFill>
            <a:schemeClr val="accent1"/>
          </a:solidFill>
        </p:spPr>
        <p:txBody>
          <a:bodyPr wrap="none" rtlCol="0">
            <a:spAutoFit/>
          </a:bodyPr>
          <a:lstStyle/>
          <a:p>
            <a:pPr fontAlgn="base">
              <a:spcBef>
                <a:spcPct val="0"/>
              </a:spcBef>
              <a:spcAft>
                <a:spcPct val="0"/>
              </a:spcAft>
            </a:pPr>
            <a:r>
              <a:rPr lang="en-US" altLang="en-US" dirty="0" smtClean="0"/>
              <a:t>(</a:t>
            </a:r>
            <a:r>
              <a:rPr lang="en-US" altLang="en-US" dirty="0"/>
              <a:t>9,9),(9,11),(11,13),(13,15),(</a:t>
            </a:r>
            <a:r>
              <a:rPr lang="en-US" altLang="en-US" dirty="0" smtClean="0"/>
              <a:t>15,13),</a:t>
            </a:r>
            <a:endParaRPr lang="en-GB" dirty="0"/>
          </a:p>
        </p:txBody>
      </p:sp>
      <p:sp>
        <p:nvSpPr>
          <p:cNvPr id="79" name="Rectangle 3"/>
          <p:cNvSpPr txBox="1">
            <a:spLocks noChangeArrowheads="1"/>
          </p:cNvSpPr>
          <p:nvPr/>
        </p:nvSpPr>
        <p:spPr bwMode="auto">
          <a:xfrm>
            <a:off x="7720012" y="4005064"/>
            <a:ext cx="756084"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r>
              <a:rPr lang="en-US" altLang="en-US" sz="2000" kern="0" dirty="0">
                <a:solidFill>
                  <a:srgbClr val="808080"/>
                </a:solidFill>
              </a:rPr>
              <a:t>w = </a:t>
            </a:r>
            <a:r>
              <a:rPr lang="en-US" altLang="en-US" sz="2000" kern="0" dirty="0" smtClean="0">
                <a:solidFill>
                  <a:srgbClr val="808080"/>
                </a:solidFill>
              </a:rPr>
              <a:t>8</a:t>
            </a:r>
            <a:endParaRPr lang="en-US" altLang="en-US" sz="2000" kern="0" dirty="0">
              <a:solidFill>
                <a:srgbClr val="808080"/>
              </a:solidFill>
            </a:endParaRPr>
          </a:p>
        </p:txBody>
      </p:sp>
      <p:sp>
        <p:nvSpPr>
          <p:cNvPr id="57" name="Rectangle 2"/>
          <p:cNvSpPr>
            <a:spLocks noGrp="1" noChangeArrowheads="1"/>
          </p:cNvSpPr>
          <p:nvPr>
            <p:ph type="title"/>
          </p:nvPr>
        </p:nvSpPr>
        <p:spPr>
          <a:xfrm>
            <a:off x="1256044" y="0"/>
            <a:ext cx="6463968" cy="1125538"/>
          </a:xfrm>
        </p:spPr>
        <p:txBody>
          <a:bodyPr>
            <a:normAutofit/>
          </a:bodyPr>
          <a:lstStyle/>
          <a:p>
            <a:pPr algn="l"/>
            <a:r>
              <a:rPr lang="en-US" altLang="en-US" sz="2800" dirty="0">
                <a:solidFill>
                  <a:schemeClr val="bg1"/>
                </a:solidFill>
                <a:latin typeface="Franklin Gothic Medium"/>
                <a:ea typeface="MS PGothic" pitchFamily="34" charset="-128"/>
                <a:cs typeface="Franklin Gothic Medium"/>
              </a:rPr>
              <a:t>How to Solve the Problem</a:t>
            </a:r>
          </a:p>
        </p:txBody>
      </p:sp>
      <p:sp>
        <p:nvSpPr>
          <p:cNvPr id="60" name="TextBox 59"/>
          <p:cNvSpPr txBox="1"/>
          <p:nvPr/>
        </p:nvSpPr>
        <p:spPr>
          <a:xfrm>
            <a:off x="911995" y="4964721"/>
            <a:ext cx="2456122" cy="369332"/>
          </a:xfrm>
          <a:prstGeom prst="rect">
            <a:avLst/>
          </a:prstGeom>
          <a:solidFill>
            <a:srgbClr val="FFC000"/>
          </a:solidFill>
        </p:spPr>
        <p:txBody>
          <a:bodyPr wrap="none" rtlCol="0">
            <a:spAutoFit/>
          </a:bodyPr>
          <a:lstStyle/>
          <a:p>
            <a:pPr fontAlgn="base">
              <a:spcBef>
                <a:spcPct val="0"/>
              </a:spcBef>
              <a:spcAft>
                <a:spcPct val="0"/>
              </a:spcAft>
              <a:buFont typeface="Arial" pitchFamily="34" charset="0"/>
              <a:buChar char="•"/>
            </a:pPr>
            <a:r>
              <a:rPr lang="en-US" altLang="en-US" dirty="0"/>
              <a:t>   ((1,1),(1,3),(3,5),(5,7</a:t>
            </a:r>
            <a:r>
              <a:rPr lang="en-US" altLang="en-US" dirty="0" smtClean="0"/>
              <a:t>),</a:t>
            </a:r>
            <a:endParaRPr lang="en-GB" dirty="0"/>
          </a:p>
        </p:txBody>
      </p:sp>
      <p:sp>
        <p:nvSpPr>
          <p:cNvPr id="65" name="TextBox 64"/>
          <p:cNvSpPr txBox="1"/>
          <p:nvPr/>
        </p:nvSpPr>
        <p:spPr>
          <a:xfrm>
            <a:off x="900140" y="5334053"/>
            <a:ext cx="3002745" cy="369332"/>
          </a:xfrm>
          <a:prstGeom prst="rect">
            <a:avLst/>
          </a:prstGeom>
          <a:solidFill>
            <a:schemeClr val="accent1"/>
          </a:solidFill>
        </p:spPr>
        <p:txBody>
          <a:bodyPr wrap="none" rtlCol="0">
            <a:spAutoFit/>
          </a:bodyPr>
          <a:lstStyle/>
          <a:p>
            <a:pPr fontAlgn="base">
              <a:spcBef>
                <a:spcPct val="0"/>
              </a:spcBef>
              <a:spcAft>
                <a:spcPct val="0"/>
              </a:spcAft>
            </a:pPr>
            <a:r>
              <a:rPr lang="en-US" altLang="en-US" dirty="0" smtClean="0"/>
              <a:t>(15,14</a:t>
            </a:r>
            <a:r>
              <a:rPr lang="en-US" altLang="en-US" dirty="0"/>
              <a:t>),(14,10),(10,12),(</a:t>
            </a:r>
            <a:r>
              <a:rPr lang="en-US" altLang="en-US" dirty="0" smtClean="0"/>
              <a:t>10,9)</a:t>
            </a:r>
            <a:endParaRPr lang="en-GB" dirty="0"/>
          </a:p>
        </p:txBody>
      </p:sp>
      <p:sp>
        <p:nvSpPr>
          <p:cNvPr id="76" name="TextBox 75"/>
          <p:cNvSpPr txBox="1"/>
          <p:nvPr/>
        </p:nvSpPr>
        <p:spPr>
          <a:xfrm>
            <a:off x="3732850" y="5334053"/>
            <a:ext cx="2460930" cy="369332"/>
          </a:xfrm>
          <a:prstGeom prst="rect">
            <a:avLst/>
          </a:prstGeom>
          <a:solidFill>
            <a:srgbClr val="FFC000"/>
          </a:solidFill>
        </p:spPr>
        <p:txBody>
          <a:bodyPr wrap="none" rtlCol="0">
            <a:spAutoFit/>
          </a:bodyPr>
          <a:lstStyle/>
          <a:p>
            <a:pPr fontAlgn="base">
              <a:spcBef>
                <a:spcPct val="0"/>
              </a:spcBef>
              <a:spcAft>
                <a:spcPct val="0"/>
              </a:spcAft>
            </a:pPr>
            <a:r>
              <a:rPr lang="en-US" altLang="en-US" dirty="0" smtClean="0"/>
              <a:t>,(7,6</a:t>
            </a:r>
            <a:r>
              <a:rPr lang="en-US" altLang="en-US" dirty="0"/>
              <a:t>),(6,2),(2,1)) </a:t>
            </a:r>
            <a:r>
              <a:rPr lang="en-GB" sz="1000" i="1" dirty="0"/>
              <a:t>Wastage = </a:t>
            </a:r>
            <a:r>
              <a:rPr lang="en-GB" sz="1000" i="1" dirty="0" smtClean="0"/>
              <a:t> 8</a:t>
            </a:r>
            <a:endParaRPr lang="en-GB" dirty="0"/>
          </a:p>
        </p:txBody>
      </p:sp>
      <p:sp>
        <p:nvSpPr>
          <p:cNvPr id="3" name="Rectangle 2"/>
          <p:cNvSpPr/>
          <p:nvPr/>
        </p:nvSpPr>
        <p:spPr>
          <a:xfrm>
            <a:off x="415543" y="5864116"/>
            <a:ext cx="8104719" cy="646331"/>
          </a:xfrm>
          <a:prstGeom prst="rect">
            <a:avLst/>
          </a:prstGeom>
        </p:spPr>
        <p:txBody>
          <a:bodyPr wrap="square">
            <a:spAutoFit/>
          </a:bodyPr>
          <a:lstStyle/>
          <a:p>
            <a:pPr marL="285750" indent="-285750">
              <a:buFont typeface="Arial" panose="020B0604020202020204" pitchFamily="34" charset="0"/>
              <a:buChar char="•"/>
            </a:pPr>
            <a:r>
              <a:rPr lang="en-US" altLang="en-US" dirty="0">
                <a:solidFill>
                  <a:srgbClr val="3E6574"/>
                </a:solidFill>
                <a:latin typeface="Franklin Gothic Medium"/>
                <a:ea typeface="ＭＳ Ｐゴシック" charset="0"/>
                <a:cs typeface="Franklin Gothic Medium"/>
              </a:rPr>
              <a:t>A proof naturally follows which demonstrates this method to be exact. The problem using multiple bins is still NP-hard, however.</a:t>
            </a:r>
            <a:endParaRPr lang="en-GB" dirty="0">
              <a:solidFill>
                <a:srgbClr val="3E6574"/>
              </a:solidFill>
              <a:latin typeface="Franklin Gothic Medium"/>
              <a:ea typeface="ＭＳ Ｐゴシック" charset="0"/>
              <a:cs typeface="Franklin Gothic Medium"/>
            </a:endParaRPr>
          </a:p>
        </p:txBody>
      </p:sp>
    </p:spTree>
    <p:extLst>
      <p:ext uri="{BB962C8B-B14F-4D97-AF65-F5344CB8AC3E}">
        <p14:creationId xmlns:p14="http://schemas.microsoft.com/office/powerpoint/2010/main" val="18323805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1096878" y="283409"/>
            <a:ext cx="75670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GB" altLang="en-US" sz="2800" dirty="0" smtClean="0">
                <a:solidFill>
                  <a:schemeClr val="bg1"/>
                </a:solidFill>
                <a:latin typeface="Franklin Gothic Medium"/>
                <a:cs typeface="Franklin Gothic Medium"/>
              </a:rPr>
              <a:t>PROBLEM 2: Designing Seating Plans</a:t>
            </a:r>
            <a:endParaRPr lang="en-GB" altLang="en-US" sz="2800" dirty="0">
              <a:solidFill>
                <a:schemeClr val="bg1"/>
              </a:solidFill>
              <a:latin typeface="Franklin Gothic Medium"/>
              <a:cs typeface="Franklin Gothic Medium"/>
            </a:endParaRPr>
          </a:p>
        </p:txBody>
      </p:sp>
      <p:sp>
        <p:nvSpPr>
          <p:cNvPr id="126" name="TextBox 6"/>
          <p:cNvSpPr txBox="1">
            <a:spLocks noChangeArrowheads="1"/>
          </p:cNvSpPr>
          <p:nvPr/>
        </p:nvSpPr>
        <p:spPr bwMode="auto">
          <a:xfrm>
            <a:off x="334867" y="1408836"/>
            <a:ext cx="3272491" cy="461665"/>
          </a:xfrm>
          <a:prstGeom prst="rect">
            <a:avLst/>
          </a:prstGeom>
          <a:noFill/>
          <a:ln w="9525">
            <a:noFill/>
            <a:miter lim="800000"/>
            <a:headEnd/>
            <a:tailEnd/>
          </a:ln>
        </p:spPr>
        <p:txBody>
          <a:bodyPr wrap="square">
            <a:spAutoFit/>
          </a:bodyPr>
          <a:lstStyle/>
          <a:p>
            <a:pPr marL="180975" indent="-180975">
              <a:buClr>
                <a:srgbClr val="B63241"/>
              </a:buClr>
              <a:defRPr/>
            </a:pPr>
            <a:r>
              <a:rPr lang="en-US" sz="2400" b="1" dirty="0" smtClean="0">
                <a:solidFill>
                  <a:srgbClr val="B63241"/>
                </a:solidFill>
                <a:latin typeface="Franklin Gothic Medium"/>
                <a:ea typeface="ＭＳ Ｐゴシック" charset="0"/>
                <a:cs typeface="Franklin Gothic Medium"/>
              </a:rPr>
              <a:t>Imagine a Wedding……</a:t>
            </a:r>
            <a:endParaRPr lang="en-US" sz="2400" b="1" dirty="0">
              <a:solidFill>
                <a:srgbClr val="3E6574"/>
              </a:solidFill>
              <a:latin typeface="Franklin Gothic Medium"/>
              <a:ea typeface="ＭＳ Ｐゴシック" charset="0"/>
              <a:cs typeface="Franklin Gothic Medium"/>
            </a:endParaRPr>
          </a:p>
        </p:txBody>
      </p:sp>
      <p:sp>
        <p:nvSpPr>
          <p:cNvPr id="127" name="TextBox 6"/>
          <p:cNvSpPr txBox="1">
            <a:spLocks noChangeArrowheads="1"/>
          </p:cNvSpPr>
          <p:nvPr/>
        </p:nvSpPr>
        <p:spPr bwMode="auto">
          <a:xfrm>
            <a:off x="307231" y="1898208"/>
            <a:ext cx="4117152" cy="1477328"/>
          </a:xfrm>
          <a:prstGeom prst="rect">
            <a:avLst/>
          </a:prstGeom>
          <a:noFill/>
          <a:ln w="9525">
            <a:noFill/>
            <a:miter lim="800000"/>
            <a:headEnd/>
            <a:tailEnd/>
          </a:ln>
        </p:spPr>
        <p:txBody>
          <a:bodyPr wrap="square">
            <a:spAutoFit/>
          </a:bodyPr>
          <a:lstStyle/>
          <a:p>
            <a:pPr marL="342900" indent="-342900">
              <a:buClr>
                <a:srgbClr val="B63241"/>
              </a:buClr>
              <a:buAutoNum type="arabicParenR"/>
              <a:defRPr/>
            </a:pPr>
            <a:r>
              <a:rPr lang="en-GB" dirty="0" smtClean="0">
                <a:solidFill>
                  <a:srgbClr val="3E6574"/>
                </a:solidFill>
                <a:latin typeface="Franklin Gothic Medium"/>
                <a:ea typeface="ＭＳ Ｐゴシック" charset="0"/>
                <a:cs typeface="Franklin Gothic Medium"/>
              </a:rPr>
              <a:t>Sit families together</a:t>
            </a:r>
          </a:p>
          <a:p>
            <a:pPr marL="342900" indent="-342900">
              <a:buClr>
                <a:srgbClr val="B63241"/>
              </a:buClr>
              <a:buAutoNum type="arabicParenR"/>
              <a:defRPr/>
            </a:pPr>
            <a:endParaRPr lang="en-GB" dirty="0">
              <a:solidFill>
                <a:srgbClr val="3E6574"/>
              </a:solidFill>
              <a:latin typeface="Franklin Gothic Medium"/>
              <a:ea typeface="ＭＳ Ｐゴシック" charset="0"/>
              <a:cs typeface="Franklin Gothic Medium"/>
            </a:endParaRPr>
          </a:p>
          <a:p>
            <a:pPr marL="342900" indent="-342900">
              <a:buClr>
                <a:srgbClr val="B63241"/>
              </a:buClr>
              <a:buAutoNum type="arabicParenR"/>
              <a:defRPr/>
            </a:pPr>
            <a:r>
              <a:rPr lang="en-GB" dirty="0" smtClean="0">
                <a:solidFill>
                  <a:srgbClr val="3E6574"/>
                </a:solidFill>
                <a:latin typeface="Franklin Gothic Medium"/>
                <a:ea typeface="ＭＳ Ｐゴシック" charset="0"/>
                <a:cs typeface="Franklin Gothic Medium"/>
              </a:rPr>
              <a:t>Keep adversaries apart</a:t>
            </a:r>
          </a:p>
          <a:p>
            <a:pPr marL="342900" indent="-342900">
              <a:buClr>
                <a:srgbClr val="B63241"/>
              </a:buClr>
              <a:buAutoNum type="arabicParenR"/>
              <a:defRPr/>
            </a:pPr>
            <a:endParaRPr lang="en-GB" dirty="0">
              <a:solidFill>
                <a:srgbClr val="3E6574"/>
              </a:solidFill>
              <a:latin typeface="Franklin Gothic Medium"/>
              <a:ea typeface="ＭＳ Ｐゴシック" charset="0"/>
              <a:cs typeface="Franklin Gothic Medium"/>
            </a:endParaRPr>
          </a:p>
          <a:p>
            <a:pPr marL="342900" indent="-342900">
              <a:buClr>
                <a:srgbClr val="B63241"/>
              </a:buClr>
              <a:buAutoNum type="arabicParenR"/>
              <a:defRPr/>
            </a:pPr>
            <a:r>
              <a:rPr lang="en-GB" dirty="0" smtClean="0">
                <a:solidFill>
                  <a:srgbClr val="3E6574"/>
                </a:solidFill>
                <a:latin typeface="Franklin Gothic Medium"/>
                <a:ea typeface="ＭＳ Ｐゴシック" charset="0"/>
                <a:cs typeface="Franklin Gothic Medium"/>
              </a:rPr>
              <a:t>Tables are limited in size</a:t>
            </a:r>
          </a:p>
        </p:txBody>
      </p:sp>
      <p:pic>
        <p:nvPicPr>
          <p:cNvPr id="3074"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14636" t="18911" r="14538"/>
          <a:stretch/>
        </p:blipFill>
        <p:spPr bwMode="auto">
          <a:xfrm>
            <a:off x="4613097" y="1408836"/>
            <a:ext cx="4331404" cy="3539629"/>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4" descr="Image result for wedding seating pl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5339" y="4745231"/>
            <a:ext cx="1486920" cy="1630618"/>
          </a:xfrm>
          <a:prstGeom prst="rect">
            <a:avLst/>
          </a:prstGeom>
          <a:noFill/>
          <a:extLst>
            <a:ext uri="{909E8E84-426E-40DD-AFC4-6F175D3DCCD1}">
              <a14:hiddenFill xmlns:a14="http://schemas.microsoft.com/office/drawing/2010/main">
                <a:solidFill>
                  <a:srgbClr val="FFFFFF"/>
                </a:solidFill>
              </a14:hiddenFill>
            </a:ext>
          </a:extLst>
        </p:spPr>
      </p:pic>
      <p:sp>
        <p:nvSpPr>
          <p:cNvPr id="137" name="TextBox 6"/>
          <p:cNvSpPr txBox="1">
            <a:spLocks noChangeArrowheads="1"/>
          </p:cNvSpPr>
          <p:nvPr/>
        </p:nvSpPr>
        <p:spPr bwMode="auto">
          <a:xfrm>
            <a:off x="334867" y="3918300"/>
            <a:ext cx="4117152" cy="646331"/>
          </a:xfrm>
          <a:prstGeom prst="rect">
            <a:avLst/>
          </a:prstGeom>
          <a:noFill/>
          <a:ln w="9525">
            <a:noFill/>
            <a:miter lim="800000"/>
            <a:headEnd/>
            <a:tailEnd/>
          </a:ln>
        </p:spPr>
        <p:txBody>
          <a:bodyPr wrap="square">
            <a:spAutoFit/>
          </a:bodyPr>
          <a:lstStyle/>
          <a:p>
            <a:pPr>
              <a:buClr>
                <a:srgbClr val="B63241"/>
              </a:buClr>
              <a:defRPr/>
            </a:pPr>
            <a:r>
              <a:rPr lang="en-GB" dirty="0" smtClean="0">
                <a:solidFill>
                  <a:srgbClr val="3E6574"/>
                </a:solidFill>
                <a:latin typeface="Franklin Gothic Medium"/>
                <a:ea typeface="ＭＳ Ｐゴシック" charset="0"/>
                <a:cs typeface="Franklin Gothic Medium"/>
                <a:hlinkClick r:id="rId5"/>
              </a:rPr>
              <a:t>www.weddingseatplanner.com</a:t>
            </a:r>
            <a:endParaRPr lang="en-GB" dirty="0" smtClean="0">
              <a:solidFill>
                <a:srgbClr val="3E6574"/>
              </a:solidFill>
              <a:latin typeface="Franklin Gothic Medium"/>
              <a:ea typeface="ＭＳ Ｐゴシック" charset="0"/>
              <a:cs typeface="Franklin Gothic Medium"/>
            </a:endParaRPr>
          </a:p>
          <a:p>
            <a:pPr>
              <a:buClr>
                <a:srgbClr val="B63241"/>
              </a:buClr>
              <a:defRPr/>
            </a:pPr>
            <a:endParaRPr lang="en-GB" dirty="0" smtClean="0">
              <a:solidFill>
                <a:srgbClr val="3E6574"/>
              </a:solidFill>
              <a:latin typeface="Franklin Gothic Medium"/>
              <a:ea typeface="ＭＳ Ｐゴシック" charset="0"/>
              <a:cs typeface="Franklin Gothic Medium"/>
            </a:endParaRPr>
          </a:p>
        </p:txBody>
      </p:sp>
      <p:sp>
        <p:nvSpPr>
          <p:cNvPr id="138" name="TextBox 6"/>
          <p:cNvSpPr txBox="1">
            <a:spLocks noChangeArrowheads="1"/>
          </p:cNvSpPr>
          <p:nvPr/>
        </p:nvSpPr>
        <p:spPr bwMode="auto">
          <a:xfrm>
            <a:off x="334867" y="4914208"/>
            <a:ext cx="4367762" cy="1569660"/>
          </a:xfrm>
          <a:prstGeom prst="rect">
            <a:avLst/>
          </a:prstGeom>
          <a:noFill/>
          <a:ln w="9525">
            <a:noFill/>
            <a:miter lim="800000"/>
            <a:headEnd/>
            <a:tailEnd/>
          </a:ln>
        </p:spPr>
        <p:txBody>
          <a:bodyPr wrap="square">
            <a:spAutoFit/>
          </a:bodyPr>
          <a:lstStyle/>
          <a:p>
            <a:pPr marL="171450" indent="-171450">
              <a:buClr>
                <a:srgbClr val="B63241"/>
              </a:buClr>
              <a:buFont typeface="Arial" panose="020B0604020202020204" pitchFamily="34" charset="0"/>
              <a:buChar char="•"/>
              <a:defRPr/>
            </a:pPr>
            <a:r>
              <a:rPr lang="en-AU" sz="1200" b="1" dirty="0"/>
              <a:t>Lewis, R. </a:t>
            </a:r>
            <a:r>
              <a:rPr lang="en-AU" sz="1200" dirty="0"/>
              <a:t>and F. Carroll (2016) 'Creating Seating Plans: A Practical Application'. </a:t>
            </a:r>
            <a:r>
              <a:rPr lang="en-AU" sz="1200" i="1" dirty="0"/>
              <a:t>Journal of the Operational Research Society</a:t>
            </a:r>
            <a:r>
              <a:rPr lang="en-AU" sz="1200" dirty="0"/>
              <a:t>, vol. 67(11), pp. 1353-1362</a:t>
            </a:r>
            <a:r>
              <a:rPr lang="en-AU" sz="1200" dirty="0" smtClean="0"/>
              <a:t>.</a:t>
            </a:r>
          </a:p>
          <a:p>
            <a:pPr marL="171450" indent="-171450">
              <a:buClr>
                <a:srgbClr val="B63241"/>
              </a:buClr>
              <a:buFont typeface="Arial" panose="020B0604020202020204" pitchFamily="34" charset="0"/>
              <a:buChar char="•"/>
              <a:defRPr/>
            </a:pPr>
            <a:r>
              <a:rPr lang="en-AU" sz="1200" dirty="0"/>
              <a:t>Carroll, F. and </a:t>
            </a:r>
            <a:r>
              <a:rPr lang="en-AU" sz="1200" b="1" dirty="0"/>
              <a:t>R. Lewis</a:t>
            </a:r>
            <a:r>
              <a:rPr lang="en-AU" sz="1200" dirty="0"/>
              <a:t> (2013) 'The "Engaged" Interaction: Important Considerations for the HCI Design and Development of a Web Application for Solving a Complex Combinatorial Optimization Problem'. </a:t>
            </a:r>
            <a:r>
              <a:rPr lang="en-AU" sz="1200" i="1" dirty="0"/>
              <a:t>World Journal of Computer Application and Technology</a:t>
            </a:r>
            <a:r>
              <a:rPr lang="en-AU" sz="1200" dirty="0"/>
              <a:t>, vol. 1(3), pp. 75-82.</a:t>
            </a:r>
            <a:endParaRPr lang="en-AU" sz="1200" dirty="0" smtClean="0"/>
          </a:p>
        </p:txBody>
      </p:sp>
    </p:spTree>
    <p:extLst>
      <p:ext uri="{BB962C8B-B14F-4D97-AF65-F5344CB8AC3E}">
        <p14:creationId xmlns:p14="http://schemas.microsoft.com/office/powerpoint/2010/main" val="2702365785"/>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457200" y="1719263"/>
                <a:ext cx="8363272" cy="4411662"/>
              </a:xfrm>
            </p:spPr>
            <p:txBody>
              <a:bodyPr/>
              <a:lstStyle/>
              <a:p>
                <a:r>
                  <a:rPr lang="en-GB" sz="1800" dirty="0">
                    <a:solidFill>
                      <a:srgbClr val="3E6574"/>
                    </a:solidFill>
                    <a:latin typeface="Franklin Gothic Medium"/>
                    <a:ea typeface="ＭＳ Ｐゴシック" charset="0"/>
                    <a:cs typeface="Franklin Gothic Medium"/>
                  </a:rPr>
                  <a:t>Given </a:t>
                </a:r>
                <a14:m>
                  <m:oMath xmlns:m="http://schemas.openxmlformats.org/officeDocument/2006/math">
                    <m:r>
                      <a:rPr lang="en-GB" sz="1800">
                        <a:solidFill>
                          <a:srgbClr val="3E6574"/>
                        </a:solidFill>
                        <a:latin typeface="Cambria Math"/>
                        <a:ea typeface="ＭＳ Ｐゴシック" charset="0"/>
                        <a:cs typeface="Franklin Gothic Medium"/>
                      </a:rPr>
                      <m:t>𝑛</m:t>
                    </m:r>
                  </m:oMath>
                </a14:m>
                <a:r>
                  <a:rPr lang="en-GB" sz="1800" dirty="0">
                    <a:solidFill>
                      <a:srgbClr val="3E6574"/>
                    </a:solidFill>
                    <a:latin typeface="Franklin Gothic Medium"/>
                    <a:ea typeface="ＭＳ Ｐゴシック" charset="0"/>
                    <a:cs typeface="Franklin Gothic Medium"/>
                  </a:rPr>
                  <a:t> guests and </a:t>
                </a:r>
                <a14:m>
                  <m:oMath xmlns:m="http://schemas.openxmlformats.org/officeDocument/2006/math">
                    <m:r>
                      <a:rPr lang="en-GB" sz="1800" dirty="0">
                        <a:solidFill>
                          <a:srgbClr val="3E6574"/>
                        </a:solidFill>
                        <a:latin typeface="Cambria Math"/>
                        <a:ea typeface="ＭＳ Ｐゴシック" charset="0"/>
                        <a:cs typeface="Franklin Gothic Medium"/>
                      </a:rPr>
                      <m:t>𝑘</m:t>
                    </m:r>
                  </m:oMath>
                </a14:m>
                <a:r>
                  <a:rPr lang="en-GB" sz="1800" dirty="0">
                    <a:solidFill>
                      <a:srgbClr val="3E6574"/>
                    </a:solidFill>
                    <a:latin typeface="Franklin Gothic Medium"/>
                    <a:ea typeface="ＭＳ Ｐゴシック" charset="0"/>
                    <a:cs typeface="Franklin Gothic Medium"/>
                  </a:rPr>
                  <a:t> tables</a:t>
                </a:r>
                <a:r>
                  <a:rPr lang="en-GB" sz="1800" dirty="0" smtClean="0">
                    <a:solidFill>
                      <a:srgbClr val="3E6574"/>
                    </a:solidFill>
                    <a:latin typeface="Franklin Gothic Medium"/>
                    <a:ea typeface="ＭＳ Ｐゴシック" charset="0"/>
                    <a:cs typeface="Franklin Gothic Medium"/>
                  </a:rPr>
                  <a:t>:</a:t>
                </a:r>
                <a:endParaRPr lang="en-GB" sz="1800" dirty="0">
                  <a:solidFill>
                    <a:srgbClr val="3E6574"/>
                  </a:solidFill>
                  <a:latin typeface="Franklin Gothic Medium"/>
                  <a:ea typeface="ＭＳ Ｐゴシック" charset="0"/>
                  <a:cs typeface="Franklin Gothic Medium"/>
                </a:endParaRPr>
              </a:p>
              <a:p>
                <a:endParaRPr lang="en-GB" sz="1800" dirty="0">
                  <a:solidFill>
                    <a:srgbClr val="3E6574"/>
                  </a:solidFill>
                  <a:latin typeface="Franklin Gothic Medium"/>
                  <a:ea typeface="ＭＳ Ｐゴシック" charset="0"/>
                  <a:cs typeface="Franklin Gothic Medium"/>
                </a:endParaRPr>
              </a:p>
              <a:p>
                <a:r>
                  <a:rPr lang="en-GB" sz="1800" dirty="0">
                    <a:solidFill>
                      <a:srgbClr val="3E6574"/>
                    </a:solidFill>
                    <a:latin typeface="Franklin Gothic Medium"/>
                    <a:ea typeface="ＭＳ Ｐゴシック" charset="0"/>
                    <a:cs typeface="Franklin Gothic Medium"/>
                  </a:rPr>
                  <a:t>The number of seating plans with varying sized tables is: </a:t>
                </a:r>
                <a14:m>
                  <m:oMath xmlns:m="http://schemas.openxmlformats.org/officeDocument/2006/math">
                    <m:d>
                      <m:dPr>
                        <m:begChr m:val="{"/>
                        <m:endChr m:val="}"/>
                        <m:ctrlPr>
                          <a:rPr lang="en-GB" sz="1800" i="1" smtClean="0">
                            <a:solidFill>
                              <a:schemeClr val="tx1"/>
                            </a:solidFill>
                            <a:latin typeface="Cambria Math"/>
                            <a:ea typeface="ＭＳ Ｐゴシック" charset="0"/>
                            <a:cs typeface="Franklin Gothic Medium"/>
                          </a:rPr>
                        </m:ctrlPr>
                      </m:dPr>
                      <m:e>
                        <m:m>
                          <m:mPr>
                            <m:mcs>
                              <m:mc>
                                <m:mcPr>
                                  <m:count m:val="1"/>
                                  <m:mcJc m:val="center"/>
                                </m:mcPr>
                              </m:mc>
                            </m:mcs>
                            <m:ctrlPr>
                              <a:rPr lang="en-GB" sz="1800" i="1">
                                <a:solidFill>
                                  <a:schemeClr val="tx1"/>
                                </a:solidFill>
                                <a:latin typeface="Cambria Math"/>
                                <a:ea typeface="ＭＳ Ｐゴシック" charset="0"/>
                                <a:cs typeface="Franklin Gothic Medium"/>
                              </a:rPr>
                            </m:ctrlPr>
                          </m:mPr>
                          <m:mr>
                            <m:e>
                              <m:r>
                                <m:rPr>
                                  <m:brk m:alnAt="7"/>
                                </m:rPr>
                                <a:rPr lang="en-GB" sz="1800">
                                  <a:solidFill>
                                    <a:schemeClr val="tx1"/>
                                  </a:solidFill>
                                  <a:latin typeface="Cambria Math"/>
                                  <a:ea typeface="ＭＳ Ｐゴシック" charset="0"/>
                                  <a:cs typeface="Franklin Gothic Medium"/>
                                </a:rPr>
                                <m:t>𝑛</m:t>
                              </m:r>
                            </m:e>
                          </m:mr>
                          <m:mr>
                            <m:e>
                              <m:r>
                                <a:rPr lang="en-GB" sz="1800">
                                  <a:solidFill>
                                    <a:schemeClr val="tx1"/>
                                  </a:solidFill>
                                  <a:latin typeface="Cambria Math"/>
                                  <a:ea typeface="ＭＳ Ｐゴシック" charset="0"/>
                                  <a:cs typeface="Franklin Gothic Medium"/>
                                </a:rPr>
                                <m:t>𝑘</m:t>
                              </m:r>
                            </m:e>
                          </m:mr>
                        </m:m>
                      </m:e>
                    </m:d>
                  </m:oMath>
                </a14:m>
                <a:endParaRPr lang="en-GB" sz="1800" dirty="0" smtClean="0">
                  <a:solidFill>
                    <a:srgbClr val="3E6574"/>
                  </a:solidFill>
                  <a:latin typeface="Franklin Gothic Medium"/>
                  <a:ea typeface="ＭＳ Ｐゴシック" charset="0"/>
                  <a:cs typeface="Franklin Gothic Medium"/>
                </a:endParaRPr>
              </a:p>
              <a:p>
                <a:endParaRPr lang="en-GB" sz="1800" dirty="0">
                  <a:solidFill>
                    <a:srgbClr val="3E6574"/>
                  </a:solidFill>
                  <a:latin typeface="Franklin Gothic Medium"/>
                  <a:ea typeface="ＭＳ Ｐゴシック" charset="0"/>
                  <a:cs typeface="Franklin Gothic Medium"/>
                </a:endParaRPr>
              </a:p>
              <a:p>
                <a:r>
                  <a:rPr lang="en-GB" sz="1800" dirty="0">
                    <a:solidFill>
                      <a:srgbClr val="3E6574"/>
                    </a:solidFill>
                    <a:latin typeface="Franklin Gothic Medium"/>
                    <a:ea typeface="ＭＳ Ｐゴシック" charset="0"/>
                    <a:cs typeface="Franklin Gothic Medium"/>
                  </a:rPr>
                  <a:t>The number of seating plans with equal sized tables is:</a:t>
                </a:r>
              </a:p>
              <a:p>
                <a:pPr marL="0" indent="0">
                  <a:buNone/>
                </a:pPr>
                <a:r>
                  <a:rPr lang="en-GB" sz="1800" dirty="0">
                    <a:solidFill>
                      <a:srgbClr val="3E6574"/>
                    </a:solidFill>
                    <a:latin typeface="Franklin Gothic Medium"/>
                    <a:ea typeface="ＭＳ Ｐゴシック" charset="0"/>
                    <a:cs typeface="Franklin Gothic Medium"/>
                  </a:rPr>
                  <a:t>			 </a:t>
                </a:r>
                <a14:m>
                  <m:oMath xmlns:m="http://schemas.openxmlformats.org/officeDocument/2006/math">
                    <m:nary>
                      <m:naryPr>
                        <m:chr m:val="∏"/>
                        <m:ctrlPr>
                          <a:rPr lang="en-GB" sz="1800" i="1" smtClean="0">
                            <a:solidFill>
                              <a:schemeClr val="tx1"/>
                            </a:solidFill>
                            <a:latin typeface="Cambria Math"/>
                            <a:ea typeface="ＭＳ Ｐゴシック" charset="0"/>
                            <a:cs typeface="Franklin Gothic Medium"/>
                          </a:rPr>
                        </m:ctrlPr>
                      </m:naryPr>
                      <m:sub>
                        <m:r>
                          <m:rPr>
                            <m:brk m:alnAt="23"/>
                          </m:rPr>
                          <a:rPr lang="en-GB" sz="1800">
                            <a:solidFill>
                              <a:schemeClr val="tx1"/>
                            </a:solidFill>
                            <a:latin typeface="Cambria Math"/>
                            <a:ea typeface="ＭＳ Ｐゴシック" charset="0"/>
                            <a:cs typeface="Franklin Gothic Medium"/>
                          </a:rPr>
                          <m:t>𝑖</m:t>
                        </m:r>
                        <m:r>
                          <a:rPr lang="en-GB" sz="1800">
                            <a:solidFill>
                              <a:schemeClr val="tx1"/>
                            </a:solidFill>
                            <a:latin typeface="Cambria Math"/>
                            <a:ea typeface="ＭＳ Ｐゴシック" charset="0"/>
                            <a:cs typeface="Franklin Gothic Medium"/>
                          </a:rPr>
                          <m:t>=0</m:t>
                        </m:r>
                      </m:sub>
                      <m:sup>
                        <m:r>
                          <a:rPr lang="en-GB" sz="1800">
                            <a:solidFill>
                              <a:schemeClr val="tx1"/>
                            </a:solidFill>
                            <a:latin typeface="Cambria Math"/>
                            <a:ea typeface="ＭＳ Ｐゴシック" charset="0"/>
                            <a:cs typeface="Franklin Gothic Medium"/>
                          </a:rPr>
                          <m:t>𝑘</m:t>
                        </m:r>
                        <m:r>
                          <a:rPr lang="en-GB" sz="1800">
                            <a:solidFill>
                              <a:schemeClr val="tx1"/>
                            </a:solidFill>
                            <a:latin typeface="Cambria Math"/>
                            <a:ea typeface="ＭＳ Ｐゴシック" charset="0"/>
                            <a:cs typeface="Franklin Gothic Medium"/>
                          </a:rPr>
                          <m:t>−2</m:t>
                        </m:r>
                      </m:sup>
                      <m:e>
                        <m:d>
                          <m:dPr>
                            <m:ctrlPr>
                              <a:rPr lang="en-GB" sz="1800" i="1">
                                <a:solidFill>
                                  <a:schemeClr val="tx1"/>
                                </a:solidFill>
                                <a:latin typeface="Cambria Math"/>
                                <a:ea typeface="ＭＳ Ｐゴシック" charset="0"/>
                                <a:cs typeface="Franklin Gothic Medium"/>
                              </a:rPr>
                            </m:ctrlPr>
                          </m:dPr>
                          <m:e>
                            <m:m>
                              <m:mPr>
                                <m:mcs>
                                  <m:mc>
                                    <m:mcPr>
                                      <m:count m:val="1"/>
                                      <m:mcJc m:val="center"/>
                                    </m:mcPr>
                                  </m:mc>
                                </m:mcs>
                                <m:ctrlPr>
                                  <a:rPr lang="en-GB" sz="1800" i="1">
                                    <a:solidFill>
                                      <a:schemeClr val="tx1"/>
                                    </a:solidFill>
                                    <a:latin typeface="Cambria Math"/>
                                    <a:ea typeface="ＭＳ Ｐゴシック" charset="0"/>
                                    <a:cs typeface="Franklin Gothic Medium"/>
                                  </a:rPr>
                                </m:ctrlPr>
                              </m:mPr>
                              <m:mr>
                                <m:e>
                                  <m:r>
                                    <m:rPr>
                                      <m:brk m:alnAt="7"/>
                                    </m:rPr>
                                    <a:rPr lang="en-GB" sz="1800">
                                      <a:solidFill>
                                        <a:schemeClr val="tx1"/>
                                      </a:solidFill>
                                      <a:latin typeface="Cambria Math"/>
                                      <a:ea typeface="ＭＳ Ｐゴシック" charset="0"/>
                                      <a:cs typeface="Franklin Gothic Medium"/>
                                    </a:rPr>
                                    <m:t>𝑛</m:t>
                                  </m:r>
                                  <m:r>
                                    <a:rPr lang="en-GB" sz="1800">
                                      <a:solidFill>
                                        <a:schemeClr val="tx1"/>
                                      </a:solidFill>
                                      <a:latin typeface="Cambria Math"/>
                                      <a:ea typeface="ＭＳ Ｐゴシック" charset="0"/>
                                      <a:cs typeface="Franklin Gothic Medium"/>
                                    </a:rPr>
                                    <m:t>−</m:t>
                                  </m:r>
                                  <m:r>
                                    <a:rPr lang="en-GB" sz="1800">
                                      <a:solidFill>
                                        <a:schemeClr val="tx1"/>
                                      </a:solidFill>
                                      <a:latin typeface="Cambria Math"/>
                                      <a:ea typeface="ＭＳ Ｐゴシック" charset="0"/>
                                      <a:cs typeface="Franklin Gothic Medium"/>
                                    </a:rPr>
                                    <m:t>𝑖</m:t>
                                  </m:r>
                                  <m:d>
                                    <m:dPr>
                                      <m:ctrlPr>
                                        <a:rPr lang="en-GB" sz="1800" i="1">
                                          <a:solidFill>
                                            <a:schemeClr val="tx1"/>
                                          </a:solidFill>
                                          <a:latin typeface="Cambria Math"/>
                                          <a:ea typeface="ＭＳ Ｐゴシック" charset="0"/>
                                          <a:cs typeface="Franklin Gothic Medium"/>
                                        </a:rPr>
                                      </m:ctrlPr>
                                    </m:dPr>
                                    <m:e>
                                      <m:f>
                                        <m:fPr>
                                          <m:type m:val="lin"/>
                                          <m:ctrlPr>
                                            <a:rPr lang="en-GB" sz="1800" i="1">
                                              <a:solidFill>
                                                <a:schemeClr val="tx1"/>
                                              </a:solidFill>
                                              <a:latin typeface="Cambria Math"/>
                                              <a:ea typeface="ＭＳ Ｐゴシック" charset="0"/>
                                              <a:cs typeface="Franklin Gothic Medium"/>
                                            </a:rPr>
                                          </m:ctrlPr>
                                        </m:fPr>
                                        <m:num>
                                          <m:r>
                                            <a:rPr lang="en-GB" sz="1800">
                                              <a:solidFill>
                                                <a:schemeClr val="tx1"/>
                                              </a:solidFill>
                                              <a:latin typeface="Cambria Math"/>
                                              <a:ea typeface="ＭＳ Ｐゴシック" charset="0"/>
                                              <a:cs typeface="Franklin Gothic Medium"/>
                                            </a:rPr>
                                            <m:t>𝑛</m:t>
                                          </m:r>
                                        </m:num>
                                        <m:den>
                                          <m:r>
                                            <a:rPr lang="en-GB" sz="1800">
                                              <a:solidFill>
                                                <a:schemeClr val="tx1"/>
                                              </a:solidFill>
                                              <a:latin typeface="Cambria Math"/>
                                              <a:ea typeface="ＭＳ Ｐゴシック" charset="0"/>
                                              <a:cs typeface="Franklin Gothic Medium"/>
                                            </a:rPr>
                                            <m:t>𝑘</m:t>
                                          </m:r>
                                        </m:den>
                                      </m:f>
                                    </m:e>
                                  </m:d>
                                </m:e>
                              </m:mr>
                              <m:mr>
                                <m:e>
                                  <m:f>
                                    <m:fPr>
                                      <m:type m:val="lin"/>
                                      <m:ctrlPr>
                                        <a:rPr lang="en-GB" sz="1800" i="1">
                                          <a:solidFill>
                                            <a:schemeClr val="tx1"/>
                                          </a:solidFill>
                                          <a:latin typeface="Cambria Math"/>
                                          <a:ea typeface="ＭＳ Ｐゴシック" charset="0"/>
                                          <a:cs typeface="Franklin Gothic Medium"/>
                                        </a:rPr>
                                      </m:ctrlPr>
                                    </m:fPr>
                                    <m:num>
                                      <m:r>
                                        <a:rPr lang="en-GB" sz="1800">
                                          <a:solidFill>
                                            <a:schemeClr val="tx1"/>
                                          </a:solidFill>
                                          <a:latin typeface="Cambria Math"/>
                                          <a:ea typeface="ＭＳ Ｐゴシック" charset="0"/>
                                          <a:cs typeface="Franklin Gothic Medium"/>
                                        </a:rPr>
                                        <m:t>𝑛</m:t>
                                      </m:r>
                                    </m:num>
                                    <m:den>
                                      <m:r>
                                        <a:rPr lang="en-GB" sz="1800">
                                          <a:solidFill>
                                            <a:schemeClr val="tx1"/>
                                          </a:solidFill>
                                          <a:latin typeface="Cambria Math"/>
                                          <a:ea typeface="ＭＳ Ｐゴシック" charset="0"/>
                                          <a:cs typeface="Franklin Gothic Medium"/>
                                        </a:rPr>
                                        <m:t>𝑘</m:t>
                                      </m:r>
                                    </m:den>
                                  </m:f>
                                </m:e>
                              </m:mr>
                            </m:m>
                          </m:e>
                        </m:d>
                      </m:e>
                    </m:nary>
                  </m:oMath>
                </a14:m>
                <a:endParaRPr lang="en-GB" sz="1800" dirty="0">
                  <a:solidFill>
                    <a:srgbClr val="3E6574"/>
                  </a:solidFill>
                  <a:latin typeface="Franklin Gothic Medium"/>
                  <a:ea typeface="ＭＳ Ｐゴシック" charset="0"/>
                  <a:cs typeface="Franklin Gothic Medium"/>
                </a:endParaRPr>
              </a:p>
              <a:p>
                <a:pPr marL="0" indent="0">
                  <a:buNone/>
                </a:pPr>
                <a:endParaRPr lang="en-GB" sz="1600" dirty="0" smtClean="0"/>
              </a:p>
              <a:p>
                <a:r>
                  <a:rPr lang="en-GB" sz="1800" dirty="0">
                    <a:solidFill>
                      <a:srgbClr val="3E6574"/>
                    </a:solidFill>
                    <a:latin typeface="Franklin Gothic Medium"/>
                    <a:ea typeface="ＭＳ Ｐゴシック" charset="0"/>
                    <a:cs typeface="Franklin Gothic Medium"/>
                  </a:rPr>
                  <a:t>For example,…</a:t>
                </a:r>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457200" y="1719263"/>
                <a:ext cx="8363272" cy="4411662"/>
              </a:xfrm>
              <a:blipFill rotWithShape="1">
                <a:blip r:embed="rId3"/>
                <a:stretch>
                  <a:fillRect l="-437" t="-691"/>
                </a:stretch>
              </a:blipFill>
            </p:spPr>
            <p:txBody>
              <a:bodyPr/>
              <a:lstStyle/>
              <a:p>
                <a:r>
                  <a:rPr lang="en-GB">
                    <a:noFill/>
                  </a:rPr>
                  <a:t> </a:t>
                </a:r>
              </a:p>
            </p:txBody>
          </p:sp>
        </mc:Fallback>
      </mc:AlternateContent>
      <p:graphicFrame>
        <p:nvGraphicFramePr>
          <p:cNvPr id="3" name="Table 2"/>
          <p:cNvGraphicFramePr>
            <a:graphicFrameLocks noGrp="1"/>
          </p:cNvGraphicFramePr>
          <p:nvPr>
            <p:extLst>
              <p:ext uri="{D42A27DB-BD31-4B8C-83A1-F6EECF244321}">
                <p14:modId xmlns:p14="http://schemas.microsoft.com/office/powerpoint/2010/main" val="1222898806"/>
              </p:ext>
            </p:extLst>
          </p:nvPr>
        </p:nvGraphicFramePr>
        <p:xfrm>
          <a:off x="755576" y="5052784"/>
          <a:ext cx="7632849" cy="1112520"/>
        </p:xfrm>
        <a:graphic>
          <a:graphicData uri="http://schemas.openxmlformats.org/drawingml/2006/table">
            <a:tbl>
              <a:tblPr firstRow="1" bandRow="1">
                <a:tableStyleId>{912C8C85-51F0-491E-9774-3900AFEF0FD7}</a:tableStyleId>
              </a:tblPr>
              <a:tblGrid>
                <a:gridCol w="2736305"/>
                <a:gridCol w="2352261"/>
                <a:gridCol w="2544283"/>
              </a:tblGrid>
              <a:tr h="370840">
                <a:tc>
                  <a:txBody>
                    <a:bodyPr/>
                    <a:lstStyle/>
                    <a:p>
                      <a:endParaRPr lang="en-GB" sz="1600" dirty="0"/>
                    </a:p>
                  </a:txBody>
                  <a:tcPr>
                    <a:solidFill>
                      <a:schemeClr val="tx2">
                        <a:lumMod val="75000"/>
                      </a:schemeClr>
                    </a:solidFill>
                  </a:tcPr>
                </a:tc>
                <a:tc>
                  <a:txBody>
                    <a:bodyPr/>
                    <a:lstStyle/>
                    <a:p>
                      <a:r>
                        <a:rPr lang="en-GB" sz="1600" dirty="0" smtClean="0"/>
                        <a:t>Varying sized tables</a:t>
                      </a:r>
                      <a:endParaRPr lang="en-GB" sz="1600" dirty="0"/>
                    </a:p>
                  </a:txBody>
                  <a:tcPr>
                    <a:solidFill>
                      <a:schemeClr val="tx2">
                        <a:lumMod val="75000"/>
                      </a:schemeClr>
                    </a:solidFill>
                  </a:tcPr>
                </a:tc>
                <a:tc>
                  <a:txBody>
                    <a:bodyPr/>
                    <a:lstStyle/>
                    <a:p>
                      <a:r>
                        <a:rPr lang="en-GB" sz="1600" dirty="0" smtClean="0"/>
                        <a:t>Equal sized tables</a:t>
                      </a:r>
                      <a:endParaRPr lang="en-GB" sz="1600" dirty="0"/>
                    </a:p>
                  </a:txBody>
                  <a:tcPr>
                    <a:solidFill>
                      <a:schemeClr val="tx2">
                        <a:lumMod val="75000"/>
                      </a:schemeClr>
                    </a:solidFill>
                  </a:tcPr>
                </a:tc>
              </a:tr>
              <a:tr h="370840">
                <a:tc>
                  <a:txBody>
                    <a:bodyPr/>
                    <a:lstStyle/>
                    <a:p>
                      <a:r>
                        <a:rPr lang="en-GB" sz="1600" dirty="0" smtClean="0"/>
                        <a:t>20</a:t>
                      </a:r>
                      <a:r>
                        <a:rPr lang="en-GB" sz="1600" baseline="0" dirty="0" smtClean="0"/>
                        <a:t> guests; 4 tables</a:t>
                      </a:r>
                      <a:endParaRPr lang="en-GB" sz="1600" dirty="0"/>
                    </a:p>
                  </a:txBody>
                  <a:tcPr/>
                </a:tc>
                <a:tc>
                  <a:txBody>
                    <a:bodyPr/>
                    <a:lstStyle/>
                    <a:p>
                      <a:r>
                        <a:rPr lang="en-GB" sz="1600" dirty="0" smtClean="0"/>
                        <a:t>54,232,115,901</a:t>
                      </a:r>
                      <a:endParaRPr lang="en-GB" sz="1600" dirty="0"/>
                    </a:p>
                  </a:txBody>
                  <a:tcPr/>
                </a:tc>
                <a:tc>
                  <a:txBody>
                    <a:bodyPr/>
                    <a:lstStyle/>
                    <a:p>
                      <a:r>
                        <a:rPr lang="en-GB" sz="1600" dirty="0" smtClean="0"/>
                        <a:t>11,732,745,024</a:t>
                      </a:r>
                      <a:endParaRPr lang="en-GB" sz="1600" dirty="0"/>
                    </a:p>
                  </a:txBody>
                  <a:tcPr/>
                </a:tc>
              </a:tr>
              <a:tr h="370840">
                <a:tc>
                  <a:txBody>
                    <a:bodyPr/>
                    <a:lstStyle/>
                    <a:p>
                      <a:r>
                        <a:rPr lang="en-GB" sz="1600" dirty="0" smtClean="0"/>
                        <a:t>80 guests; 10 tables</a:t>
                      </a:r>
                      <a:endParaRPr lang="en-GB" sz="1600" dirty="0"/>
                    </a:p>
                  </a:txBody>
                  <a:tcPr/>
                </a:tc>
                <a:tc>
                  <a:txBody>
                    <a:bodyPr/>
                    <a:lstStyle/>
                    <a:p>
                      <a:r>
                        <a:rPr lang="en-GB" sz="1600" dirty="0" smtClean="0"/>
                        <a:t>2.7 x 10</a:t>
                      </a:r>
                      <a:r>
                        <a:rPr lang="en-GB" sz="1600" baseline="30000" dirty="0" smtClean="0"/>
                        <a:t>73</a:t>
                      </a:r>
                      <a:endParaRPr lang="en-GB" sz="1600" baseline="30000" dirty="0"/>
                    </a:p>
                  </a:txBody>
                  <a:tcPr/>
                </a:tc>
                <a:tc>
                  <a:txBody>
                    <a:bodyPr/>
                    <a:lstStyle/>
                    <a:p>
                      <a:r>
                        <a:rPr lang="en-GB" sz="1600" dirty="0" smtClean="0"/>
                        <a:t>6.3 x 10</a:t>
                      </a:r>
                      <a:r>
                        <a:rPr lang="en-GB" sz="1600" baseline="30000" dirty="0" smtClean="0"/>
                        <a:t>72</a:t>
                      </a:r>
                      <a:endParaRPr lang="en-GB" sz="1600" baseline="30000" dirty="0"/>
                    </a:p>
                  </a:txBody>
                  <a:tcPr/>
                </a:tc>
              </a:tr>
            </a:tbl>
          </a:graphicData>
        </a:graphic>
      </p:graphicFrame>
      <p:sp>
        <p:nvSpPr>
          <p:cNvPr id="6" name="TextBox 1"/>
          <p:cNvSpPr txBox="1">
            <a:spLocks noChangeArrowheads="1"/>
          </p:cNvSpPr>
          <p:nvPr/>
        </p:nvSpPr>
        <p:spPr bwMode="auto">
          <a:xfrm>
            <a:off x="1096878" y="283409"/>
            <a:ext cx="75670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GB" altLang="en-US" sz="2800" dirty="0" smtClean="0">
                <a:solidFill>
                  <a:schemeClr val="bg1"/>
                </a:solidFill>
                <a:latin typeface="Franklin Gothic Medium"/>
                <a:cs typeface="Franklin Gothic Medium"/>
              </a:rPr>
              <a:t>Solution Space</a:t>
            </a:r>
            <a:endParaRPr lang="en-GB" altLang="en-US" sz="2800" dirty="0">
              <a:solidFill>
                <a:schemeClr val="bg1"/>
              </a:solidFill>
              <a:latin typeface="Franklin Gothic Medium"/>
              <a:cs typeface="Franklin Gothic Medium"/>
            </a:endParaRPr>
          </a:p>
        </p:txBody>
      </p:sp>
    </p:spTree>
    <p:extLst>
      <p:ext uri="{BB962C8B-B14F-4D97-AF65-F5344CB8AC3E}">
        <p14:creationId xmlns:p14="http://schemas.microsoft.com/office/powerpoint/2010/main" val="700012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1"/>
                <a:ext cx="8229600" cy="4830744"/>
              </a:xfrm>
            </p:spPr>
            <p:txBody>
              <a:bodyPr>
                <a:normAutofit/>
              </a:bodyPr>
              <a:lstStyle/>
              <a:p>
                <a:r>
                  <a:rPr lang="en-GB" sz="1800" dirty="0">
                    <a:solidFill>
                      <a:srgbClr val="3E6574"/>
                    </a:solidFill>
                    <a:latin typeface="Franklin Gothic Medium"/>
                    <a:ea typeface="ＭＳ Ｐゴシック" charset="0"/>
                    <a:cs typeface="Franklin Gothic Medium"/>
                  </a:rPr>
                  <a:t>Let </a:t>
                </a:r>
                <a:r>
                  <a:rPr lang="en-GB" sz="1800" dirty="0" smtClean="0">
                    <a:solidFill>
                      <a:srgbClr val="3E6574"/>
                    </a:solidFill>
                    <a:latin typeface="Franklin Gothic Medium"/>
                    <a:ea typeface="ＭＳ Ｐゴシック" charset="0"/>
                    <a:cs typeface="Franklin Gothic Medium"/>
                  </a:rPr>
                  <a:t>vertices be the guests; edges indicate animosity; colours represent tables.</a:t>
                </a:r>
              </a:p>
              <a:p>
                <a:endParaRPr lang="en-GB" sz="1800" dirty="0" smtClean="0">
                  <a:solidFill>
                    <a:srgbClr val="3E6574"/>
                  </a:solidFill>
                  <a:latin typeface="Franklin Gothic Medium"/>
                  <a:ea typeface="ＭＳ Ｐゴシック" charset="0"/>
                  <a:cs typeface="Franklin Gothic Medium"/>
                </a:endParaRPr>
              </a:p>
              <a:p>
                <a:r>
                  <a:rPr lang="en-GB" sz="1800" dirty="0" smtClean="0">
                    <a:solidFill>
                      <a:srgbClr val="3E6574"/>
                    </a:solidFill>
                    <a:latin typeface="Franklin Gothic Medium"/>
                    <a:ea typeface="ＭＳ Ｐゴシック" charset="0"/>
                    <a:cs typeface="Franklin Gothic Medium"/>
                  </a:rPr>
                  <a:t>Our </a:t>
                </a:r>
                <a:r>
                  <a:rPr lang="en-GB" sz="1800" dirty="0">
                    <a:solidFill>
                      <a:srgbClr val="3E6574"/>
                    </a:solidFill>
                    <a:latin typeface="Franklin Gothic Medium"/>
                    <a:ea typeface="ＭＳ Ｐゴシック" charset="0"/>
                    <a:cs typeface="Franklin Gothic Medium"/>
                  </a:rPr>
                  <a:t>task is to paint each vertex </a:t>
                </a:r>
                <a:r>
                  <a:rPr lang="en-GB" sz="1800" dirty="0" smtClean="0">
                    <a:solidFill>
                      <a:srgbClr val="3E6574"/>
                    </a:solidFill>
                    <a:latin typeface="Franklin Gothic Medium"/>
                    <a:ea typeface="ＭＳ Ｐゴシック" charset="0"/>
                    <a:cs typeface="Franklin Gothic Medium"/>
                  </a:rPr>
                  <a:t>with </a:t>
                </a:r>
                <a:r>
                  <a:rPr lang="en-GB" sz="1800" dirty="0">
                    <a:solidFill>
                      <a:srgbClr val="3E6574"/>
                    </a:solidFill>
                    <a:latin typeface="Franklin Gothic Medium"/>
                    <a:ea typeface="ＭＳ Ｐゴシック" charset="0"/>
                    <a:cs typeface="Franklin Gothic Medium"/>
                  </a:rPr>
                  <a:t>a “colour” </a:t>
                </a:r>
                <a14:m>
                  <m:oMath xmlns:m="http://schemas.openxmlformats.org/officeDocument/2006/math">
                    <m:d>
                      <m:dPr>
                        <m:begChr m:val="{"/>
                        <m:endChr m:val="}"/>
                        <m:ctrlPr>
                          <a:rPr lang="en-GB" sz="1800" i="1">
                            <a:solidFill>
                              <a:srgbClr val="3E6574"/>
                            </a:solidFill>
                            <a:latin typeface="Cambria Math"/>
                            <a:ea typeface="ＭＳ Ｐゴシック" charset="0"/>
                            <a:cs typeface="Franklin Gothic Medium"/>
                          </a:rPr>
                        </m:ctrlPr>
                      </m:dPr>
                      <m:e>
                        <m:r>
                          <a:rPr lang="en-GB" sz="1800">
                            <a:solidFill>
                              <a:srgbClr val="3E6574"/>
                            </a:solidFill>
                            <a:latin typeface="Cambria Math"/>
                            <a:ea typeface="ＭＳ Ｐゴシック" charset="0"/>
                            <a:cs typeface="Franklin Gothic Medium"/>
                          </a:rPr>
                          <m:t>1,…,</m:t>
                        </m:r>
                        <m:r>
                          <a:rPr lang="en-GB" sz="1800">
                            <a:solidFill>
                              <a:srgbClr val="3E6574"/>
                            </a:solidFill>
                            <a:latin typeface="Cambria Math"/>
                            <a:ea typeface="ＭＳ Ｐゴシック" charset="0"/>
                            <a:cs typeface="Franklin Gothic Medium"/>
                          </a:rPr>
                          <m:t>𝑘</m:t>
                        </m:r>
                      </m:e>
                    </m:d>
                  </m:oMath>
                </a14:m>
                <a:r>
                  <a:rPr lang="en-GB" sz="1800" dirty="0">
                    <a:solidFill>
                      <a:srgbClr val="3E6574"/>
                    </a:solidFill>
                    <a:latin typeface="Franklin Gothic Medium"/>
                    <a:ea typeface="ＭＳ Ｐゴシック" charset="0"/>
                    <a:cs typeface="Franklin Gothic Medium"/>
                  </a:rPr>
                  <a:t> such that no pair of adjacent vertices have the same colour</a:t>
                </a:r>
              </a:p>
              <a:p>
                <a:endParaRPr lang="en-GB" sz="1800" dirty="0">
                  <a:solidFill>
                    <a:srgbClr val="3E6574"/>
                  </a:solidFill>
                  <a:latin typeface="Franklin Gothic Medium"/>
                  <a:ea typeface="ＭＳ Ｐゴシック" charset="0"/>
                  <a:cs typeface="Franklin Gothic Medium"/>
                </a:endParaRPr>
              </a:p>
              <a:p>
                <a:endParaRPr lang="en-GB" sz="1800" dirty="0">
                  <a:solidFill>
                    <a:srgbClr val="3E6574"/>
                  </a:solidFill>
                  <a:latin typeface="Franklin Gothic Medium"/>
                  <a:ea typeface="ＭＳ Ｐゴシック" charset="0"/>
                  <a:cs typeface="Franklin Gothic Medium"/>
                </a:endParaRPr>
              </a:p>
              <a:p>
                <a:endParaRPr lang="en-GB" sz="1800" dirty="0">
                  <a:solidFill>
                    <a:srgbClr val="3E6574"/>
                  </a:solidFill>
                  <a:latin typeface="Franklin Gothic Medium"/>
                  <a:ea typeface="ＭＳ Ｐゴシック" charset="0"/>
                  <a:cs typeface="Franklin Gothic Medium"/>
                </a:endParaRPr>
              </a:p>
              <a:p>
                <a:endParaRPr lang="en-GB" sz="1800" dirty="0">
                  <a:solidFill>
                    <a:srgbClr val="3E6574"/>
                  </a:solidFill>
                  <a:latin typeface="Franklin Gothic Medium"/>
                  <a:ea typeface="ＭＳ Ｐゴシック" charset="0"/>
                  <a:cs typeface="Franklin Gothic Medium"/>
                </a:endParaRPr>
              </a:p>
              <a:p>
                <a:endParaRPr lang="en-GB" sz="1800" dirty="0">
                  <a:solidFill>
                    <a:srgbClr val="3E6574"/>
                  </a:solidFill>
                  <a:latin typeface="Franklin Gothic Medium"/>
                  <a:ea typeface="ＭＳ Ｐゴシック" charset="0"/>
                  <a:cs typeface="Franklin Gothic Medium"/>
                </a:endParaRPr>
              </a:p>
              <a:p>
                <a:endParaRPr lang="en-GB" sz="1800" dirty="0">
                  <a:solidFill>
                    <a:srgbClr val="3E6574"/>
                  </a:solidFill>
                  <a:latin typeface="Franklin Gothic Medium"/>
                  <a:ea typeface="ＭＳ Ｐゴシック" charset="0"/>
                  <a:cs typeface="Franklin Gothic Medium"/>
                </a:endParaRPr>
              </a:p>
              <a:p>
                <a:r>
                  <a:rPr lang="en-GB" sz="1800" dirty="0">
                    <a:solidFill>
                      <a:srgbClr val="3E6574"/>
                    </a:solidFill>
                    <a:latin typeface="Franklin Gothic Medium"/>
                    <a:ea typeface="ＭＳ Ｐゴシック" charset="0"/>
                    <a:cs typeface="Franklin Gothic Medium"/>
                  </a:rPr>
                  <a:t>A feasible </a:t>
                </a:r>
                <a14:m>
                  <m:oMath xmlns:m="http://schemas.openxmlformats.org/officeDocument/2006/math">
                    <m:r>
                      <a:rPr lang="en-GB" sz="1800">
                        <a:solidFill>
                          <a:srgbClr val="3E6574"/>
                        </a:solidFill>
                        <a:latin typeface="Cambria Math"/>
                        <a:ea typeface="ＭＳ Ｐゴシック" charset="0"/>
                        <a:cs typeface="Franklin Gothic Medium"/>
                      </a:rPr>
                      <m:t>𝑘</m:t>
                    </m:r>
                  </m:oMath>
                </a14:m>
                <a:r>
                  <a:rPr lang="en-GB" sz="1800" dirty="0">
                    <a:solidFill>
                      <a:srgbClr val="3E6574"/>
                    </a:solidFill>
                    <a:latin typeface="Franklin Gothic Medium"/>
                    <a:ea typeface="ＭＳ Ｐゴシック" charset="0"/>
                    <a:cs typeface="Franklin Gothic Medium"/>
                  </a:rPr>
                  <a:t>-colouring corresponds to a solution using </a:t>
                </a:r>
                <a14:m>
                  <m:oMath xmlns:m="http://schemas.openxmlformats.org/officeDocument/2006/math">
                    <m:r>
                      <a:rPr lang="en-GB" sz="1800">
                        <a:solidFill>
                          <a:srgbClr val="3E6574"/>
                        </a:solidFill>
                        <a:latin typeface="Cambria Math"/>
                        <a:ea typeface="ＭＳ Ｐゴシック" charset="0"/>
                        <a:cs typeface="Franklin Gothic Medium"/>
                      </a:rPr>
                      <m:t>𝑘</m:t>
                    </m:r>
                    <m:r>
                      <a:rPr lang="en-GB" sz="1800">
                        <a:solidFill>
                          <a:srgbClr val="3E6574"/>
                        </a:solidFill>
                        <a:latin typeface="Cambria Math"/>
                        <a:ea typeface="ＭＳ Ｐゴシック" charset="0"/>
                        <a:cs typeface="Franklin Gothic Medium"/>
                      </a:rPr>
                      <m:t> </m:t>
                    </m:r>
                  </m:oMath>
                </a14:m>
                <a:r>
                  <a:rPr lang="en-GB" sz="1800" dirty="0">
                    <a:solidFill>
                      <a:srgbClr val="3E6574"/>
                    </a:solidFill>
                    <a:latin typeface="Franklin Gothic Medium"/>
                    <a:ea typeface="ＭＳ Ｐゴシック" charset="0"/>
                    <a:cs typeface="Franklin Gothic Medium"/>
                  </a:rPr>
                  <a:t>tables in which all “definitely apart” constraints are </a:t>
                </a:r>
                <a:r>
                  <a:rPr lang="en-GB" sz="1800" dirty="0" smtClean="0">
                    <a:solidFill>
                      <a:srgbClr val="3E6574"/>
                    </a:solidFill>
                    <a:latin typeface="Franklin Gothic Medium"/>
                    <a:ea typeface="ＭＳ Ｐゴシック" charset="0"/>
                    <a:cs typeface="Franklin Gothic Medium"/>
                  </a:rPr>
                  <a:t>satisfied</a:t>
                </a:r>
              </a:p>
              <a:p>
                <a:endParaRPr lang="en-GB" sz="1800" dirty="0">
                  <a:solidFill>
                    <a:srgbClr val="3E6574"/>
                  </a:solidFill>
                  <a:latin typeface="Franklin Gothic Medium"/>
                  <a:ea typeface="ＭＳ Ｐゴシック" charset="0"/>
                  <a:cs typeface="Franklin Gothic Medium"/>
                </a:endParaRPr>
              </a:p>
              <a:p>
                <a:r>
                  <a:rPr lang="en-GB" sz="1800" dirty="0">
                    <a:solidFill>
                      <a:srgbClr val="3E6574"/>
                    </a:solidFill>
                    <a:latin typeface="Franklin Gothic Medium"/>
                    <a:ea typeface="ＭＳ Ｐゴシック" charset="0"/>
                    <a:cs typeface="Franklin Gothic Medium"/>
                  </a:rPr>
                  <a:t>In our case this is achieved using the </a:t>
                </a:r>
                <a:r>
                  <a:rPr lang="en-GB" sz="1800" dirty="0" err="1">
                    <a:solidFill>
                      <a:srgbClr val="3E6574"/>
                    </a:solidFill>
                    <a:latin typeface="Franklin Gothic Medium"/>
                    <a:ea typeface="ＭＳ Ｐゴシック" charset="0"/>
                    <a:cs typeface="Franklin Gothic Medium"/>
                  </a:rPr>
                  <a:t>TabuCol</a:t>
                </a:r>
                <a:r>
                  <a:rPr lang="en-GB" sz="1800" dirty="0">
                    <a:solidFill>
                      <a:srgbClr val="3E6574"/>
                    </a:solidFill>
                    <a:latin typeface="Franklin Gothic Medium"/>
                    <a:ea typeface="ＭＳ Ｐゴシック" charset="0"/>
                    <a:cs typeface="Franklin Gothic Medium"/>
                  </a:rPr>
                  <a:t> algorithm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1"/>
                <a:ext cx="8229600" cy="4830744"/>
              </a:xfrm>
              <a:blipFill rotWithShape="1">
                <a:blip r:embed="rId3"/>
                <a:stretch>
                  <a:fillRect l="-444" t="-631"/>
                </a:stretch>
              </a:blipFill>
            </p:spPr>
            <p:txBody>
              <a:bodyPr/>
              <a:lstStyle/>
              <a:p>
                <a:r>
                  <a:rPr lang="en-GB">
                    <a:noFill/>
                  </a:rPr>
                  <a:t> </a:t>
                </a:r>
              </a:p>
            </p:txBody>
          </p:sp>
        </mc:Fallback>
      </mc:AlternateContent>
      <p:grpSp>
        <p:nvGrpSpPr>
          <p:cNvPr id="99" name="Group 98"/>
          <p:cNvGrpSpPr/>
          <p:nvPr/>
        </p:nvGrpSpPr>
        <p:grpSpPr>
          <a:xfrm>
            <a:off x="826454" y="3151281"/>
            <a:ext cx="4931579" cy="1544645"/>
            <a:chOff x="827584" y="3573016"/>
            <a:chExt cx="7241302" cy="2069540"/>
          </a:xfrm>
        </p:grpSpPr>
        <p:sp>
          <p:nvSpPr>
            <p:cNvPr id="5" name="Line 787"/>
            <p:cNvSpPr>
              <a:spLocks noChangeShapeType="1"/>
            </p:cNvSpPr>
            <p:nvPr/>
          </p:nvSpPr>
          <p:spPr bwMode="auto">
            <a:xfrm>
              <a:off x="4067944" y="4499720"/>
              <a:ext cx="720080" cy="0"/>
            </a:xfrm>
            <a:prstGeom prst="line">
              <a:avLst/>
            </a:prstGeom>
            <a:noFill/>
            <a:ln w="9525">
              <a:solidFill>
                <a:schemeClr val="tx1"/>
              </a:solidFill>
              <a:round/>
              <a:headEnd/>
              <a:tailEnd type="triangle" w="med" len="med"/>
            </a:ln>
            <a:effectLst/>
          </p:spPr>
          <p:txBody>
            <a:bodyPr/>
            <a:lstStyle/>
            <a:p>
              <a:endParaRPr lang="en-GB"/>
            </a:p>
          </p:txBody>
        </p:sp>
        <p:grpSp>
          <p:nvGrpSpPr>
            <p:cNvPr id="6" name="Group 1124"/>
            <p:cNvGrpSpPr>
              <a:grpSpLocks/>
            </p:cNvGrpSpPr>
            <p:nvPr/>
          </p:nvGrpSpPr>
          <p:grpSpPr bwMode="auto">
            <a:xfrm>
              <a:off x="827584" y="3573016"/>
              <a:ext cx="2931066" cy="2068885"/>
              <a:chOff x="204" y="227"/>
              <a:chExt cx="906" cy="832"/>
            </a:xfrm>
          </p:grpSpPr>
          <p:grpSp>
            <p:nvGrpSpPr>
              <p:cNvPr id="7" name="Group 864"/>
              <p:cNvGrpSpPr>
                <a:grpSpLocks/>
              </p:cNvGrpSpPr>
              <p:nvPr/>
            </p:nvGrpSpPr>
            <p:grpSpPr bwMode="auto">
              <a:xfrm>
                <a:off x="250" y="227"/>
                <a:ext cx="816" cy="817"/>
                <a:chOff x="250" y="227"/>
                <a:chExt cx="816" cy="817"/>
              </a:xfrm>
            </p:grpSpPr>
            <p:sp>
              <p:nvSpPr>
                <p:cNvPr id="18" name="Line 812"/>
                <p:cNvSpPr>
                  <a:spLocks noChangeShapeType="1"/>
                </p:cNvSpPr>
                <p:nvPr/>
              </p:nvSpPr>
              <p:spPr bwMode="auto">
                <a:xfrm flipH="1">
                  <a:off x="295" y="272"/>
                  <a:ext cx="181" cy="227"/>
                </a:xfrm>
                <a:prstGeom prst="line">
                  <a:avLst/>
                </a:prstGeom>
                <a:noFill/>
                <a:ln w="9525">
                  <a:solidFill>
                    <a:schemeClr val="tx1"/>
                  </a:solidFill>
                  <a:round/>
                  <a:headEnd/>
                  <a:tailEnd/>
                </a:ln>
                <a:effectLst/>
              </p:spPr>
              <p:txBody>
                <a:bodyPr/>
                <a:lstStyle/>
                <a:p>
                  <a:endParaRPr lang="en-GB" sz="4400"/>
                </a:p>
              </p:txBody>
            </p:sp>
            <p:sp>
              <p:nvSpPr>
                <p:cNvPr id="19" name="Line 813"/>
                <p:cNvSpPr>
                  <a:spLocks noChangeShapeType="1"/>
                </p:cNvSpPr>
                <p:nvPr/>
              </p:nvSpPr>
              <p:spPr bwMode="auto">
                <a:xfrm flipH="1" flipV="1">
                  <a:off x="476" y="272"/>
                  <a:ext cx="182" cy="227"/>
                </a:xfrm>
                <a:prstGeom prst="line">
                  <a:avLst/>
                </a:prstGeom>
                <a:noFill/>
                <a:ln w="9525">
                  <a:solidFill>
                    <a:schemeClr val="tx1"/>
                  </a:solidFill>
                  <a:round/>
                  <a:headEnd/>
                  <a:tailEnd/>
                </a:ln>
                <a:effectLst/>
              </p:spPr>
              <p:txBody>
                <a:bodyPr/>
                <a:lstStyle/>
                <a:p>
                  <a:endParaRPr lang="en-GB" sz="4400"/>
                </a:p>
              </p:txBody>
            </p:sp>
            <p:sp>
              <p:nvSpPr>
                <p:cNvPr id="20" name="Line 814"/>
                <p:cNvSpPr>
                  <a:spLocks noChangeShapeType="1"/>
                </p:cNvSpPr>
                <p:nvPr/>
              </p:nvSpPr>
              <p:spPr bwMode="auto">
                <a:xfrm>
                  <a:off x="295" y="771"/>
                  <a:ext cx="363" cy="0"/>
                </a:xfrm>
                <a:prstGeom prst="line">
                  <a:avLst/>
                </a:prstGeom>
                <a:noFill/>
                <a:ln w="9525">
                  <a:solidFill>
                    <a:schemeClr val="tx1"/>
                  </a:solidFill>
                  <a:round/>
                  <a:headEnd/>
                  <a:tailEnd/>
                </a:ln>
                <a:effectLst/>
              </p:spPr>
              <p:txBody>
                <a:bodyPr/>
                <a:lstStyle/>
                <a:p>
                  <a:endParaRPr lang="en-GB" sz="4400"/>
                </a:p>
              </p:txBody>
            </p:sp>
            <p:sp>
              <p:nvSpPr>
                <p:cNvPr id="21" name="Line 815"/>
                <p:cNvSpPr>
                  <a:spLocks noChangeShapeType="1"/>
                </p:cNvSpPr>
                <p:nvPr/>
              </p:nvSpPr>
              <p:spPr bwMode="auto">
                <a:xfrm flipV="1">
                  <a:off x="295" y="499"/>
                  <a:ext cx="0" cy="272"/>
                </a:xfrm>
                <a:prstGeom prst="line">
                  <a:avLst/>
                </a:prstGeom>
                <a:noFill/>
                <a:ln w="9525">
                  <a:solidFill>
                    <a:schemeClr val="tx1"/>
                  </a:solidFill>
                  <a:round/>
                  <a:headEnd/>
                  <a:tailEnd/>
                </a:ln>
                <a:effectLst/>
              </p:spPr>
              <p:txBody>
                <a:bodyPr/>
                <a:lstStyle/>
                <a:p>
                  <a:endParaRPr lang="en-GB" sz="4400"/>
                </a:p>
              </p:txBody>
            </p:sp>
            <p:sp>
              <p:nvSpPr>
                <p:cNvPr id="22" name="Line 816"/>
                <p:cNvSpPr>
                  <a:spLocks noChangeShapeType="1"/>
                </p:cNvSpPr>
                <p:nvPr/>
              </p:nvSpPr>
              <p:spPr bwMode="auto">
                <a:xfrm flipV="1">
                  <a:off x="658" y="499"/>
                  <a:ext cx="0" cy="272"/>
                </a:xfrm>
                <a:prstGeom prst="line">
                  <a:avLst/>
                </a:prstGeom>
                <a:noFill/>
                <a:ln w="9525">
                  <a:solidFill>
                    <a:schemeClr val="tx1"/>
                  </a:solidFill>
                  <a:round/>
                  <a:headEnd/>
                  <a:tailEnd/>
                </a:ln>
                <a:effectLst/>
              </p:spPr>
              <p:txBody>
                <a:bodyPr/>
                <a:lstStyle/>
                <a:p>
                  <a:endParaRPr lang="en-GB" sz="4400"/>
                </a:p>
              </p:txBody>
            </p:sp>
            <p:sp>
              <p:nvSpPr>
                <p:cNvPr id="23" name="Line 817"/>
                <p:cNvSpPr>
                  <a:spLocks noChangeShapeType="1"/>
                </p:cNvSpPr>
                <p:nvPr/>
              </p:nvSpPr>
              <p:spPr bwMode="auto">
                <a:xfrm flipV="1">
                  <a:off x="295" y="499"/>
                  <a:ext cx="363" cy="272"/>
                </a:xfrm>
                <a:prstGeom prst="line">
                  <a:avLst/>
                </a:prstGeom>
                <a:noFill/>
                <a:ln w="9525">
                  <a:solidFill>
                    <a:schemeClr val="tx1"/>
                  </a:solidFill>
                  <a:round/>
                  <a:headEnd/>
                  <a:tailEnd/>
                </a:ln>
                <a:effectLst/>
              </p:spPr>
              <p:txBody>
                <a:bodyPr/>
                <a:lstStyle/>
                <a:p>
                  <a:endParaRPr lang="en-GB" sz="4400"/>
                </a:p>
              </p:txBody>
            </p:sp>
            <p:sp>
              <p:nvSpPr>
                <p:cNvPr id="24" name="Line 818"/>
                <p:cNvSpPr>
                  <a:spLocks noChangeShapeType="1"/>
                </p:cNvSpPr>
                <p:nvPr/>
              </p:nvSpPr>
              <p:spPr bwMode="auto">
                <a:xfrm>
                  <a:off x="295" y="499"/>
                  <a:ext cx="363" cy="272"/>
                </a:xfrm>
                <a:prstGeom prst="line">
                  <a:avLst/>
                </a:prstGeom>
                <a:noFill/>
                <a:ln w="9525">
                  <a:solidFill>
                    <a:schemeClr val="tx1"/>
                  </a:solidFill>
                  <a:round/>
                  <a:headEnd/>
                  <a:tailEnd/>
                </a:ln>
                <a:effectLst/>
              </p:spPr>
              <p:txBody>
                <a:bodyPr/>
                <a:lstStyle/>
                <a:p>
                  <a:endParaRPr lang="en-GB" sz="4400"/>
                </a:p>
              </p:txBody>
            </p:sp>
            <p:sp>
              <p:nvSpPr>
                <p:cNvPr id="25" name="Line 819"/>
                <p:cNvSpPr>
                  <a:spLocks noChangeShapeType="1"/>
                </p:cNvSpPr>
                <p:nvPr/>
              </p:nvSpPr>
              <p:spPr bwMode="auto">
                <a:xfrm flipH="1">
                  <a:off x="295" y="499"/>
                  <a:ext cx="363" cy="0"/>
                </a:xfrm>
                <a:prstGeom prst="line">
                  <a:avLst/>
                </a:prstGeom>
                <a:noFill/>
                <a:ln w="9525">
                  <a:solidFill>
                    <a:schemeClr val="tx1"/>
                  </a:solidFill>
                  <a:round/>
                  <a:headEnd/>
                  <a:tailEnd/>
                </a:ln>
                <a:effectLst/>
              </p:spPr>
              <p:txBody>
                <a:bodyPr/>
                <a:lstStyle/>
                <a:p>
                  <a:endParaRPr lang="en-GB" sz="4400"/>
                </a:p>
              </p:txBody>
            </p:sp>
            <p:sp>
              <p:nvSpPr>
                <p:cNvPr id="26" name="Line 820"/>
                <p:cNvSpPr>
                  <a:spLocks noChangeShapeType="1"/>
                </p:cNvSpPr>
                <p:nvPr/>
              </p:nvSpPr>
              <p:spPr bwMode="auto">
                <a:xfrm flipH="1">
                  <a:off x="295" y="272"/>
                  <a:ext cx="181" cy="499"/>
                </a:xfrm>
                <a:prstGeom prst="line">
                  <a:avLst/>
                </a:prstGeom>
                <a:noFill/>
                <a:ln w="9525">
                  <a:solidFill>
                    <a:schemeClr val="tx1"/>
                  </a:solidFill>
                  <a:round/>
                  <a:headEnd/>
                  <a:tailEnd/>
                </a:ln>
                <a:effectLst/>
              </p:spPr>
              <p:txBody>
                <a:bodyPr/>
                <a:lstStyle/>
                <a:p>
                  <a:endParaRPr lang="en-GB" sz="4400"/>
                </a:p>
              </p:txBody>
            </p:sp>
            <p:sp>
              <p:nvSpPr>
                <p:cNvPr id="27" name="Line 821"/>
                <p:cNvSpPr>
                  <a:spLocks noChangeShapeType="1"/>
                </p:cNvSpPr>
                <p:nvPr/>
              </p:nvSpPr>
              <p:spPr bwMode="auto">
                <a:xfrm>
                  <a:off x="476" y="272"/>
                  <a:ext cx="182" cy="499"/>
                </a:xfrm>
                <a:prstGeom prst="line">
                  <a:avLst/>
                </a:prstGeom>
                <a:noFill/>
                <a:ln w="9525">
                  <a:solidFill>
                    <a:schemeClr val="tx1"/>
                  </a:solidFill>
                  <a:round/>
                  <a:headEnd/>
                  <a:tailEnd/>
                </a:ln>
                <a:effectLst/>
              </p:spPr>
              <p:txBody>
                <a:bodyPr/>
                <a:lstStyle/>
                <a:p>
                  <a:endParaRPr lang="en-GB" sz="4400"/>
                </a:p>
              </p:txBody>
            </p:sp>
            <p:sp>
              <p:nvSpPr>
                <p:cNvPr id="28" name="Line 822"/>
                <p:cNvSpPr>
                  <a:spLocks noChangeShapeType="1"/>
                </p:cNvSpPr>
                <p:nvPr/>
              </p:nvSpPr>
              <p:spPr bwMode="auto">
                <a:xfrm flipH="1">
                  <a:off x="477" y="272"/>
                  <a:ext cx="362" cy="0"/>
                </a:xfrm>
                <a:prstGeom prst="line">
                  <a:avLst/>
                </a:prstGeom>
                <a:noFill/>
                <a:ln w="9525">
                  <a:solidFill>
                    <a:schemeClr val="tx1"/>
                  </a:solidFill>
                  <a:round/>
                  <a:headEnd/>
                  <a:tailEnd/>
                </a:ln>
                <a:effectLst/>
              </p:spPr>
              <p:txBody>
                <a:bodyPr/>
                <a:lstStyle/>
                <a:p>
                  <a:endParaRPr lang="en-GB" sz="4400"/>
                </a:p>
              </p:txBody>
            </p:sp>
            <p:sp>
              <p:nvSpPr>
                <p:cNvPr id="29" name="Line 823"/>
                <p:cNvSpPr>
                  <a:spLocks noChangeShapeType="1"/>
                </p:cNvSpPr>
                <p:nvPr/>
              </p:nvSpPr>
              <p:spPr bwMode="auto">
                <a:xfrm flipH="1">
                  <a:off x="658" y="499"/>
                  <a:ext cx="362" cy="0"/>
                </a:xfrm>
                <a:prstGeom prst="line">
                  <a:avLst/>
                </a:prstGeom>
                <a:noFill/>
                <a:ln w="9525">
                  <a:solidFill>
                    <a:schemeClr val="tx1"/>
                  </a:solidFill>
                  <a:round/>
                  <a:headEnd/>
                  <a:tailEnd/>
                </a:ln>
                <a:effectLst/>
              </p:spPr>
              <p:txBody>
                <a:bodyPr/>
                <a:lstStyle/>
                <a:p>
                  <a:endParaRPr lang="en-GB" sz="4400"/>
                </a:p>
              </p:txBody>
            </p:sp>
            <p:sp>
              <p:nvSpPr>
                <p:cNvPr id="30" name="Line 824"/>
                <p:cNvSpPr>
                  <a:spLocks noChangeShapeType="1"/>
                </p:cNvSpPr>
                <p:nvPr/>
              </p:nvSpPr>
              <p:spPr bwMode="auto">
                <a:xfrm>
                  <a:off x="839" y="272"/>
                  <a:ext cx="182" cy="227"/>
                </a:xfrm>
                <a:prstGeom prst="line">
                  <a:avLst/>
                </a:prstGeom>
                <a:noFill/>
                <a:ln w="9525">
                  <a:solidFill>
                    <a:schemeClr val="tx1"/>
                  </a:solidFill>
                  <a:round/>
                  <a:headEnd/>
                  <a:tailEnd/>
                </a:ln>
                <a:effectLst/>
              </p:spPr>
              <p:txBody>
                <a:bodyPr/>
                <a:lstStyle/>
                <a:p>
                  <a:endParaRPr lang="en-GB" sz="4400"/>
                </a:p>
              </p:txBody>
            </p:sp>
            <p:sp>
              <p:nvSpPr>
                <p:cNvPr id="31" name="Line 825"/>
                <p:cNvSpPr>
                  <a:spLocks noChangeShapeType="1"/>
                </p:cNvSpPr>
                <p:nvPr/>
              </p:nvSpPr>
              <p:spPr bwMode="auto">
                <a:xfrm>
                  <a:off x="1021" y="499"/>
                  <a:ext cx="0" cy="272"/>
                </a:xfrm>
                <a:prstGeom prst="line">
                  <a:avLst/>
                </a:prstGeom>
                <a:noFill/>
                <a:ln w="9525">
                  <a:solidFill>
                    <a:schemeClr val="tx1"/>
                  </a:solidFill>
                  <a:round/>
                  <a:headEnd/>
                  <a:tailEnd/>
                </a:ln>
                <a:effectLst/>
              </p:spPr>
              <p:txBody>
                <a:bodyPr/>
                <a:lstStyle/>
                <a:p>
                  <a:endParaRPr lang="en-GB" sz="4400"/>
                </a:p>
              </p:txBody>
            </p:sp>
            <p:sp>
              <p:nvSpPr>
                <p:cNvPr id="33" name="Line 827"/>
                <p:cNvSpPr>
                  <a:spLocks noChangeShapeType="1"/>
                </p:cNvSpPr>
                <p:nvPr/>
              </p:nvSpPr>
              <p:spPr bwMode="auto">
                <a:xfrm flipV="1">
                  <a:off x="658" y="499"/>
                  <a:ext cx="363" cy="272"/>
                </a:xfrm>
                <a:prstGeom prst="line">
                  <a:avLst/>
                </a:prstGeom>
                <a:noFill/>
                <a:ln w="9525">
                  <a:solidFill>
                    <a:schemeClr val="tx1"/>
                  </a:solidFill>
                  <a:round/>
                  <a:headEnd/>
                  <a:tailEnd/>
                </a:ln>
                <a:effectLst/>
              </p:spPr>
              <p:txBody>
                <a:bodyPr/>
                <a:lstStyle/>
                <a:p>
                  <a:endParaRPr lang="en-GB" sz="4400"/>
                </a:p>
              </p:txBody>
            </p:sp>
            <p:sp>
              <p:nvSpPr>
                <p:cNvPr id="34" name="Line 828"/>
                <p:cNvSpPr>
                  <a:spLocks noChangeShapeType="1"/>
                </p:cNvSpPr>
                <p:nvPr/>
              </p:nvSpPr>
              <p:spPr bwMode="auto">
                <a:xfrm>
                  <a:off x="658" y="499"/>
                  <a:ext cx="363" cy="272"/>
                </a:xfrm>
                <a:prstGeom prst="line">
                  <a:avLst/>
                </a:prstGeom>
                <a:noFill/>
                <a:ln w="9525">
                  <a:solidFill>
                    <a:schemeClr val="tx1"/>
                  </a:solidFill>
                  <a:round/>
                  <a:headEnd/>
                  <a:tailEnd/>
                </a:ln>
                <a:effectLst/>
              </p:spPr>
              <p:txBody>
                <a:bodyPr/>
                <a:lstStyle/>
                <a:p>
                  <a:endParaRPr lang="en-GB" sz="4400"/>
                </a:p>
              </p:txBody>
            </p:sp>
            <p:sp>
              <p:nvSpPr>
                <p:cNvPr id="35" name="Line 829"/>
                <p:cNvSpPr>
                  <a:spLocks noChangeShapeType="1"/>
                </p:cNvSpPr>
                <p:nvPr/>
              </p:nvSpPr>
              <p:spPr bwMode="auto">
                <a:xfrm>
                  <a:off x="295" y="771"/>
                  <a:ext cx="181" cy="227"/>
                </a:xfrm>
                <a:prstGeom prst="line">
                  <a:avLst/>
                </a:prstGeom>
                <a:noFill/>
                <a:ln w="9525">
                  <a:solidFill>
                    <a:schemeClr val="tx1"/>
                  </a:solidFill>
                  <a:round/>
                  <a:headEnd/>
                  <a:tailEnd/>
                </a:ln>
                <a:effectLst/>
              </p:spPr>
              <p:txBody>
                <a:bodyPr/>
                <a:lstStyle/>
                <a:p>
                  <a:endParaRPr lang="en-GB" sz="4400"/>
                </a:p>
              </p:txBody>
            </p:sp>
            <p:sp>
              <p:nvSpPr>
                <p:cNvPr id="36" name="Line 830"/>
                <p:cNvSpPr>
                  <a:spLocks noChangeShapeType="1"/>
                </p:cNvSpPr>
                <p:nvPr/>
              </p:nvSpPr>
              <p:spPr bwMode="auto">
                <a:xfrm flipH="1">
                  <a:off x="476" y="771"/>
                  <a:ext cx="182" cy="227"/>
                </a:xfrm>
                <a:prstGeom prst="line">
                  <a:avLst/>
                </a:prstGeom>
                <a:noFill/>
                <a:ln w="9525">
                  <a:solidFill>
                    <a:schemeClr val="tx1"/>
                  </a:solidFill>
                  <a:round/>
                  <a:headEnd/>
                  <a:tailEnd/>
                </a:ln>
                <a:effectLst/>
              </p:spPr>
              <p:txBody>
                <a:bodyPr/>
                <a:lstStyle/>
                <a:p>
                  <a:endParaRPr lang="en-GB" sz="4400"/>
                </a:p>
              </p:txBody>
            </p:sp>
            <p:sp>
              <p:nvSpPr>
                <p:cNvPr id="37" name="Line 831"/>
                <p:cNvSpPr>
                  <a:spLocks noChangeShapeType="1"/>
                </p:cNvSpPr>
                <p:nvPr/>
              </p:nvSpPr>
              <p:spPr bwMode="auto">
                <a:xfrm flipH="1">
                  <a:off x="476" y="998"/>
                  <a:ext cx="363" cy="0"/>
                </a:xfrm>
                <a:prstGeom prst="line">
                  <a:avLst/>
                </a:prstGeom>
                <a:noFill/>
                <a:ln w="9525">
                  <a:solidFill>
                    <a:schemeClr val="tx1"/>
                  </a:solidFill>
                  <a:round/>
                  <a:headEnd/>
                  <a:tailEnd/>
                </a:ln>
                <a:effectLst/>
              </p:spPr>
              <p:txBody>
                <a:bodyPr/>
                <a:lstStyle/>
                <a:p>
                  <a:endParaRPr lang="en-GB" sz="4400"/>
                </a:p>
              </p:txBody>
            </p:sp>
            <p:sp>
              <p:nvSpPr>
                <p:cNvPr id="38" name="Line 832"/>
                <p:cNvSpPr>
                  <a:spLocks noChangeShapeType="1"/>
                </p:cNvSpPr>
                <p:nvPr/>
              </p:nvSpPr>
              <p:spPr bwMode="auto">
                <a:xfrm flipH="1">
                  <a:off x="839" y="771"/>
                  <a:ext cx="182" cy="227"/>
                </a:xfrm>
                <a:prstGeom prst="line">
                  <a:avLst/>
                </a:prstGeom>
                <a:noFill/>
                <a:ln w="9525">
                  <a:solidFill>
                    <a:schemeClr val="tx1"/>
                  </a:solidFill>
                  <a:round/>
                  <a:headEnd/>
                  <a:tailEnd/>
                </a:ln>
                <a:effectLst/>
              </p:spPr>
              <p:txBody>
                <a:bodyPr/>
                <a:lstStyle/>
                <a:p>
                  <a:endParaRPr lang="en-GB" sz="4400"/>
                </a:p>
              </p:txBody>
            </p:sp>
            <p:sp>
              <p:nvSpPr>
                <p:cNvPr id="39" name="Oval 802"/>
                <p:cNvSpPr>
                  <a:spLocks noChangeArrowheads="1"/>
                </p:cNvSpPr>
                <p:nvPr/>
              </p:nvSpPr>
              <p:spPr bwMode="auto">
                <a:xfrm>
                  <a:off x="431" y="227"/>
                  <a:ext cx="91" cy="91"/>
                </a:xfrm>
                <a:prstGeom prst="ellipse">
                  <a:avLst/>
                </a:prstGeom>
                <a:solidFill>
                  <a:schemeClr val="bg1"/>
                </a:solidFill>
                <a:ln w="9525">
                  <a:solidFill>
                    <a:schemeClr val="tx1"/>
                  </a:solidFill>
                  <a:round/>
                  <a:headEnd/>
                  <a:tailEnd/>
                </a:ln>
                <a:effectLst/>
              </p:spPr>
              <p:txBody>
                <a:bodyPr wrap="none" anchor="ctr"/>
                <a:lstStyle/>
                <a:p>
                  <a:endParaRPr lang="en-GB" sz="4400"/>
                </a:p>
              </p:txBody>
            </p:sp>
            <p:sp>
              <p:nvSpPr>
                <p:cNvPr id="40" name="Oval 803"/>
                <p:cNvSpPr>
                  <a:spLocks noChangeArrowheads="1"/>
                </p:cNvSpPr>
                <p:nvPr/>
              </p:nvSpPr>
              <p:spPr bwMode="auto">
                <a:xfrm>
                  <a:off x="794" y="227"/>
                  <a:ext cx="91" cy="91"/>
                </a:xfrm>
                <a:prstGeom prst="ellipse">
                  <a:avLst/>
                </a:prstGeom>
                <a:solidFill>
                  <a:schemeClr val="bg1"/>
                </a:solidFill>
                <a:ln w="9525">
                  <a:solidFill>
                    <a:schemeClr val="tx1"/>
                  </a:solidFill>
                  <a:round/>
                  <a:headEnd/>
                  <a:tailEnd/>
                </a:ln>
                <a:effectLst/>
              </p:spPr>
              <p:txBody>
                <a:bodyPr wrap="none" anchor="ctr"/>
                <a:lstStyle/>
                <a:p>
                  <a:endParaRPr lang="en-GB" sz="4400"/>
                </a:p>
              </p:txBody>
            </p:sp>
            <p:sp>
              <p:nvSpPr>
                <p:cNvPr id="41" name="Oval 804"/>
                <p:cNvSpPr>
                  <a:spLocks noChangeArrowheads="1"/>
                </p:cNvSpPr>
                <p:nvPr/>
              </p:nvSpPr>
              <p:spPr bwMode="auto">
                <a:xfrm>
                  <a:off x="612" y="454"/>
                  <a:ext cx="91" cy="91"/>
                </a:xfrm>
                <a:prstGeom prst="ellipse">
                  <a:avLst/>
                </a:prstGeom>
                <a:solidFill>
                  <a:schemeClr val="bg1"/>
                </a:solidFill>
                <a:ln w="9525">
                  <a:solidFill>
                    <a:schemeClr val="tx1"/>
                  </a:solidFill>
                  <a:round/>
                  <a:headEnd/>
                  <a:tailEnd/>
                </a:ln>
                <a:effectLst/>
              </p:spPr>
              <p:txBody>
                <a:bodyPr wrap="none" anchor="ctr"/>
                <a:lstStyle/>
                <a:p>
                  <a:endParaRPr lang="en-GB" sz="4400"/>
                </a:p>
              </p:txBody>
            </p:sp>
            <p:sp>
              <p:nvSpPr>
                <p:cNvPr id="42" name="Oval 805"/>
                <p:cNvSpPr>
                  <a:spLocks noChangeArrowheads="1"/>
                </p:cNvSpPr>
                <p:nvPr/>
              </p:nvSpPr>
              <p:spPr bwMode="auto">
                <a:xfrm>
                  <a:off x="250" y="454"/>
                  <a:ext cx="91" cy="91"/>
                </a:xfrm>
                <a:prstGeom prst="ellipse">
                  <a:avLst/>
                </a:prstGeom>
                <a:solidFill>
                  <a:schemeClr val="bg1"/>
                </a:solidFill>
                <a:ln w="9525">
                  <a:solidFill>
                    <a:schemeClr val="tx1"/>
                  </a:solidFill>
                  <a:round/>
                  <a:headEnd/>
                  <a:tailEnd/>
                </a:ln>
                <a:effectLst/>
              </p:spPr>
              <p:txBody>
                <a:bodyPr wrap="none" anchor="ctr"/>
                <a:lstStyle/>
                <a:p>
                  <a:endParaRPr lang="en-GB" sz="4400"/>
                </a:p>
              </p:txBody>
            </p:sp>
            <p:sp>
              <p:nvSpPr>
                <p:cNvPr id="43" name="Oval 806"/>
                <p:cNvSpPr>
                  <a:spLocks noChangeArrowheads="1"/>
                </p:cNvSpPr>
                <p:nvPr/>
              </p:nvSpPr>
              <p:spPr bwMode="auto">
                <a:xfrm>
                  <a:off x="975" y="454"/>
                  <a:ext cx="91" cy="91"/>
                </a:xfrm>
                <a:prstGeom prst="ellipse">
                  <a:avLst/>
                </a:prstGeom>
                <a:solidFill>
                  <a:schemeClr val="bg1"/>
                </a:solidFill>
                <a:ln w="9525">
                  <a:solidFill>
                    <a:schemeClr val="tx1"/>
                  </a:solidFill>
                  <a:round/>
                  <a:headEnd/>
                  <a:tailEnd/>
                </a:ln>
                <a:effectLst/>
              </p:spPr>
              <p:txBody>
                <a:bodyPr wrap="none" anchor="ctr"/>
                <a:lstStyle/>
                <a:p>
                  <a:endParaRPr lang="en-GB" sz="4400"/>
                </a:p>
              </p:txBody>
            </p:sp>
            <p:sp>
              <p:nvSpPr>
                <p:cNvPr id="44" name="Oval 807"/>
                <p:cNvSpPr>
                  <a:spLocks noChangeArrowheads="1"/>
                </p:cNvSpPr>
                <p:nvPr/>
              </p:nvSpPr>
              <p:spPr bwMode="auto">
                <a:xfrm>
                  <a:off x="250" y="726"/>
                  <a:ext cx="91" cy="91"/>
                </a:xfrm>
                <a:prstGeom prst="ellipse">
                  <a:avLst/>
                </a:prstGeom>
                <a:solidFill>
                  <a:schemeClr val="bg1"/>
                </a:solidFill>
                <a:ln w="9525">
                  <a:solidFill>
                    <a:schemeClr val="tx1"/>
                  </a:solidFill>
                  <a:round/>
                  <a:headEnd/>
                  <a:tailEnd/>
                </a:ln>
                <a:effectLst/>
              </p:spPr>
              <p:txBody>
                <a:bodyPr wrap="none" anchor="ctr"/>
                <a:lstStyle/>
                <a:p>
                  <a:endParaRPr lang="en-GB" sz="4400"/>
                </a:p>
              </p:txBody>
            </p:sp>
            <p:sp>
              <p:nvSpPr>
                <p:cNvPr id="45" name="Oval 808"/>
                <p:cNvSpPr>
                  <a:spLocks noChangeArrowheads="1"/>
                </p:cNvSpPr>
                <p:nvPr/>
              </p:nvSpPr>
              <p:spPr bwMode="auto">
                <a:xfrm>
                  <a:off x="612" y="726"/>
                  <a:ext cx="91" cy="91"/>
                </a:xfrm>
                <a:prstGeom prst="ellipse">
                  <a:avLst/>
                </a:prstGeom>
                <a:solidFill>
                  <a:schemeClr val="bg1"/>
                </a:solidFill>
                <a:ln w="9525">
                  <a:solidFill>
                    <a:schemeClr val="tx1"/>
                  </a:solidFill>
                  <a:round/>
                  <a:headEnd/>
                  <a:tailEnd/>
                </a:ln>
                <a:effectLst/>
              </p:spPr>
              <p:txBody>
                <a:bodyPr wrap="none" anchor="ctr"/>
                <a:lstStyle/>
                <a:p>
                  <a:endParaRPr lang="en-GB" sz="4400"/>
                </a:p>
              </p:txBody>
            </p:sp>
            <p:sp>
              <p:nvSpPr>
                <p:cNvPr id="46" name="Oval 809"/>
                <p:cNvSpPr>
                  <a:spLocks noChangeArrowheads="1"/>
                </p:cNvSpPr>
                <p:nvPr/>
              </p:nvSpPr>
              <p:spPr bwMode="auto">
                <a:xfrm>
                  <a:off x="975" y="726"/>
                  <a:ext cx="91" cy="91"/>
                </a:xfrm>
                <a:prstGeom prst="ellipse">
                  <a:avLst/>
                </a:prstGeom>
                <a:solidFill>
                  <a:schemeClr val="bg1"/>
                </a:solidFill>
                <a:ln w="9525">
                  <a:solidFill>
                    <a:schemeClr val="tx1"/>
                  </a:solidFill>
                  <a:round/>
                  <a:headEnd/>
                  <a:tailEnd/>
                </a:ln>
                <a:effectLst/>
              </p:spPr>
              <p:txBody>
                <a:bodyPr wrap="none" anchor="ctr"/>
                <a:lstStyle/>
                <a:p>
                  <a:endParaRPr lang="en-GB" sz="4400"/>
                </a:p>
              </p:txBody>
            </p:sp>
            <p:sp>
              <p:nvSpPr>
                <p:cNvPr id="47" name="Oval 810"/>
                <p:cNvSpPr>
                  <a:spLocks noChangeArrowheads="1"/>
                </p:cNvSpPr>
                <p:nvPr/>
              </p:nvSpPr>
              <p:spPr bwMode="auto">
                <a:xfrm>
                  <a:off x="431" y="952"/>
                  <a:ext cx="91" cy="91"/>
                </a:xfrm>
                <a:prstGeom prst="ellipse">
                  <a:avLst/>
                </a:prstGeom>
                <a:solidFill>
                  <a:schemeClr val="bg1"/>
                </a:solidFill>
                <a:ln w="9525">
                  <a:solidFill>
                    <a:schemeClr val="tx1"/>
                  </a:solidFill>
                  <a:round/>
                  <a:headEnd/>
                  <a:tailEnd/>
                </a:ln>
                <a:effectLst/>
              </p:spPr>
              <p:txBody>
                <a:bodyPr wrap="none" anchor="ctr"/>
                <a:lstStyle/>
                <a:p>
                  <a:endParaRPr lang="en-GB" sz="4400"/>
                </a:p>
              </p:txBody>
            </p:sp>
            <p:sp>
              <p:nvSpPr>
                <p:cNvPr id="48" name="Oval 811"/>
                <p:cNvSpPr>
                  <a:spLocks noChangeArrowheads="1"/>
                </p:cNvSpPr>
                <p:nvPr/>
              </p:nvSpPr>
              <p:spPr bwMode="auto">
                <a:xfrm>
                  <a:off x="794" y="953"/>
                  <a:ext cx="91" cy="91"/>
                </a:xfrm>
                <a:prstGeom prst="ellipse">
                  <a:avLst/>
                </a:prstGeom>
                <a:solidFill>
                  <a:schemeClr val="bg1"/>
                </a:solidFill>
                <a:ln w="9525">
                  <a:solidFill>
                    <a:schemeClr val="tx1"/>
                  </a:solidFill>
                  <a:round/>
                  <a:headEnd/>
                  <a:tailEnd/>
                </a:ln>
                <a:effectLst/>
              </p:spPr>
              <p:txBody>
                <a:bodyPr wrap="none" anchor="ctr"/>
                <a:lstStyle/>
                <a:p>
                  <a:endParaRPr lang="en-GB" sz="4400"/>
                </a:p>
              </p:txBody>
            </p:sp>
          </p:grpSp>
          <p:sp>
            <p:nvSpPr>
              <p:cNvPr id="8" name="Text Box 865"/>
              <p:cNvSpPr txBox="1">
                <a:spLocks noChangeArrowheads="1"/>
              </p:cNvSpPr>
              <p:nvPr/>
            </p:nvSpPr>
            <p:spPr bwMode="auto">
              <a:xfrm>
                <a:off x="386" y="227"/>
                <a:ext cx="26" cy="74"/>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1</a:t>
                </a:r>
              </a:p>
            </p:txBody>
          </p:sp>
          <p:sp>
            <p:nvSpPr>
              <p:cNvPr id="9" name="Text Box 866"/>
              <p:cNvSpPr txBox="1">
                <a:spLocks noChangeArrowheads="1"/>
              </p:cNvSpPr>
              <p:nvPr/>
            </p:nvSpPr>
            <p:spPr bwMode="auto">
              <a:xfrm>
                <a:off x="903" y="227"/>
                <a:ext cx="26" cy="74"/>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2</a:t>
                </a:r>
              </a:p>
            </p:txBody>
          </p:sp>
          <p:sp>
            <p:nvSpPr>
              <p:cNvPr id="10" name="Text Box 867"/>
              <p:cNvSpPr txBox="1">
                <a:spLocks noChangeArrowheads="1"/>
              </p:cNvSpPr>
              <p:nvPr/>
            </p:nvSpPr>
            <p:spPr bwMode="auto">
              <a:xfrm>
                <a:off x="204" y="441"/>
                <a:ext cx="26" cy="74"/>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3</a:t>
                </a:r>
              </a:p>
            </p:txBody>
          </p:sp>
          <p:sp>
            <p:nvSpPr>
              <p:cNvPr id="11" name="Text Box 868"/>
              <p:cNvSpPr txBox="1">
                <a:spLocks noChangeArrowheads="1"/>
              </p:cNvSpPr>
              <p:nvPr/>
            </p:nvSpPr>
            <p:spPr bwMode="auto">
              <a:xfrm>
                <a:off x="695" y="380"/>
                <a:ext cx="26" cy="74"/>
              </a:xfrm>
              <a:prstGeom prst="rect">
                <a:avLst/>
              </a:prstGeom>
              <a:noFill/>
              <a:ln w="9525">
                <a:noFill/>
                <a:miter lim="800000"/>
                <a:headEnd/>
                <a:tailEnd/>
              </a:ln>
              <a:effectLst/>
            </p:spPr>
            <p:txBody>
              <a:bodyPr wrap="none" lIns="0" tIns="0" rIns="0" bIns="0">
                <a:spAutoFit/>
              </a:bodyPr>
              <a:lstStyle/>
              <a:p>
                <a:r>
                  <a:rPr lang="en-GB" sz="1200" dirty="0">
                    <a:latin typeface="Arial" pitchFamily="34" charset="0"/>
                  </a:rPr>
                  <a:t>4</a:t>
                </a:r>
              </a:p>
            </p:txBody>
          </p:sp>
          <p:sp>
            <p:nvSpPr>
              <p:cNvPr id="12" name="Text Box 869"/>
              <p:cNvSpPr txBox="1">
                <a:spLocks noChangeArrowheads="1"/>
              </p:cNvSpPr>
              <p:nvPr/>
            </p:nvSpPr>
            <p:spPr bwMode="auto">
              <a:xfrm>
                <a:off x="1084" y="441"/>
                <a:ext cx="26" cy="74"/>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5</a:t>
                </a:r>
              </a:p>
            </p:txBody>
          </p:sp>
          <p:sp>
            <p:nvSpPr>
              <p:cNvPr id="13" name="Text Box 870"/>
              <p:cNvSpPr txBox="1">
                <a:spLocks noChangeArrowheads="1"/>
              </p:cNvSpPr>
              <p:nvPr/>
            </p:nvSpPr>
            <p:spPr bwMode="auto">
              <a:xfrm>
                <a:off x="204" y="713"/>
                <a:ext cx="26" cy="74"/>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6</a:t>
                </a:r>
              </a:p>
            </p:txBody>
          </p:sp>
          <p:sp>
            <p:nvSpPr>
              <p:cNvPr id="14" name="Text Box 871"/>
              <p:cNvSpPr txBox="1">
                <a:spLocks noChangeArrowheads="1"/>
              </p:cNvSpPr>
              <p:nvPr/>
            </p:nvSpPr>
            <p:spPr bwMode="auto">
              <a:xfrm>
                <a:off x="721" y="726"/>
                <a:ext cx="26" cy="74"/>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7</a:t>
                </a:r>
              </a:p>
            </p:txBody>
          </p:sp>
          <p:sp>
            <p:nvSpPr>
              <p:cNvPr id="15" name="Text Box 872"/>
              <p:cNvSpPr txBox="1">
                <a:spLocks noChangeArrowheads="1"/>
              </p:cNvSpPr>
              <p:nvPr/>
            </p:nvSpPr>
            <p:spPr bwMode="auto">
              <a:xfrm>
                <a:off x="1084" y="726"/>
                <a:ext cx="26" cy="74"/>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8</a:t>
                </a:r>
              </a:p>
            </p:txBody>
          </p:sp>
          <p:sp>
            <p:nvSpPr>
              <p:cNvPr id="16" name="Text Box 873"/>
              <p:cNvSpPr txBox="1">
                <a:spLocks noChangeArrowheads="1"/>
              </p:cNvSpPr>
              <p:nvPr/>
            </p:nvSpPr>
            <p:spPr bwMode="auto">
              <a:xfrm>
                <a:off x="386" y="985"/>
                <a:ext cx="26" cy="74"/>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9</a:t>
                </a:r>
              </a:p>
            </p:txBody>
          </p:sp>
          <p:sp>
            <p:nvSpPr>
              <p:cNvPr id="17" name="Text Box 874"/>
              <p:cNvSpPr txBox="1">
                <a:spLocks noChangeArrowheads="1"/>
              </p:cNvSpPr>
              <p:nvPr/>
            </p:nvSpPr>
            <p:spPr bwMode="auto">
              <a:xfrm>
                <a:off x="903" y="985"/>
                <a:ext cx="53" cy="74"/>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10</a:t>
                </a:r>
              </a:p>
            </p:txBody>
          </p:sp>
        </p:grpSp>
        <p:sp>
          <p:nvSpPr>
            <p:cNvPr id="50" name="Line 833"/>
            <p:cNvSpPr>
              <a:spLocks noChangeShapeType="1"/>
            </p:cNvSpPr>
            <p:nvPr/>
          </p:nvSpPr>
          <p:spPr bwMode="auto">
            <a:xfrm flipH="1">
              <a:off x="5431376" y="3684916"/>
              <a:ext cx="585566" cy="564467"/>
            </a:xfrm>
            <a:prstGeom prst="line">
              <a:avLst/>
            </a:prstGeom>
            <a:noFill/>
            <a:ln w="9525">
              <a:solidFill>
                <a:schemeClr val="tx1"/>
              </a:solidFill>
              <a:round/>
              <a:headEnd/>
              <a:tailEnd/>
            </a:ln>
            <a:effectLst/>
          </p:spPr>
          <p:txBody>
            <a:bodyPr/>
            <a:lstStyle/>
            <a:p>
              <a:endParaRPr lang="en-GB" sz="4400"/>
            </a:p>
          </p:txBody>
        </p:sp>
        <p:sp>
          <p:nvSpPr>
            <p:cNvPr id="51" name="Line 834"/>
            <p:cNvSpPr>
              <a:spLocks noChangeShapeType="1"/>
            </p:cNvSpPr>
            <p:nvPr/>
          </p:nvSpPr>
          <p:spPr bwMode="auto">
            <a:xfrm flipH="1" flipV="1">
              <a:off x="6016942" y="3684916"/>
              <a:ext cx="588801" cy="564467"/>
            </a:xfrm>
            <a:prstGeom prst="line">
              <a:avLst/>
            </a:prstGeom>
            <a:noFill/>
            <a:ln w="9525">
              <a:solidFill>
                <a:schemeClr val="tx1"/>
              </a:solidFill>
              <a:round/>
              <a:headEnd/>
              <a:tailEnd/>
            </a:ln>
            <a:effectLst/>
          </p:spPr>
          <p:txBody>
            <a:bodyPr/>
            <a:lstStyle/>
            <a:p>
              <a:endParaRPr lang="en-GB" sz="4400"/>
            </a:p>
          </p:txBody>
        </p:sp>
        <p:sp>
          <p:nvSpPr>
            <p:cNvPr id="52" name="Line 835"/>
            <p:cNvSpPr>
              <a:spLocks noChangeShapeType="1"/>
            </p:cNvSpPr>
            <p:nvPr/>
          </p:nvSpPr>
          <p:spPr bwMode="auto">
            <a:xfrm>
              <a:off x="5431376" y="4925749"/>
              <a:ext cx="1174367" cy="0"/>
            </a:xfrm>
            <a:prstGeom prst="line">
              <a:avLst/>
            </a:prstGeom>
            <a:noFill/>
            <a:ln w="9525">
              <a:solidFill>
                <a:schemeClr val="tx1"/>
              </a:solidFill>
              <a:round/>
              <a:headEnd/>
              <a:tailEnd/>
            </a:ln>
            <a:effectLst/>
          </p:spPr>
          <p:txBody>
            <a:bodyPr/>
            <a:lstStyle/>
            <a:p>
              <a:endParaRPr lang="en-GB" sz="4400"/>
            </a:p>
          </p:txBody>
        </p:sp>
        <p:sp>
          <p:nvSpPr>
            <p:cNvPr id="53" name="Line 836"/>
            <p:cNvSpPr>
              <a:spLocks noChangeShapeType="1"/>
            </p:cNvSpPr>
            <p:nvPr/>
          </p:nvSpPr>
          <p:spPr bwMode="auto">
            <a:xfrm flipV="1">
              <a:off x="5431376" y="4249383"/>
              <a:ext cx="0" cy="676366"/>
            </a:xfrm>
            <a:prstGeom prst="line">
              <a:avLst/>
            </a:prstGeom>
            <a:noFill/>
            <a:ln w="9525">
              <a:solidFill>
                <a:schemeClr val="tx1"/>
              </a:solidFill>
              <a:round/>
              <a:headEnd/>
              <a:tailEnd/>
            </a:ln>
            <a:effectLst/>
          </p:spPr>
          <p:txBody>
            <a:bodyPr/>
            <a:lstStyle/>
            <a:p>
              <a:endParaRPr lang="en-GB" sz="4400"/>
            </a:p>
          </p:txBody>
        </p:sp>
        <p:sp>
          <p:nvSpPr>
            <p:cNvPr id="54" name="Line 837"/>
            <p:cNvSpPr>
              <a:spLocks noChangeShapeType="1"/>
            </p:cNvSpPr>
            <p:nvPr/>
          </p:nvSpPr>
          <p:spPr bwMode="auto">
            <a:xfrm flipV="1">
              <a:off x="6605743" y="4249383"/>
              <a:ext cx="0" cy="676366"/>
            </a:xfrm>
            <a:prstGeom prst="line">
              <a:avLst/>
            </a:prstGeom>
            <a:noFill/>
            <a:ln w="9525">
              <a:solidFill>
                <a:schemeClr val="tx1"/>
              </a:solidFill>
              <a:round/>
              <a:headEnd/>
              <a:tailEnd/>
            </a:ln>
            <a:effectLst/>
          </p:spPr>
          <p:txBody>
            <a:bodyPr/>
            <a:lstStyle/>
            <a:p>
              <a:endParaRPr lang="en-GB" sz="4400"/>
            </a:p>
          </p:txBody>
        </p:sp>
        <p:sp>
          <p:nvSpPr>
            <p:cNvPr id="55" name="Line 838"/>
            <p:cNvSpPr>
              <a:spLocks noChangeShapeType="1"/>
            </p:cNvSpPr>
            <p:nvPr/>
          </p:nvSpPr>
          <p:spPr bwMode="auto">
            <a:xfrm flipV="1">
              <a:off x="5431376" y="4249383"/>
              <a:ext cx="1174367" cy="676366"/>
            </a:xfrm>
            <a:prstGeom prst="line">
              <a:avLst/>
            </a:prstGeom>
            <a:noFill/>
            <a:ln w="9525">
              <a:solidFill>
                <a:schemeClr val="tx1"/>
              </a:solidFill>
              <a:round/>
              <a:headEnd/>
              <a:tailEnd/>
            </a:ln>
            <a:effectLst/>
          </p:spPr>
          <p:txBody>
            <a:bodyPr/>
            <a:lstStyle/>
            <a:p>
              <a:endParaRPr lang="en-GB" sz="4400"/>
            </a:p>
          </p:txBody>
        </p:sp>
        <p:sp>
          <p:nvSpPr>
            <p:cNvPr id="56" name="Line 839"/>
            <p:cNvSpPr>
              <a:spLocks noChangeShapeType="1"/>
            </p:cNvSpPr>
            <p:nvPr/>
          </p:nvSpPr>
          <p:spPr bwMode="auto">
            <a:xfrm>
              <a:off x="5431376" y="4249383"/>
              <a:ext cx="1174367" cy="676366"/>
            </a:xfrm>
            <a:prstGeom prst="line">
              <a:avLst/>
            </a:prstGeom>
            <a:noFill/>
            <a:ln w="9525">
              <a:solidFill>
                <a:schemeClr val="tx1"/>
              </a:solidFill>
              <a:round/>
              <a:headEnd/>
              <a:tailEnd/>
            </a:ln>
            <a:effectLst/>
          </p:spPr>
          <p:txBody>
            <a:bodyPr/>
            <a:lstStyle/>
            <a:p>
              <a:endParaRPr lang="en-GB" sz="4400"/>
            </a:p>
          </p:txBody>
        </p:sp>
        <p:sp>
          <p:nvSpPr>
            <p:cNvPr id="57" name="Line 840"/>
            <p:cNvSpPr>
              <a:spLocks noChangeShapeType="1"/>
            </p:cNvSpPr>
            <p:nvPr/>
          </p:nvSpPr>
          <p:spPr bwMode="auto">
            <a:xfrm flipH="1">
              <a:off x="5431376" y="4249383"/>
              <a:ext cx="1174367" cy="0"/>
            </a:xfrm>
            <a:prstGeom prst="line">
              <a:avLst/>
            </a:prstGeom>
            <a:noFill/>
            <a:ln w="9525">
              <a:solidFill>
                <a:schemeClr val="tx1"/>
              </a:solidFill>
              <a:round/>
              <a:headEnd/>
              <a:tailEnd/>
            </a:ln>
            <a:effectLst/>
          </p:spPr>
          <p:txBody>
            <a:bodyPr/>
            <a:lstStyle/>
            <a:p>
              <a:endParaRPr lang="en-GB" sz="4400"/>
            </a:p>
          </p:txBody>
        </p:sp>
        <p:sp>
          <p:nvSpPr>
            <p:cNvPr id="58" name="Line 841"/>
            <p:cNvSpPr>
              <a:spLocks noChangeShapeType="1"/>
            </p:cNvSpPr>
            <p:nvPr/>
          </p:nvSpPr>
          <p:spPr bwMode="auto">
            <a:xfrm flipH="1">
              <a:off x="5431376" y="3684916"/>
              <a:ext cx="585566" cy="1240833"/>
            </a:xfrm>
            <a:prstGeom prst="line">
              <a:avLst/>
            </a:prstGeom>
            <a:noFill/>
            <a:ln w="9525">
              <a:solidFill>
                <a:schemeClr val="tx1"/>
              </a:solidFill>
              <a:round/>
              <a:headEnd/>
              <a:tailEnd/>
            </a:ln>
            <a:effectLst/>
          </p:spPr>
          <p:txBody>
            <a:bodyPr/>
            <a:lstStyle/>
            <a:p>
              <a:endParaRPr lang="en-GB" sz="4400"/>
            </a:p>
          </p:txBody>
        </p:sp>
        <p:sp>
          <p:nvSpPr>
            <p:cNvPr id="59" name="Line 842"/>
            <p:cNvSpPr>
              <a:spLocks noChangeShapeType="1"/>
            </p:cNvSpPr>
            <p:nvPr/>
          </p:nvSpPr>
          <p:spPr bwMode="auto">
            <a:xfrm>
              <a:off x="6016942" y="3684916"/>
              <a:ext cx="588801" cy="1240833"/>
            </a:xfrm>
            <a:prstGeom prst="line">
              <a:avLst/>
            </a:prstGeom>
            <a:noFill/>
            <a:ln w="9525">
              <a:solidFill>
                <a:schemeClr val="tx1"/>
              </a:solidFill>
              <a:round/>
              <a:headEnd/>
              <a:tailEnd/>
            </a:ln>
            <a:effectLst/>
          </p:spPr>
          <p:txBody>
            <a:bodyPr/>
            <a:lstStyle/>
            <a:p>
              <a:endParaRPr lang="en-GB" sz="4400"/>
            </a:p>
          </p:txBody>
        </p:sp>
        <p:sp>
          <p:nvSpPr>
            <p:cNvPr id="60" name="Line 843"/>
            <p:cNvSpPr>
              <a:spLocks noChangeShapeType="1"/>
            </p:cNvSpPr>
            <p:nvPr/>
          </p:nvSpPr>
          <p:spPr bwMode="auto">
            <a:xfrm flipH="1">
              <a:off x="6020177" y="3684916"/>
              <a:ext cx="1171132" cy="0"/>
            </a:xfrm>
            <a:prstGeom prst="line">
              <a:avLst/>
            </a:prstGeom>
            <a:noFill/>
            <a:ln w="9525">
              <a:solidFill>
                <a:schemeClr val="tx1"/>
              </a:solidFill>
              <a:round/>
              <a:headEnd/>
              <a:tailEnd/>
            </a:ln>
            <a:effectLst/>
          </p:spPr>
          <p:txBody>
            <a:bodyPr/>
            <a:lstStyle/>
            <a:p>
              <a:endParaRPr lang="en-GB" sz="4400"/>
            </a:p>
          </p:txBody>
        </p:sp>
        <p:sp>
          <p:nvSpPr>
            <p:cNvPr id="61" name="Line 844"/>
            <p:cNvSpPr>
              <a:spLocks noChangeShapeType="1"/>
            </p:cNvSpPr>
            <p:nvPr/>
          </p:nvSpPr>
          <p:spPr bwMode="auto">
            <a:xfrm flipH="1">
              <a:off x="6605743" y="4249383"/>
              <a:ext cx="1171132" cy="0"/>
            </a:xfrm>
            <a:prstGeom prst="line">
              <a:avLst/>
            </a:prstGeom>
            <a:noFill/>
            <a:ln w="9525">
              <a:solidFill>
                <a:schemeClr val="tx1"/>
              </a:solidFill>
              <a:round/>
              <a:headEnd/>
              <a:tailEnd/>
            </a:ln>
            <a:effectLst/>
          </p:spPr>
          <p:txBody>
            <a:bodyPr/>
            <a:lstStyle/>
            <a:p>
              <a:endParaRPr lang="en-GB" sz="4400"/>
            </a:p>
          </p:txBody>
        </p:sp>
        <p:sp>
          <p:nvSpPr>
            <p:cNvPr id="62" name="Line 845"/>
            <p:cNvSpPr>
              <a:spLocks noChangeShapeType="1"/>
            </p:cNvSpPr>
            <p:nvPr/>
          </p:nvSpPr>
          <p:spPr bwMode="auto">
            <a:xfrm>
              <a:off x="7191309" y="3684916"/>
              <a:ext cx="588801" cy="564467"/>
            </a:xfrm>
            <a:prstGeom prst="line">
              <a:avLst/>
            </a:prstGeom>
            <a:noFill/>
            <a:ln w="9525">
              <a:solidFill>
                <a:schemeClr val="tx1"/>
              </a:solidFill>
              <a:round/>
              <a:headEnd/>
              <a:tailEnd/>
            </a:ln>
            <a:effectLst/>
          </p:spPr>
          <p:txBody>
            <a:bodyPr/>
            <a:lstStyle/>
            <a:p>
              <a:endParaRPr lang="en-GB" sz="4400"/>
            </a:p>
          </p:txBody>
        </p:sp>
        <p:sp>
          <p:nvSpPr>
            <p:cNvPr id="63" name="Line 846"/>
            <p:cNvSpPr>
              <a:spLocks noChangeShapeType="1"/>
            </p:cNvSpPr>
            <p:nvPr/>
          </p:nvSpPr>
          <p:spPr bwMode="auto">
            <a:xfrm>
              <a:off x="7780110" y="4249383"/>
              <a:ext cx="0" cy="676366"/>
            </a:xfrm>
            <a:prstGeom prst="line">
              <a:avLst/>
            </a:prstGeom>
            <a:noFill/>
            <a:ln w="9525">
              <a:solidFill>
                <a:schemeClr val="tx1"/>
              </a:solidFill>
              <a:round/>
              <a:headEnd/>
              <a:tailEnd/>
            </a:ln>
            <a:effectLst/>
          </p:spPr>
          <p:txBody>
            <a:bodyPr/>
            <a:lstStyle/>
            <a:p>
              <a:endParaRPr lang="en-GB" sz="4400"/>
            </a:p>
          </p:txBody>
        </p:sp>
        <p:sp>
          <p:nvSpPr>
            <p:cNvPr id="65" name="Line 848"/>
            <p:cNvSpPr>
              <a:spLocks noChangeShapeType="1"/>
            </p:cNvSpPr>
            <p:nvPr/>
          </p:nvSpPr>
          <p:spPr bwMode="auto">
            <a:xfrm flipV="1">
              <a:off x="6605743" y="4249383"/>
              <a:ext cx="1174367" cy="676366"/>
            </a:xfrm>
            <a:prstGeom prst="line">
              <a:avLst/>
            </a:prstGeom>
            <a:noFill/>
            <a:ln w="9525">
              <a:solidFill>
                <a:schemeClr val="tx1"/>
              </a:solidFill>
              <a:round/>
              <a:headEnd/>
              <a:tailEnd/>
            </a:ln>
            <a:effectLst/>
          </p:spPr>
          <p:txBody>
            <a:bodyPr/>
            <a:lstStyle/>
            <a:p>
              <a:endParaRPr lang="en-GB" sz="4400"/>
            </a:p>
          </p:txBody>
        </p:sp>
        <p:sp>
          <p:nvSpPr>
            <p:cNvPr id="66" name="Line 849"/>
            <p:cNvSpPr>
              <a:spLocks noChangeShapeType="1"/>
            </p:cNvSpPr>
            <p:nvPr/>
          </p:nvSpPr>
          <p:spPr bwMode="auto">
            <a:xfrm>
              <a:off x="6605743" y="4249383"/>
              <a:ext cx="1174367" cy="676366"/>
            </a:xfrm>
            <a:prstGeom prst="line">
              <a:avLst/>
            </a:prstGeom>
            <a:noFill/>
            <a:ln w="9525">
              <a:solidFill>
                <a:schemeClr val="tx1"/>
              </a:solidFill>
              <a:round/>
              <a:headEnd/>
              <a:tailEnd/>
            </a:ln>
            <a:effectLst/>
          </p:spPr>
          <p:txBody>
            <a:bodyPr/>
            <a:lstStyle/>
            <a:p>
              <a:endParaRPr lang="en-GB" sz="4400"/>
            </a:p>
          </p:txBody>
        </p:sp>
        <p:sp>
          <p:nvSpPr>
            <p:cNvPr id="67" name="Line 850"/>
            <p:cNvSpPr>
              <a:spLocks noChangeShapeType="1"/>
            </p:cNvSpPr>
            <p:nvPr/>
          </p:nvSpPr>
          <p:spPr bwMode="auto">
            <a:xfrm>
              <a:off x="5431376" y="4925749"/>
              <a:ext cx="585566" cy="564467"/>
            </a:xfrm>
            <a:prstGeom prst="line">
              <a:avLst/>
            </a:prstGeom>
            <a:noFill/>
            <a:ln w="9525">
              <a:solidFill>
                <a:schemeClr val="tx1"/>
              </a:solidFill>
              <a:round/>
              <a:headEnd/>
              <a:tailEnd/>
            </a:ln>
            <a:effectLst/>
          </p:spPr>
          <p:txBody>
            <a:bodyPr/>
            <a:lstStyle/>
            <a:p>
              <a:endParaRPr lang="en-GB" sz="4400"/>
            </a:p>
          </p:txBody>
        </p:sp>
        <p:sp>
          <p:nvSpPr>
            <p:cNvPr id="68" name="Line 851"/>
            <p:cNvSpPr>
              <a:spLocks noChangeShapeType="1"/>
            </p:cNvSpPr>
            <p:nvPr/>
          </p:nvSpPr>
          <p:spPr bwMode="auto">
            <a:xfrm flipH="1">
              <a:off x="6016942" y="4925749"/>
              <a:ext cx="588801" cy="564467"/>
            </a:xfrm>
            <a:prstGeom prst="line">
              <a:avLst/>
            </a:prstGeom>
            <a:noFill/>
            <a:ln w="9525">
              <a:solidFill>
                <a:schemeClr val="tx1"/>
              </a:solidFill>
              <a:round/>
              <a:headEnd/>
              <a:tailEnd/>
            </a:ln>
            <a:effectLst/>
          </p:spPr>
          <p:txBody>
            <a:bodyPr/>
            <a:lstStyle/>
            <a:p>
              <a:endParaRPr lang="en-GB" sz="4400"/>
            </a:p>
          </p:txBody>
        </p:sp>
        <p:sp>
          <p:nvSpPr>
            <p:cNvPr id="69" name="Line 852"/>
            <p:cNvSpPr>
              <a:spLocks noChangeShapeType="1"/>
            </p:cNvSpPr>
            <p:nvPr/>
          </p:nvSpPr>
          <p:spPr bwMode="auto">
            <a:xfrm flipH="1">
              <a:off x="6016942" y="5490216"/>
              <a:ext cx="1174367" cy="0"/>
            </a:xfrm>
            <a:prstGeom prst="line">
              <a:avLst/>
            </a:prstGeom>
            <a:noFill/>
            <a:ln w="9525">
              <a:solidFill>
                <a:schemeClr val="tx1"/>
              </a:solidFill>
              <a:round/>
              <a:headEnd/>
              <a:tailEnd/>
            </a:ln>
            <a:effectLst/>
          </p:spPr>
          <p:txBody>
            <a:bodyPr/>
            <a:lstStyle/>
            <a:p>
              <a:endParaRPr lang="en-GB" sz="4400"/>
            </a:p>
          </p:txBody>
        </p:sp>
        <p:sp>
          <p:nvSpPr>
            <p:cNvPr id="70" name="Line 853"/>
            <p:cNvSpPr>
              <a:spLocks noChangeShapeType="1"/>
            </p:cNvSpPr>
            <p:nvPr/>
          </p:nvSpPr>
          <p:spPr bwMode="auto">
            <a:xfrm flipH="1">
              <a:off x="7191309" y="4925749"/>
              <a:ext cx="588801" cy="564467"/>
            </a:xfrm>
            <a:prstGeom prst="line">
              <a:avLst/>
            </a:prstGeom>
            <a:noFill/>
            <a:ln w="9525">
              <a:solidFill>
                <a:schemeClr val="tx1"/>
              </a:solidFill>
              <a:round/>
              <a:headEnd/>
              <a:tailEnd/>
            </a:ln>
            <a:effectLst/>
          </p:spPr>
          <p:txBody>
            <a:bodyPr/>
            <a:lstStyle/>
            <a:p>
              <a:endParaRPr lang="en-GB" sz="4400"/>
            </a:p>
          </p:txBody>
        </p:sp>
        <p:sp>
          <p:nvSpPr>
            <p:cNvPr id="71" name="Oval 854"/>
            <p:cNvSpPr>
              <a:spLocks noChangeArrowheads="1"/>
            </p:cNvSpPr>
            <p:nvPr/>
          </p:nvSpPr>
          <p:spPr bwMode="auto">
            <a:xfrm>
              <a:off x="5871360" y="3573017"/>
              <a:ext cx="294400" cy="226284"/>
            </a:xfrm>
            <a:prstGeom prst="ellipse">
              <a:avLst/>
            </a:prstGeom>
            <a:solidFill>
              <a:srgbClr val="92D050"/>
            </a:solidFill>
            <a:ln w="9525">
              <a:solidFill>
                <a:schemeClr val="tx1"/>
              </a:solidFill>
              <a:round/>
              <a:headEnd/>
              <a:tailEnd/>
            </a:ln>
            <a:effectLst/>
          </p:spPr>
          <p:txBody>
            <a:bodyPr wrap="none" anchor="ctr"/>
            <a:lstStyle/>
            <a:p>
              <a:endParaRPr lang="en-GB" sz="4400"/>
            </a:p>
          </p:txBody>
        </p:sp>
        <p:sp>
          <p:nvSpPr>
            <p:cNvPr id="72" name="Oval 855"/>
            <p:cNvSpPr>
              <a:spLocks noChangeArrowheads="1"/>
            </p:cNvSpPr>
            <p:nvPr/>
          </p:nvSpPr>
          <p:spPr bwMode="auto">
            <a:xfrm>
              <a:off x="7045726" y="3573017"/>
              <a:ext cx="294400" cy="226284"/>
            </a:xfrm>
            <a:prstGeom prst="ellipse">
              <a:avLst/>
            </a:prstGeom>
            <a:solidFill>
              <a:srgbClr val="FFFF00"/>
            </a:solidFill>
            <a:ln w="9525">
              <a:solidFill>
                <a:schemeClr val="tx1"/>
              </a:solidFill>
              <a:round/>
              <a:headEnd/>
              <a:tailEnd/>
            </a:ln>
            <a:effectLst/>
          </p:spPr>
          <p:txBody>
            <a:bodyPr wrap="none" anchor="ctr"/>
            <a:lstStyle/>
            <a:p>
              <a:endParaRPr lang="en-GB" sz="4400"/>
            </a:p>
          </p:txBody>
        </p:sp>
        <p:sp>
          <p:nvSpPr>
            <p:cNvPr id="73" name="Oval 856"/>
            <p:cNvSpPr>
              <a:spLocks noChangeArrowheads="1"/>
            </p:cNvSpPr>
            <p:nvPr/>
          </p:nvSpPr>
          <p:spPr bwMode="auto">
            <a:xfrm>
              <a:off x="6456925" y="4137484"/>
              <a:ext cx="294400" cy="226284"/>
            </a:xfrm>
            <a:prstGeom prst="ellipse">
              <a:avLst/>
            </a:prstGeom>
            <a:solidFill>
              <a:srgbClr val="FFFF00"/>
            </a:solidFill>
            <a:ln w="9525">
              <a:solidFill>
                <a:schemeClr val="tx1"/>
              </a:solidFill>
              <a:round/>
              <a:headEnd/>
              <a:tailEnd/>
            </a:ln>
            <a:effectLst/>
          </p:spPr>
          <p:txBody>
            <a:bodyPr wrap="none" anchor="ctr"/>
            <a:lstStyle/>
            <a:p>
              <a:endParaRPr lang="en-GB" sz="4400"/>
            </a:p>
          </p:txBody>
        </p:sp>
        <p:sp>
          <p:nvSpPr>
            <p:cNvPr id="74" name="Oval 857"/>
            <p:cNvSpPr>
              <a:spLocks noChangeArrowheads="1"/>
            </p:cNvSpPr>
            <p:nvPr/>
          </p:nvSpPr>
          <p:spPr bwMode="auto">
            <a:xfrm>
              <a:off x="5285794" y="4137484"/>
              <a:ext cx="294400" cy="226284"/>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en-GB" sz="4400"/>
            </a:p>
          </p:txBody>
        </p:sp>
        <p:sp>
          <p:nvSpPr>
            <p:cNvPr id="75" name="Oval 858"/>
            <p:cNvSpPr>
              <a:spLocks noChangeArrowheads="1"/>
            </p:cNvSpPr>
            <p:nvPr/>
          </p:nvSpPr>
          <p:spPr bwMode="auto">
            <a:xfrm>
              <a:off x="7631292" y="4137484"/>
              <a:ext cx="294400" cy="226284"/>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en-GB" sz="4400"/>
            </a:p>
          </p:txBody>
        </p:sp>
        <p:sp>
          <p:nvSpPr>
            <p:cNvPr id="76" name="Oval 859"/>
            <p:cNvSpPr>
              <a:spLocks noChangeArrowheads="1"/>
            </p:cNvSpPr>
            <p:nvPr/>
          </p:nvSpPr>
          <p:spPr bwMode="auto">
            <a:xfrm>
              <a:off x="5285794" y="4813850"/>
              <a:ext cx="294400" cy="226284"/>
            </a:xfrm>
            <a:prstGeom prst="ellipse">
              <a:avLst/>
            </a:prstGeom>
            <a:solidFill>
              <a:schemeClr val="bg1">
                <a:lumMod val="75000"/>
              </a:schemeClr>
            </a:solidFill>
            <a:ln w="9525">
              <a:solidFill>
                <a:schemeClr val="tx1"/>
              </a:solidFill>
              <a:round/>
              <a:headEnd/>
              <a:tailEnd/>
            </a:ln>
            <a:effectLst/>
          </p:spPr>
          <p:txBody>
            <a:bodyPr wrap="none" anchor="ctr"/>
            <a:lstStyle/>
            <a:p>
              <a:endParaRPr lang="en-GB" sz="4400"/>
            </a:p>
          </p:txBody>
        </p:sp>
        <p:sp>
          <p:nvSpPr>
            <p:cNvPr id="77" name="Oval 860"/>
            <p:cNvSpPr>
              <a:spLocks noChangeArrowheads="1"/>
            </p:cNvSpPr>
            <p:nvPr/>
          </p:nvSpPr>
          <p:spPr bwMode="auto">
            <a:xfrm>
              <a:off x="6456925" y="4813850"/>
              <a:ext cx="294400" cy="226284"/>
            </a:xfrm>
            <a:prstGeom prst="ellipse">
              <a:avLst/>
            </a:prstGeom>
            <a:solidFill>
              <a:srgbClr val="C00000"/>
            </a:solidFill>
            <a:ln w="9525">
              <a:solidFill>
                <a:schemeClr val="tx1"/>
              </a:solidFill>
              <a:round/>
              <a:headEnd/>
              <a:tailEnd/>
            </a:ln>
            <a:effectLst/>
          </p:spPr>
          <p:txBody>
            <a:bodyPr wrap="none" anchor="ctr"/>
            <a:lstStyle/>
            <a:p>
              <a:endParaRPr lang="en-GB" sz="4400"/>
            </a:p>
          </p:txBody>
        </p:sp>
        <p:sp>
          <p:nvSpPr>
            <p:cNvPr id="78" name="Oval 861"/>
            <p:cNvSpPr>
              <a:spLocks noChangeArrowheads="1"/>
            </p:cNvSpPr>
            <p:nvPr/>
          </p:nvSpPr>
          <p:spPr bwMode="auto">
            <a:xfrm>
              <a:off x="7631292" y="4813850"/>
              <a:ext cx="294400" cy="226284"/>
            </a:xfrm>
            <a:prstGeom prst="ellipse">
              <a:avLst/>
            </a:prstGeom>
            <a:solidFill>
              <a:srgbClr val="C00000"/>
            </a:solidFill>
            <a:ln w="9525">
              <a:solidFill>
                <a:schemeClr val="tx1"/>
              </a:solidFill>
              <a:round/>
              <a:headEnd/>
              <a:tailEnd/>
            </a:ln>
            <a:effectLst/>
          </p:spPr>
          <p:txBody>
            <a:bodyPr wrap="none" anchor="ctr"/>
            <a:lstStyle/>
            <a:p>
              <a:endParaRPr lang="en-GB" sz="4400"/>
            </a:p>
          </p:txBody>
        </p:sp>
        <p:sp>
          <p:nvSpPr>
            <p:cNvPr id="79" name="Oval 862"/>
            <p:cNvSpPr>
              <a:spLocks noChangeArrowheads="1"/>
            </p:cNvSpPr>
            <p:nvPr/>
          </p:nvSpPr>
          <p:spPr bwMode="auto">
            <a:xfrm>
              <a:off x="5871360" y="5375831"/>
              <a:ext cx="294400" cy="226284"/>
            </a:xfrm>
            <a:prstGeom prst="ellipse">
              <a:avLst/>
            </a:prstGeom>
            <a:solidFill>
              <a:srgbClr val="FFFF00"/>
            </a:solidFill>
            <a:ln w="9525">
              <a:solidFill>
                <a:schemeClr val="tx1"/>
              </a:solidFill>
              <a:round/>
              <a:headEnd/>
              <a:tailEnd/>
            </a:ln>
            <a:effectLst/>
          </p:spPr>
          <p:txBody>
            <a:bodyPr wrap="none" anchor="ctr"/>
            <a:lstStyle/>
            <a:p>
              <a:endParaRPr lang="en-GB" sz="4400"/>
            </a:p>
          </p:txBody>
        </p:sp>
        <p:sp>
          <p:nvSpPr>
            <p:cNvPr id="80" name="Oval 863"/>
            <p:cNvSpPr>
              <a:spLocks noChangeArrowheads="1"/>
            </p:cNvSpPr>
            <p:nvPr/>
          </p:nvSpPr>
          <p:spPr bwMode="auto">
            <a:xfrm>
              <a:off x="7045726" y="5378318"/>
              <a:ext cx="294400" cy="226284"/>
            </a:xfrm>
            <a:prstGeom prst="ellipse">
              <a:avLst/>
            </a:prstGeom>
            <a:solidFill>
              <a:srgbClr val="92D050"/>
            </a:solidFill>
            <a:ln w="9525">
              <a:solidFill>
                <a:schemeClr val="tx1"/>
              </a:solidFill>
              <a:round/>
              <a:headEnd/>
              <a:tailEnd/>
            </a:ln>
            <a:effectLst/>
          </p:spPr>
          <p:txBody>
            <a:bodyPr wrap="none" anchor="ctr"/>
            <a:lstStyle/>
            <a:p>
              <a:endParaRPr lang="en-GB" sz="4400"/>
            </a:p>
          </p:txBody>
        </p:sp>
        <p:sp>
          <p:nvSpPr>
            <p:cNvPr id="81" name="Text Box 875"/>
            <p:cNvSpPr txBox="1">
              <a:spLocks noChangeArrowheads="1"/>
            </p:cNvSpPr>
            <p:nvPr/>
          </p:nvSpPr>
          <p:spPr bwMode="auto">
            <a:xfrm>
              <a:off x="5725777" y="3573017"/>
              <a:ext cx="84960" cy="184666"/>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1</a:t>
              </a:r>
            </a:p>
          </p:txBody>
        </p:sp>
        <p:sp>
          <p:nvSpPr>
            <p:cNvPr id="82" name="Text Box 876"/>
            <p:cNvSpPr txBox="1">
              <a:spLocks noChangeArrowheads="1"/>
            </p:cNvSpPr>
            <p:nvPr/>
          </p:nvSpPr>
          <p:spPr bwMode="auto">
            <a:xfrm>
              <a:off x="7398360" y="3573017"/>
              <a:ext cx="84960" cy="184666"/>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2</a:t>
              </a:r>
            </a:p>
          </p:txBody>
        </p:sp>
        <p:sp>
          <p:nvSpPr>
            <p:cNvPr id="83" name="Text Box 877"/>
            <p:cNvSpPr txBox="1">
              <a:spLocks noChangeArrowheads="1"/>
            </p:cNvSpPr>
            <p:nvPr/>
          </p:nvSpPr>
          <p:spPr bwMode="auto">
            <a:xfrm>
              <a:off x="5136976" y="4105158"/>
              <a:ext cx="84960" cy="184666"/>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3</a:t>
              </a:r>
            </a:p>
          </p:txBody>
        </p:sp>
        <p:sp>
          <p:nvSpPr>
            <p:cNvPr id="84" name="Text Box 878"/>
            <p:cNvSpPr txBox="1">
              <a:spLocks noChangeArrowheads="1"/>
            </p:cNvSpPr>
            <p:nvPr/>
          </p:nvSpPr>
          <p:spPr bwMode="auto">
            <a:xfrm>
              <a:off x="6724599" y="3998376"/>
              <a:ext cx="84960" cy="184666"/>
            </a:xfrm>
            <a:prstGeom prst="rect">
              <a:avLst/>
            </a:prstGeom>
            <a:noFill/>
            <a:ln w="9525">
              <a:noFill/>
              <a:miter lim="800000"/>
              <a:headEnd/>
              <a:tailEnd/>
            </a:ln>
            <a:effectLst/>
          </p:spPr>
          <p:txBody>
            <a:bodyPr wrap="none" lIns="0" tIns="0" rIns="0" bIns="0">
              <a:spAutoFit/>
            </a:bodyPr>
            <a:lstStyle/>
            <a:p>
              <a:r>
                <a:rPr lang="en-GB" sz="1200" dirty="0">
                  <a:latin typeface="Arial" pitchFamily="34" charset="0"/>
                </a:rPr>
                <a:t>4</a:t>
              </a:r>
            </a:p>
          </p:txBody>
        </p:sp>
        <p:sp>
          <p:nvSpPr>
            <p:cNvPr id="85" name="Text Box 879"/>
            <p:cNvSpPr txBox="1">
              <a:spLocks noChangeArrowheads="1"/>
            </p:cNvSpPr>
            <p:nvPr/>
          </p:nvSpPr>
          <p:spPr bwMode="auto">
            <a:xfrm>
              <a:off x="7983926" y="4105158"/>
              <a:ext cx="84960" cy="184666"/>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5</a:t>
              </a:r>
            </a:p>
          </p:txBody>
        </p:sp>
        <p:sp>
          <p:nvSpPr>
            <p:cNvPr id="86" name="Text Box 880"/>
            <p:cNvSpPr txBox="1">
              <a:spLocks noChangeArrowheads="1"/>
            </p:cNvSpPr>
            <p:nvPr/>
          </p:nvSpPr>
          <p:spPr bwMode="auto">
            <a:xfrm>
              <a:off x="5136976" y="4781524"/>
              <a:ext cx="84960" cy="184666"/>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6</a:t>
              </a:r>
            </a:p>
          </p:txBody>
        </p:sp>
        <p:sp>
          <p:nvSpPr>
            <p:cNvPr id="87" name="Text Box 881"/>
            <p:cNvSpPr txBox="1">
              <a:spLocks noChangeArrowheads="1"/>
            </p:cNvSpPr>
            <p:nvPr/>
          </p:nvSpPr>
          <p:spPr bwMode="auto">
            <a:xfrm>
              <a:off x="6809559" y="4813850"/>
              <a:ext cx="84960" cy="184666"/>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7</a:t>
              </a:r>
            </a:p>
          </p:txBody>
        </p:sp>
        <p:sp>
          <p:nvSpPr>
            <p:cNvPr id="88" name="Text Box 882"/>
            <p:cNvSpPr txBox="1">
              <a:spLocks noChangeArrowheads="1"/>
            </p:cNvSpPr>
            <p:nvPr/>
          </p:nvSpPr>
          <p:spPr bwMode="auto">
            <a:xfrm>
              <a:off x="7983926" y="4813850"/>
              <a:ext cx="84960" cy="184666"/>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8</a:t>
              </a:r>
            </a:p>
          </p:txBody>
        </p:sp>
        <p:sp>
          <p:nvSpPr>
            <p:cNvPr id="89" name="Text Box 883"/>
            <p:cNvSpPr txBox="1">
              <a:spLocks noChangeArrowheads="1"/>
            </p:cNvSpPr>
            <p:nvPr/>
          </p:nvSpPr>
          <p:spPr bwMode="auto">
            <a:xfrm>
              <a:off x="5725777" y="5457890"/>
              <a:ext cx="84960" cy="184666"/>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9</a:t>
              </a:r>
            </a:p>
          </p:txBody>
        </p:sp>
        <p:sp>
          <p:nvSpPr>
            <p:cNvPr id="90" name="Text Box 884"/>
            <p:cNvSpPr txBox="1">
              <a:spLocks noChangeArrowheads="1"/>
            </p:cNvSpPr>
            <p:nvPr/>
          </p:nvSpPr>
          <p:spPr bwMode="auto">
            <a:xfrm>
              <a:off x="7398360" y="5457890"/>
              <a:ext cx="169918" cy="184666"/>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10</a:t>
              </a:r>
            </a:p>
          </p:txBody>
        </p:sp>
      </p:grpSp>
      <p:sp>
        <p:nvSpPr>
          <p:cNvPr id="93" name="TextBox 1"/>
          <p:cNvSpPr txBox="1">
            <a:spLocks noChangeArrowheads="1"/>
          </p:cNvSpPr>
          <p:nvPr/>
        </p:nvSpPr>
        <p:spPr bwMode="auto">
          <a:xfrm>
            <a:off x="1096878" y="283409"/>
            <a:ext cx="75670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GB" altLang="en-US" sz="2800" dirty="0" smtClean="0">
                <a:solidFill>
                  <a:schemeClr val="bg1"/>
                </a:solidFill>
                <a:latin typeface="Franklin Gothic Medium"/>
                <a:cs typeface="Franklin Gothic Medium"/>
              </a:rPr>
              <a:t>Finding a Feasible Solution</a:t>
            </a:r>
            <a:endParaRPr lang="en-GB" altLang="en-US" sz="2800" dirty="0">
              <a:solidFill>
                <a:schemeClr val="bg1"/>
              </a:solidFill>
              <a:latin typeface="Franklin Gothic Medium"/>
              <a:cs typeface="Franklin Gothic Medium"/>
            </a:endParaRPr>
          </a:p>
        </p:txBody>
      </p:sp>
      <p:graphicFrame>
        <p:nvGraphicFramePr>
          <p:cNvPr id="32" name="Table 31"/>
          <p:cNvGraphicFramePr>
            <a:graphicFrameLocks noGrp="1"/>
          </p:cNvGraphicFramePr>
          <p:nvPr>
            <p:extLst>
              <p:ext uri="{D42A27DB-BD31-4B8C-83A1-F6EECF244321}">
                <p14:modId xmlns:p14="http://schemas.microsoft.com/office/powerpoint/2010/main" val="2085318140"/>
              </p:ext>
            </p:extLst>
          </p:nvPr>
        </p:nvGraphicFramePr>
        <p:xfrm>
          <a:off x="6719006" y="3102766"/>
          <a:ext cx="1872343" cy="1524000"/>
        </p:xfrm>
        <a:graphic>
          <a:graphicData uri="http://schemas.openxmlformats.org/drawingml/2006/table">
            <a:tbl>
              <a:tblPr firstRow="1" bandRow="1">
                <a:tableStyleId>{5940675A-B579-460E-94D1-54222C63F5DA}</a:tableStyleId>
              </a:tblPr>
              <a:tblGrid>
                <a:gridCol w="897653"/>
                <a:gridCol w="974690"/>
              </a:tblGrid>
              <a:tr h="257812">
                <a:tc>
                  <a:txBody>
                    <a:bodyPr/>
                    <a:lstStyle/>
                    <a:p>
                      <a:r>
                        <a:rPr lang="en-GB" sz="1400" b="0" dirty="0" smtClean="0"/>
                        <a:t>Table 1</a:t>
                      </a:r>
                    </a:p>
                  </a:txBody>
                  <a:tcPr>
                    <a:solidFill>
                      <a:srgbClr val="92D050"/>
                    </a:solidFill>
                  </a:tcPr>
                </a:tc>
                <a:tc>
                  <a:txBody>
                    <a:bodyPr/>
                    <a:lstStyle/>
                    <a:p>
                      <a:r>
                        <a:rPr lang="en-GB" sz="1400" b="0" dirty="0" smtClean="0"/>
                        <a:t>1, 10</a:t>
                      </a:r>
                      <a:endParaRPr lang="en-GB" sz="1400" b="0" dirty="0"/>
                    </a:p>
                  </a:txBody>
                  <a:tcPr>
                    <a:solidFill>
                      <a:srgbClr val="92D050"/>
                    </a:solidFill>
                  </a:tcPr>
                </a:tc>
              </a:tr>
              <a:tr h="257812">
                <a:tc>
                  <a:txBody>
                    <a:bodyPr/>
                    <a:lstStyle/>
                    <a:p>
                      <a:r>
                        <a:rPr lang="en-GB" sz="1400" dirty="0" smtClean="0"/>
                        <a:t>Table 2</a:t>
                      </a:r>
                      <a:endParaRPr lang="en-GB" sz="1400" dirty="0"/>
                    </a:p>
                  </a:txBody>
                  <a:tcPr>
                    <a:solidFill>
                      <a:srgbClr val="FFFF00"/>
                    </a:solidFill>
                  </a:tcPr>
                </a:tc>
                <a:tc>
                  <a:txBody>
                    <a:bodyPr/>
                    <a:lstStyle/>
                    <a:p>
                      <a:r>
                        <a:rPr lang="en-GB" sz="1400" dirty="0" smtClean="0"/>
                        <a:t>2, 4, 9</a:t>
                      </a:r>
                      <a:endParaRPr lang="en-GB" sz="1400" dirty="0"/>
                    </a:p>
                  </a:txBody>
                  <a:tcPr>
                    <a:solidFill>
                      <a:srgbClr val="FFFF00"/>
                    </a:solidFill>
                  </a:tcPr>
                </a:tc>
              </a:tr>
              <a:tr h="257812">
                <a:tc>
                  <a:txBody>
                    <a:bodyPr/>
                    <a:lstStyle/>
                    <a:p>
                      <a:r>
                        <a:rPr lang="en-GB" sz="1400" dirty="0" smtClean="0"/>
                        <a:t>Table 3</a:t>
                      </a:r>
                    </a:p>
                  </a:txBody>
                  <a:tcPr>
                    <a:solidFill>
                      <a:srgbClr val="00B0F0"/>
                    </a:solidFill>
                  </a:tcPr>
                </a:tc>
                <a:tc>
                  <a:txBody>
                    <a:bodyPr/>
                    <a:lstStyle/>
                    <a:p>
                      <a:r>
                        <a:rPr lang="en-GB" sz="1400" dirty="0" smtClean="0"/>
                        <a:t>3, 5</a:t>
                      </a:r>
                      <a:endParaRPr lang="en-GB" sz="1400" dirty="0"/>
                    </a:p>
                  </a:txBody>
                  <a:tcPr>
                    <a:solidFill>
                      <a:srgbClr val="00B0F0"/>
                    </a:solidFill>
                  </a:tcPr>
                </a:tc>
              </a:tr>
              <a:tr h="257812">
                <a:tc>
                  <a:txBody>
                    <a:bodyPr/>
                    <a:lstStyle/>
                    <a:p>
                      <a:r>
                        <a:rPr lang="en-GB" sz="1400" dirty="0" smtClean="0"/>
                        <a:t>Table 4</a:t>
                      </a:r>
                      <a:endParaRPr lang="en-GB" sz="1400" dirty="0"/>
                    </a:p>
                  </a:txBody>
                  <a:tcPr>
                    <a:solidFill>
                      <a:schemeClr val="bg1">
                        <a:lumMod val="85000"/>
                      </a:schemeClr>
                    </a:solidFill>
                  </a:tcPr>
                </a:tc>
                <a:tc>
                  <a:txBody>
                    <a:bodyPr/>
                    <a:lstStyle/>
                    <a:p>
                      <a:r>
                        <a:rPr lang="en-GB" sz="1400" dirty="0" smtClean="0"/>
                        <a:t>6</a:t>
                      </a:r>
                      <a:endParaRPr lang="en-GB" sz="1400" dirty="0"/>
                    </a:p>
                  </a:txBody>
                  <a:tcPr>
                    <a:solidFill>
                      <a:schemeClr val="bg1">
                        <a:lumMod val="85000"/>
                      </a:schemeClr>
                    </a:solidFill>
                  </a:tcPr>
                </a:tc>
              </a:tr>
              <a:tr h="257812">
                <a:tc>
                  <a:txBody>
                    <a:bodyPr/>
                    <a:lstStyle/>
                    <a:p>
                      <a:r>
                        <a:rPr lang="en-GB" sz="1400" dirty="0" smtClean="0"/>
                        <a:t>Table 5</a:t>
                      </a:r>
                      <a:endParaRPr lang="en-GB" sz="1400" dirty="0"/>
                    </a:p>
                  </a:txBody>
                  <a:tcPr>
                    <a:solidFill>
                      <a:srgbClr val="C00000"/>
                    </a:solidFill>
                  </a:tcPr>
                </a:tc>
                <a:tc>
                  <a:txBody>
                    <a:bodyPr/>
                    <a:lstStyle/>
                    <a:p>
                      <a:r>
                        <a:rPr lang="en-GB" sz="1400" dirty="0" smtClean="0"/>
                        <a:t>7,</a:t>
                      </a:r>
                      <a:r>
                        <a:rPr lang="en-GB" sz="1400" baseline="0" dirty="0" smtClean="0"/>
                        <a:t> 8</a:t>
                      </a:r>
                      <a:endParaRPr lang="en-GB" sz="1400" dirty="0"/>
                    </a:p>
                  </a:txBody>
                  <a:tcPr>
                    <a:solidFill>
                      <a:srgbClr val="C00000"/>
                    </a:solidFill>
                  </a:tcPr>
                </a:tc>
              </a:tr>
            </a:tbl>
          </a:graphicData>
        </a:graphic>
      </p:graphicFrame>
      <p:sp>
        <p:nvSpPr>
          <p:cNvPr id="94" name="Line 787"/>
          <p:cNvSpPr>
            <a:spLocks noChangeShapeType="1"/>
          </p:cNvSpPr>
          <p:nvPr/>
        </p:nvSpPr>
        <p:spPr bwMode="auto">
          <a:xfrm>
            <a:off x="5938901" y="3842946"/>
            <a:ext cx="490400" cy="0"/>
          </a:xfrm>
          <a:prstGeom prst="line">
            <a:avLst/>
          </a:prstGeom>
          <a:noFill/>
          <a:ln w="9525">
            <a:solidFill>
              <a:schemeClr val="tx1"/>
            </a:solidFill>
            <a:round/>
            <a:headEnd/>
            <a:tailEnd type="triangle" w="med" len="med"/>
          </a:ln>
          <a:effectLst/>
        </p:spPr>
        <p:txBody>
          <a:bodyPr/>
          <a:lstStyle/>
          <a:p>
            <a:endParaRPr lang="en-GB"/>
          </a:p>
        </p:txBody>
      </p:sp>
    </p:spTree>
    <p:extLst>
      <p:ext uri="{BB962C8B-B14F-4D97-AF65-F5344CB8AC3E}">
        <p14:creationId xmlns:p14="http://schemas.microsoft.com/office/powerpoint/2010/main" val="3795009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700" y="1767314"/>
            <a:ext cx="8229600" cy="4411662"/>
          </a:xfrm>
        </p:spPr>
        <p:txBody>
          <a:bodyPr>
            <a:normAutofit lnSpcReduction="10000"/>
          </a:bodyPr>
          <a:lstStyle/>
          <a:p>
            <a:r>
              <a:rPr lang="en-GB" sz="1800" dirty="0">
                <a:solidFill>
                  <a:srgbClr val="3E6574"/>
                </a:solidFill>
                <a:latin typeface="Franklin Gothic Medium"/>
                <a:ea typeface="ＭＳ Ｐゴシック" charset="0"/>
                <a:cs typeface="Franklin Gothic Medium"/>
              </a:rPr>
              <a:t>Explore the space of feasible colourings via </a:t>
            </a:r>
            <a:r>
              <a:rPr lang="en-GB" sz="1800" dirty="0" err="1">
                <a:solidFill>
                  <a:srgbClr val="3E6574"/>
                </a:solidFill>
                <a:latin typeface="Franklin Gothic Medium"/>
                <a:ea typeface="ＭＳ Ｐゴシック" charset="0"/>
                <a:cs typeface="Franklin Gothic Medium"/>
              </a:rPr>
              <a:t>tabu</a:t>
            </a:r>
            <a:r>
              <a:rPr lang="en-GB" sz="1800" dirty="0">
                <a:solidFill>
                  <a:srgbClr val="3E6574"/>
                </a:solidFill>
                <a:latin typeface="Franklin Gothic Medium"/>
                <a:ea typeface="ＭＳ Ｐゴシック" charset="0"/>
                <a:cs typeface="Franklin Gothic Medium"/>
              </a:rPr>
              <a:t> search, attempting </a:t>
            </a:r>
            <a:r>
              <a:rPr lang="en-GB" sz="1800" dirty="0" smtClean="0">
                <a:solidFill>
                  <a:srgbClr val="3E6574"/>
                </a:solidFill>
                <a:latin typeface="Franklin Gothic Medium"/>
                <a:ea typeface="ＭＳ Ｐゴシック" charset="0"/>
                <a:cs typeface="Franklin Gothic Medium"/>
              </a:rPr>
              <a:t>to</a:t>
            </a:r>
          </a:p>
          <a:p>
            <a:pPr lvl="1"/>
            <a:r>
              <a:rPr lang="en-GB" sz="1400" dirty="0" smtClean="0">
                <a:solidFill>
                  <a:srgbClr val="3E6574"/>
                </a:solidFill>
                <a:latin typeface="Franklin Gothic Medium"/>
                <a:ea typeface="ＭＳ Ｐゴシック" charset="0"/>
                <a:cs typeface="Franklin Gothic Medium"/>
              </a:rPr>
              <a:t>minimise violations of the remaining constraints</a:t>
            </a:r>
          </a:p>
          <a:p>
            <a:pPr lvl="1"/>
            <a:r>
              <a:rPr lang="en-GB" sz="1400" dirty="0" smtClean="0">
                <a:solidFill>
                  <a:srgbClr val="3E6574"/>
                </a:solidFill>
                <a:latin typeface="Franklin Gothic Medium"/>
                <a:ea typeface="ＭＳ Ｐゴシック" charset="0"/>
                <a:cs typeface="Franklin Gothic Medium"/>
              </a:rPr>
              <a:t>Make table sizes equal </a:t>
            </a:r>
          </a:p>
          <a:p>
            <a:pPr lvl="1"/>
            <a:endParaRPr lang="en-GB" sz="1800" dirty="0" smtClean="0">
              <a:solidFill>
                <a:srgbClr val="3E6574"/>
              </a:solidFill>
              <a:latin typeface="Franklin Gothic Medium"/>
              <a:ea typeface="ＭＳ Ｐゴシック" charset="0"/>
              <a:cs typeface="Franklin Gothic Medium"/>
            </a:endParaRPr>
          </a:p>
          <a:p>
            <a:r>
              <a:rPr lang="en-GB" sz="1800" dirty="0" smtClean="0">
                <a:solidFill>
                  <a:srgbClr val="3E6574"/>
                </a:solidFill>
                <a:latin typeface="Franklin Gothic Medium"/>
                <a:ea typeface="ＭＳ Ｐゴシック" charset="0"/>
                <a:cs typeface="Franklin Gothic Medium"/>
              </a:rPr>
              <a:t>It is important that this space features as high a connectivity as possible.</a:t>
            </a:r>
          </a:p>
          <a:p>
            <a:endParaRPr lang="en-GB" sz="1800" dirty="0">
              <a:solidFill>
                <a:srgbClr val="3E6574"/>
              </a:solidFill>
              <a:latin typeface="Franklin Gothic Medium"/>
              <a:ea typeface="ＭＳ Ｐゴシック" charset="0"/>
              <a:cs typeface="Franklin Gothic Medium"/>
            </a:endParaRPr>
          </a:p>
          <a:p>
            <a:r>
              <a:rPr lang="en-GB" sz="1800" dirty="0">
                <a:solidFill>
                  <a:srgbClr val="3E6574"/>
                </a:solidFill>
                <a:latin typeface="Franklin Gothic Medium"/>
                <a:ea typeface="ＭＳ Ｐゴシック" charset="0"/>
                <a:cs typeface="Franklin Gothic Medium"/>
              </a:rPr>
              <a:t>Hence the union of 2 neighbourhoods is used:</a:t>
            </a:r>
          </a:p>
          <a:p>
            <a:pPr lvl="1"/>
            <a:endParaRPr lang="en-GB" sz="1800" dirty="0">
              <a:solidFill>
                <a:srgbClr val="3E6574"/>
              </a:solidFill>
              <a:latin typeface="Franklin Gothic Medium"/>
              <a:ea typeface="ＭＳ Ｐゴシック" charset="0"/>
              <a:cs typeface="Franklin Gothic Medium"/>
            </a:endParaRPr>
          </a:p>
          <a:p>
            <a:pPr lvl="1"/>
            <a:r>
              <a:rPr lang="en-GB" sz="1800" dirty="0" err="1">
                <a:solidFill>
                  <a:srgbClr val="3E6574"/>
                </a:solidFill>
                <a:latin typeface="Franklin Gothic Medium"/>
                <a:ea typeface="ＭＳ Ｐゴシック" charset="0"/>
                <a:cs typeface="Franklin Gothic Medium"/>
              </a:rPr>
              <a:t>Kempe</a:t>
            </a:r>
            <a:r>
              <a:rPr lang="en-GB" sz="1800" dirty="0">
                <a:solidFill>
                  <a:srgbClr val="3E6574"/>
                </a:solidFill>
                <a:latin typeface="Franklin Gothic Medium"/>
                <a:ea typeface="ＭＳ Ｐゴシック" charset="0"/>
                <a:cs typeface="Franklin Gothic Medium"/>
              </a:rPr>
              <a:t> chain interchange</a:t>
            </a:r>
          </a:p>
          <a:p>
            <a:pPr lvl="1"/>
            <a:endParaRPr lang="en-GB" sz="1800" dirty="0">
              <a:solidFill>
                <a:srgbClr val="3E6574"/>
              </a:solidFill>
              <a:latin typeface="Franklin Gothic Medium"/>
              <a:ea typeface="ＭＳ Ｐゴシック" charset="0"/>
              <a:cs typeface="Franklin Gothic Medium"/>
            </a:endParaRPr>
          </a:p>
          <a:p>
            <a:pPr lvl="1"/>
            <a:r>
              <a:rPr lang="en-GB" sz="1800" dirty="0">
                <a:solidFill>
                  <a:srgbClr val="3E6574"/>
                </a:solidFill>
                <a:latin typeface="Franklin Gothic Medium"/>
                <a:ea typeface="ＭＳ Ｐゴシック" charset="0"/>
                <a:cs typeface="Franklin Gothic Medium"/>
              </a:rPr>
              <a:t>Non-adjacent swaps</a:t>
            </a:r>
          </a:p>
          <a:p>
            <a:pPr lvl="1"/>
            <a:endParaRPr lang="en-GB" sz="1800" dirty="0">
              <a:solidFill>
                <a:srgbClr val="3E6574"/>
              </a:solidFill>
              <a:latin typeface="Franklin Gothic Medium"/>
              <a:ea typeface="ＭＳ Ｐゴシック" charset="0"/>
              <a:cs typeface="Franklin Gothic Medium"/>
            </a:endParaRPr>
          </a:p>
          <a:p>
            <a:r>
              <a:rPr lang="en-GB" sz="1800" dirty="0">
                <a:solidFill>
                  <a:srgbClr val="3E6574"/>
                </a:solidFill>
                <a:latin typeface="Franklin Gothic Medium"/>
                <a:ea typeface="ＭＳ Ｐゴシック" charset="0"/>
                <a:cs typeface="Franklin Gothic Medium"/>
              </a:rPr>
              <a:t>Moves in both neighbourhoods will </a:t>
            </a:r>
          </a:p>
          <a:p>
            <a:pPr marL="0" indent="0">
              <a:buNone/>
            </a:pPr>
            <a:r>
              <a:rPr lang="en-GB" sz="1800" dirty="0">
                <a:solidFill>
                  <a:srgbClr val="3E6574"/>
                </a:solidFill>
                <a:latin typeface="Franklin Gothic Medium"/>
                <a:ea typeface="ＭＳ Ｐゴシック" charset="0"/>
                <a:cs typeface="Franklin Gothic Medium"/>
              </a:rPr>
              <a:t>      preserve feasibility.</a:t>
            </a:r>
          </a:p>
        </p:txBody>
      </p:sp>
      <p:grpSp>
        <p:nvGrpSpPr>
          <p:cNvPr id="180" name="Group 179"/>
          <p:cNvGrpSpPr/>
          <p:nvPr/>
        </p:nvGrpSpPr>
        <p:grpSpPr>
          <a:xfrm>
            <a:off x="5651612" y="3947725"/>
            <a:ext cx="2378319" cy="1983683"/>
            <a:chOff x="5673666" y="4181621"/>
            <a:chExt cx="1996733" cy="1544644"/>
          </a:xfrm>
        </p:grpSpPr>
        <p:sp>
          <p:nvSpPr>
            <p:cNvPr id="97" name="Line 833"/>
            <p:cNvSpPr>
              <a:spLocks noChangeShapeType="1"/>
            </p:cNvSpPr>
            <p:nvPr/>
          </p:nvSpPr>
          <p:spPr bwMode="auto">
            <a:xfrm flipH="1">
              <a:off x="5874163" y="4265139"/>
              <a:ext cx="398791" cy="421302"/>
            </a:xfrm>
            <a:prstGeom prst="line">
              <a:avLst/>
            </a:prstGeom>
            <a:noFill/>
            <a:ln w="9525">
              <a:solidFill>
                <a:schemeClr val="tx1"/>
              </a:solidFill>
              <a:round/>
              <a:headEnd/>
              <a:tailEnd/>
            </a:ln>
            <a:effectLst/>
          </p:spPr>
          <p:txBody>
            <a:bodyPr/>
            <a:lstStyle/>
            <a:p>
              <a:endParaRPr lang="en-GB" sz="4400"/>
            </a:p>
          </p:txBody>
        </p:sp>
        <p:sp>
          <p:nvSpPr>
            <p:cNvPr id="98" name="Line 834"/>
            <p:cNvSpPr>
              <a:spLocks noChangeShapeType="1"/>
            </p:cNvSpPr>
            <p:nvPr/>
          </p:nvSpPr>
          <p:spPr bwMode="auto">
            <a:xfrm flipH="1" flipV="1">
              <a:off x="6272954" y="4265139"/>
              <a:ext cx="400994" cy="421302"/>
            </a:xfrm>
            <a:prstGeom prst="line">
              <a:avLst/>
            </a:prstGeom>
            <a:noFill/>
            <a:ln w="9525">
              <a:solidFill>
                <a:schemeClr val="tx1"/>
              </a:solidFill>
              <a:round/>
              <a:headEnd/>
              <a:tailEnd/>
            </a:ln>
            <a:effectLst/>
          </p:spPr>
          <p:txBody>
            <a:bodyPr/>
            <a:lstStyle/>
            <a:p>
              <a:endParaRPr lang="en-GB" sz="4400"/>
            </a:p>
          </p:txBody>
        </p:sp>
        <p:sp>
          <p:nvSpPr>
            <p:cNvPr id="99" name="Line 835"/>
            <p:cNvSpPr>
              <a:spLocks noChangeShapeType="1"/>
            </p:cNvSpPr>
            <p:nvPr/>
          </p:nvSpPr>
          <p:spPr bwMode="auto">
            <a:xfrm>
              <a:off x="5874163" y="5191261"/>
              <a:ext cx="799785" cy="0"/>
            </a:xfrm>
            <a:prstGeom prst="line">
              <a:avLst/>
            </a:prstGeom>
            <a:noFill/>
            <a:ln w="9525">
              <a:solidFill>
                <a:schemeClr val="tx1"/>
              </a:solidFill>
              <a:round/>
              <a:headEnd/>
              <a:tailEnd/>
            </a:ln>
            <a:effectLst/>
          </p:spPr>
          <p:txBody>
            <a:bodyPr/>
            <a:lstStyle/>
            <a:p>
              <a:endParaRPr lang="en-GB" sz="4400"/>
            </a:p>
          </p:txBody>
        </p:sp>
        <p:sp>
          <p:nvSpPr>
            <p:cNvPr id="100" name="Line 836"/>
            <p:cNvSpPr>
              <a:spLocks noChangeShapeType="1"/>
            </p:cNvSpPr>
            <p:nvPr/>
          </p:nvSpPr>
          <p:spPr bwMode="auto">
            <a:xfrm flipV="1">
              <a:off x="5874163" y="4686441"/>
              <a:ext cx="0" cy="504820"/>
            </a:xfrm>
            <a:prstGeom prst="line">
              <a:avLst/>
            </a:prstGeom>
            <a:noFill/>
            <a:ln w="9525">
              <a:solidFill>
                <a:schemeClr val="tx1"/>
              </a:solidFill>
              <a:round/>
              <a:headEnd/>
              <a:tailEnd/>
            </a:ln>
            <a:effectLst/>
          </p:spPr>
          <p:txBody>
            <a:bodyPr/>
            <a:lstStyle/>
            <a:p>
              <a:endParaRPr lang="en-GB" sz="4400"/>
            </a:p>
          </p:txBody>
        </p:sp>
        <p:sp>
          <p:nvSpPr>
            <p:cNvPr id="101" name="Line 837"/>
            <p:cNvSpPr>
              <a:spLocks noChangeShapeType="1"/>
            </p:cNvSpPr>
            <p:nvPr/>
          </p:nvSpPr>
          <p:spPr bwMode="auto">
            <a:xfrm flipV="1">
              <a:off x="6673948" y="4686441"/>
              <a:ext cx="0" cy="504820"/>
            </a:xfrm>
            <a:prstGeom prst="line">
              <a:avLst/>
            </a:prstGeom>
            <a:noFill/>
            <a:ln w="9525">
              <a:solidFill>
                <a:schemeClr val="tx1"/>
              </a:solidFill>
              <a:round/>
              <a:headEnd/>
              <a:tailEnd/>
            </a:ln>
            <a:effectLst/>
          </p:spPr>
          <p:txBody>
            <a:bodyPr/>
            <a:lstStyle/>
            <a:p>
              <a:endParaRPr lang="en-GB" sz="4400"/>
            </a:p>
          </p:txBody>
        </p:sp>
        <p:sp>
          <p:nvSpPr>
            <p:cNvPr id="102" name="Line 838"/>
            <p:cNvSpPr>
              <a:spLocks noChangeShapeType="1"/>
            </p:cNvSpPr>
            <p:nvPr/>
          </p:nvSpPr>
          <p:spPr bwMode="auto">
            <a:xfrm flipV="1">
              <a:off x="5874163" y="4686441"/>
              <a:ext cx="799785" cy="504820"/>
            </a:xfrm>
            <a:prstGeom prst="line">
              <a:avLst/>
            </a:prstGeom>
            <a:noFill/>
            <a:ln w="9525">
              <a:solidFill>
                <a:schemeClr val="tx1"/>
              </a:solidFill>
              <a:round/>
              <a:headEnd/>
              <a:tailEnd/>
            </a:ln>
            <a:effectLst/>
          </p:spPr>
          <p:txBody>
            <a:bodyPr/>
            <a:lstStyle/>
            <a:p>
              <a:endParaRPr lang="en-GB" sz="4400"/>
            </a:p>
          </p:txBody>
        </p:sp>
        <p:sp>
          <p:nvSpPr>
            <p:cNvPr id="103" name="Line 839"/>
            <p:cNvSpPr>
              <a:spLocks noChangeShapeType="1"/>
            </p:cNvSpPr>
            <p:nvPr/>
          </p:nvSpPr>
          <p:spPr bwMode="auto">
            <a:xfrm>
              <a:off x="5874163" y="4686441"/>
              <a:ext cx="799785" cy="504820"/>
            </a:xfrm>
            <a:prstGeom prst="line">
              <a:avLst/>
            </a:prstGeom>
            <a:noFill/>
            <a:ln w="9525">
              <a:solidFill>
                <a:schemeClr val="tx1"/>
              </a:solidFill>
              <a:round/>
              <a:headEnd/>
              <a:tailEnd/>
            </a:ln>
            <a:effectLst/>
          </p:spPr>
          <p:txBody>
            <a:bodyPr/>
            <a:lstStyle/>
            <a:p>
              <a:endParaRPr lang="en-GB" sz="4400"/>
            </a:p>
          </p:txBody>
        </p:sp>
        <p:sp>
          <p:nvSpPr>
            <p:cNvPr id="104" name="Line 840"/>
            <p:cNvSpPr>
              <a:spLocks noChangeShapeType="1"/>
            </p:cNvSpPr>
            <p:nvPr/>
          </p:nvSpPr>
          <p:spPr bwMode="auto">
            <a:xfrm flipH="1">
              <a:off x="5874163" y="4686441"/>
              <a:ext cx="799785" cy="0"/>
            </a:xfrm>
            <a:prstGeom prst="line">
              <a:avLst/>
            </a:prstGeom>
            <a:noFill/>
            <a:ln w="9525">
              <a:solidFill>
                <a:schemeClr val="tx1"/>
              </a:solidFill>
              <a:round/>
              <a:headEnd/>
              <a:tailEnd/>
            </a:ln>
            <a:effectLst/>
          </p:spPr>
          <p:txBody>
            <a:bodyPr/>
            <a:lstStyle/>
            <a:p>
              <a:endParaRPr lang="en-GB" sz="4400"/>
            </a:p>
          </p:txBody>
        </p:sp>
        <p:sp>
          <p:nvSpPr>
            <p:cNvPr id="105" name="Line 841"/>
            <p:cNvSpPr>
              <a:spLocks noChangeShapeType="1"/>
            </p:cNvSpPr>
            <p:nvPr/>
          </p:nvSpPr>
          <p:spPr bwMode="auto">
            <a:xfrm flipH="1">
              <a:off x="5874163" y="4265139"/>
              <a:ext cx="398791" cy="926122"/>
            </a:xfrm>
            <a:prstGeom prst="line">
              <a:avLst/>
            </a:prstGeom>
            <a:noFill/>
            <a:ln w="9525">
              <a:solidFill>
                <a:schemeClr val="tx1"/>
              </a:solidFill>
              <a:round/>
              <a:headEnd/>
              <a:tailEnd/>
            </a:ln>
            <a:effectLst/>
          </p:spPr>
          <p:txBody>
            <a:bodyPr/>
            <a:lstStyle/>
            <a:p>
              <a:endParaRPr lang="en-GB" sz="4400"/>
            </a:p>
          </p:txBody>
        </p:sp>
        <p:sp>
          <p:nvSpPr>
            <p:cNvPr id="106" name="Line 842"/>
            <p:cNvSpPr>
              <a:spLocks noChangeShapeType="1"/>
            </p:cNvSpPr>
            <p:nvPr/>
          </p:nvSpPr>
          <p:spPr bwMode="auto">
            <a:xfrm>
              <a:off x="6272954" y="4265139"/>
              <a:ext cx="400994" cy="926122"/>
            </a:xfrm>
            <a:prstGeom prst="line">
              <a:avLst/>
            </a:prstGeom>
            <a:noFill/>
            <a:ln w="9525">
              <a:solidFill>
                <a:schemeClr val="tx1"/>
              </a:solidFill>
              <a:round/>
              <a:headEnd/>
              <a:tailEnd/>
            </a:ln>
            <a:effectLst/>
          </p:spPr>
          <p:txBody>
            <a:bodyPr/>
            <a:lstStyle/>
            <a:p>
              <a:endParaRPr lang="en-GB" sz="4400"/>
            </a:p>
          </p:txBody>
        </p:sp>
        <p:sp>
          <p:nvSpPr>
            <p:cNvPr id="107" name="Line 843"/>
            <p:cNvSpPr>
              <a:spLocks noChangeShapeType="1"/>
            </p:cNvSpPr>
            <p:nvPr/>
          </p:nvSpPr>
          <p:spPr bwMode="auto">
            <a:xfrm flipH="1">
              <a:off x="6275157" y="4265139"/>
              <a:ext cx="797582" cy="0"/>
            </a:xfrm>
            <a:prstGeom prst="line">
              <a:avLst/>
            </a:prstGeom>
            <a:noFill/>
            <a:ln w="9525">
              <a:solidFill>
                <a:schemeClr val="tx1"/>
              </a:solidFill>
              <a:round/>
              <a:headEnd/>
              <a:tailEnd/>
            </a:ln>
            <a:effectLst/>
          </p:spPr>
          <p:txBody>
            <a:bodyPr/>
            <a:lstStyle/>
            <a:p>
              <a:endParaRPr lang="en-GB" sz="4400"/>
            </a:p>
          </p:txBody>
        </p:sp>
        <p:sp>
          <p:nvSpPr>
            <p:cNvPr id="108" name="Line 844"/>
            <p:cNvSpPr>
              <a:spLocks noChangeShapeType="1"/>
            </p:cNvSpPr>
            <p:nvPr/>
          </p:nvSpPr>
          <p:spPr bwMode="auto">
            <a:xfrm flipH="1">
              <a:off x="6673948" y="4686441"/>
              <a:ext cx="797582" cy="0"/>
            </a:xfrm>
            <a:prstGeom prst="line">
              <a:avLst/>
            </a:prstGeom>
            <a:noFill/>
            <a:ln w="9525">
              <a:solidFill>
                <a:schemeClr val="tx1"/>
              </a:solidFill>
              <a:round/>
              <a:headEnd/>
              <a:tailEnd/>
            </a:ln>
            <a:effectLst/>
          </p:spPr>
          <p:txBody>
            <a:bodyPr/>
            <a:lstStyle/>
            <a:p>
              <a:endParaRPr lang="en-GB" sz="4400"/>
            </a:p>
          </p:txBody>
        </p:sp>
        <p:sp>
          <p:nvSpPr>
            <p:cNvPr id="109" name="Line 845"/>
            <p:cNvSpPr>
              <a:spLocks noChangeShapeType="1"/>
            </p:cNvSpPr>
            <p:nvPr/>
          </p:nvSpPr>
          <p:spPr bwMode="auto">
            <a:xfrm>
              <a:off x="7072738" y="4265139"/>
              <a:ext cx="400994" cy="421302"/>
            </a:xfrm>
            <a:prstGeom prst="line">
              <a:avLst/>
            </a:prstGeom>
            <a:noFill/>
            <a:ln w="9525">
              <a:solidFill>
                <a:schemeClr val="tx1"/>
              </a:solidFill>
              <a:round/>
              <a:headEnd/>
              <a:tailEnd/>
            </a:ln>
            <a:effectLst/>
          </p:spPr>
          <p:txBody>
            <a:bodyPr/>
            <a:lstStyle/>
            <a:p>
              <a:endParaRPr lang="en-GB" sz="4400"/>
            </a:p>
          </p:txBody>
        </p:sp>
        <p:sp>
          <p:nvSpPr>
            <p:cNvPr id="110" name="Line 846"/>
            <p:cNvSpPr>
              <a:spLocks noChangeShapeType="1"/>
            </p:cNvSpPr>
            <p:nvPr/>
          </p:nvSpPr>
          <p:spPr bwMode="auto">
            <a:xfrm>
              <a:off x="7473732" y="4686441"/>
              <a:ext cx="0" cy="504820"/>
            </a:xfrm>
            <a:prstGeom prst="line">
              <a:avLst/>
            </a:prstGeom>
            <a:noFill/>
            <a:ln w="9525">
              <a:solidFill>
                <a:schemeClr val="tx1"/>
              </a:solidFill>
              <a:round/>
              <a:headEnd/>
              <a:tailEnd/>
            </a:ln>
            <a:effectLst/>
          </p:spPr>
          <p:txBody>
            <a:bodyPr/>
            <a:lstStyle/>
            <a:p>
              <a:endParaRPr lang="en-GB" sz="4400"/>
            </a:p>
          </p:txBody>
        </p:sp>
        <p:sp>
          <p:nvSpPr>
            <p:cNvPr id="112" name="Line 848"/>
            <p:cNvSpPr>
              <a:spLocks noChangeShapeType="1"/>
            </p:cNvSpPr>
            <p:nvPr/>
          </p:nvSpPr>
          <p:spPr bwMode="auto">
            <a:xfrm flipV="1">
              <a:off x="6673948" y="4686441"/>
              <a:ext cx="799785" cy="504820"/>
            </a:xfrm>
            <a:prstGeom prst="line">
              <a:avLst/>
            </a:prstGeom>
            <a:noFill/>
            <a:ln w="9525">
              <a:solidFill>
                <a:schemeClr val="tx1"/>
              </a:solidFill>
              <a:round/>
              <a:headEnd/>
              <a:tailEnd/>
            </a:ln>
            <a:effectLst/>
          </p:spPr>
          <p:txBody>
            <a:bodyPr/>
            <a:lstStyle/>
            <a:p>
              <a:endParaRPr lang="en-GB" sz="4400"/>
            </a:p>
          </p:txBody>
        </p:sp>
        <p:sp>
          <p:nvSpPr>
            <p:cNvPr id="113" name="Line 849"/>
            <p:cNvSpPr>
              <a:spLocks noChangeShapeType="1"/>
            </p:cNvSpPr>
            <p:nvPr/>
          </p:nvSpPr>
          <p:spPr bwMode="auto">
            <a:xfrm>
              <a:off x="6673948" y="4686441"/>
              <a:ext cx="799785" cy="504820"/>
            </a:xfrm>
            <a:prstGeom prst="line">
              <a:avLst/>
            </a:prstGeom>
            <a:noFill/>
            <a:ln w="9525">
              <a:solidFill>
                <a:schemeClr val="tx1"/>
              </a:solidFill>
              <a:round/>
              <a:headEnd/>
              <a:tailEnd/>
            </a:ln>
            <a:effectLst/>
          </p:spPr>
          <p:txBody>
            <a:bodyPr/>
            <a:lstStyle/>
            <a:p>
              <a:endParaRPr lang="en-GB" sz="4400"/>
            </a:p>
          </p:txBody>
        </p:sp>
        <p:sp>
          <p:nvSpPr>
            <p:cNvPr id="114" name="Line 850"/>
            <p:cNvSpPr>
              <a:spLocks noChangeShapeType="1"/>
            </p:cNvSpPr>
            <p:nvPr/>
          </p:nvSpPr>
          <p:spPr bwMode="auto">
            <a:xfrm>
              <a:off x="5874163" y="5191261"/>
              <a:ext cx="398791" cy="421302"/>
            </a:xfrm>
            <a:prstGeom prst="line">
              <a:avLst/>
            </a:prstGeom>
            <a:noFill/>
            <a:ln w="9525">
              <a:solidFill>
                <a:schemeClr val="tx1"/>
              </a:solidFill>
              <a:round/>
              <a:headEnd/>
              <a:tailEnd/>
            </a:ln>
            <a:effectLst/>
          </p:spPr>
          <p:txBody>
            <a:bodyPr/>
            <a:lstStyle/>
            <a:p>
              <a:endParaRPr lang="en-GB" sz="4400"/>
            </a:p>
          </p:txBody>
        </p:sp>
        <p:sp>
          <p:nvSpPr>
            <p:cNvPr id="115" name="Line 851"/>
            <p:cNvSpPr>
              <a:spLocks noChangeShapeType="1"/>
            </p:cNvSpPr>
            <p:nvPr/>
          </p:nvSpPr>
          <p:spPr bwMode="auto">
            <a:xfrm flipH="1">
              <a:off x="6272954" y="5191261"/>
              <a:ext cx="400994" cy="421302"/>
            </a:xfrm>
            <a:prstGeom prst="line">
              <a:avLst/>
            </a:prstGeom>
            <a:noFill/>
            <a:ln w="9525">
              <a:solidFill>
                <a:schemeClr val="tx1"/>
              </a:solidFill>
              <a:round/>
              <a:headEnd/>
              <a:tailEnd/>
            </a:ln>
            <a:effectLst/>
          </p:spPr>
          <p:txBody>
            <a:bodyPr/>
            <a:lstStyle/>
            <a:p>
              <a:endParaRPr lang="en-GB" sz="4400"/>
            </a:p>
          </p:txBody>
        </p:sp>
        <p:sp>
          <p:nvSpPr>
            <p:cNvPr id="116" name="Line 852"/>
            <p:cNvSpPr>
              <a:spLocks noChangeShapeType="1"/>
            </p:cNvSpPr>
            <p:nvPr/>
          </p:nvSpPr>
          <p:spPr bwMode="auto">
            <a:xfrm flipH="1">
              <a:off x="6272954" y="5612563"/>
              <a:ext cx="799785" cy="0"/>
            </a:xfrm>
            <a:prstGeom prst="line">
              <a:avLst/>
            </a:prstGeom>
            <a:noFill/>
            <a:ln w="9525">
              <a:solidFill>
                <a:schemeClr val="tx1"/>
              </a:solidFill>
              <a:round/>
              <a:headEnd/>
              <a:tailEnd/>
            </a:ln>
            <a:effectLst/>
          </p:spPr>
          <p:txBody>
            <a:bodyPr/>
            <a:lstStyle/>
            <a:p>
              <a:endParaRPr lang="en-GB" sz="4400"/>
            </a:p>
          </p:txBody>
        </p:sp>
        <p:sp>
          <p:nvSpPr>
            <p:cNvPr id="117" name="Line 853"/>
            <p:cNvSpPr>
              <a:spLocks noChangeShapeType="1"/>
            </p:cNvSpPr>
            <p:nvPr/>
          </p:nvSpPr>
          <p:spPr bwMode="auto">
            <a:xfrm flipH="1">
              <a:off x="7072738" y="5191261"/>
              <a:ext cx="400994" cy="421302"/>
            </a:xfrm>
            <a:prstGeom prst="line">
              <a:avLst/>
            </a:prstGeom>
            <a:noFill/>
            <a:ln w="9525">
              <a:solidFill>
                <a:schemeClr val="tx1"/>
              </a:solidFill>
              <a:round/>
              <a:headEnd/>
              <a:tailEnd/>
            </a:ln>
            <a:effectLst/>
          </p:spPr>
          <p:txBody>
            <a:bodyPr/>
            <a:lstStyle/>
            <a:p>
              <a:endParaRPr lang="en-GB" sz="4400"/>
            </a:p>
          </p:txBody>
        </p:sp>
        <p:sp>
          <p:nvSpPr>
            <p:cNvPr id="118" name="Oval 854"/>
            <p:cNvSpPr>
              <a:spLocks noChangeArrowheads="1"/>
            </p:cNvSpPr>
            <p:nvPr/>
          </p:nvSpPr>
          <p:spPr bwMode="auto">
            <a:xfrm>
              <a:off x="6173807" y="4181621"/>
              <a:ext cx="200497" cy="168892"/>
            </a:xfrm>
            <a:prstGeom prst="ellipse">
              <a:avLst/>
            </a:prstGeom>
            <a:solidFill>
              <a:srgbClr val="92D050"/>
            </a:solidFill>
            <a:ln w="9525">
              <a:solidFill>
                <a:schemeClr val="tx1"/>
              </a:solidFill>
              <a:round/>
              <a:headEnd/>
              <a:tailEnd/>
            </a:ln>
            <a:effectLst/>
          </p:spPr>
          <p:txBody>
            <a:bodyPr wrap="none" anchor="ctr"/>
            <a:lstStyle/>
            <a:p>
              <a:endParaRPr lang="en-GB" sz="4400"/>
            </a:p>
          </p:txBody>
        </p:sp>
        <p:sp>
          <p:nvSpPr>
            <p:cNvPr id="119" name="Oval 855"/>
            <p:cNvSpPr>
              <a:spLocks noChangeArrowheads="1"/>
            </p:cNvSpPr>
            <p:nvPr/>
          </p:nvSpPr>
          <p:spPr bwMode="auto">
            <a:xfrm>
              <a:off x="6973591" y="4181621"/>
              <a:ext cx="200497" cy="168892"/>
            </a:xfrm>
            <a:prstGeom prst="ellipse">
              <a:avLst/>
            </a:prstGeom>
            <a:solidFill>
              <a:srgbClr val="FFFF00"/>
            </a:solidFill>
            <a:ln w="9525">
              <a:solidFill>
                <a:schemeClr val="tx1"/>
              </a:solidFill>
              <a:round/>
              <a:headEnd/>
              <a:tailEnd/>
            </a:ln>
            <a:effectLst/>
          </p:spPr>
          <p:txBody>
            <a:bodyPr wrap="none" anchor="ctr"/>
            <a:lstStyle/>
            <a:p>
              <a:endParaRPr lang="en-GB" sz="4400"/>
            </a:p>
          </p:txBody>
        </p:sp>
        <p:sp>
          <p:nvSpPr>
            <p:cNvPr id="120" name="Oval 856"/>
            <p:cNvSpPr>
              <a:spLocks noChangeArrowheads="1"/>
            </p:cNvSpPr>
            <p:nvPr/>
          </p:nvSpPr>
          <p:spPr bwMode="auto">
            <a:xfrm>
              <a:off x="6572597" y="4602923"/>
              <a:ext cx="200497" cy="168892"/>
            </a:xfrm>
            <a:prstGeom prst="ellipse">
              <a:avLst/>
            </a:prstGeom>
            <a:solidFill>
              <a:srgbClr val="FFFF00"/>
            </a:solidFill>
            <a:ln w="9525">
              <a:solidFill>
                <a:schemeClr val="tx1"/>
              </a:solidFill>
              <a:round/>
              <a:headEnd/>
              <a:tailEnd/>
            </a:ln>
            <a:effectLst/>
          </p:spPr>
          <p:txBody>
            <a:bodyPr wrap="none" anchor="ctr"/>
            <a:lstStyle/>
            <a:p>
              <a:endParaRPr lang="en-GB" sz="4400"/>
            </a:p>
          </p:txBody>
        </p:sp>
        <p:sp>
          <p:nvSpPr>
            <p:cNvPr id="121" name="Oval 857"/>
            <p:cNvSpPr>
              <a:spLocks noChangeArrowheads="1"/>
            </p:cNvSpPr>
            <p:nvPr/>
          </p:nvSpPr>
          <p:spPr bwMode="auto">
            <a:xfrm>
              <a:off x="5775016" y="4602923"/>
              <a:ext cx="200497" cy="168892"/>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en-GB" sz="4400"/>
            </a:p>
          </p:txBody>
        </p:sp>
        <p:sp>
          <p:nvSpPr>
            <p:cNvPr id="122" name="Oval 858"/>
            <p:cNvSpPr>
              <a:spLocks noChangeArrowheads="1"/>
            </p:cNvSpPr>
            <p:nvPr/>
          </p:nvSpPr>
          <p:spPr bwMode="auto">
            <a:xfrm>
              <a:off x="7372382" y="4602923"/>
              <a:ext cx="200497" cy="168892"/>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en-GB" sz="4400"/>
            </a:p>
          </p:txBody>
        </p:sp>
        <p:sp>
          <p:nvSpPr>
            <p:cNvPr id="123" name="Oval 859"/>
            <p:cNvSpPr>
              <a:spLocks noChangeArrowheads="1"/>
            </p:cNvSpPr>
            <p:nvPr/>
          </p:nvSpPr>
          <p:spPr bwMode="auto">
            <a:xfrm>
              <a:off x="5775016" y="5107743"/>
              <a:ext cx="200497" cy="168892"/>
            </a:xfrm>
            <a:prstGeom prst="ellipse">
              <a:avLst/>
            </a:prstGeom>
            <a:solidFill>
              <a:schemeClr val="bg1">
                <a:lumMod val="75000"/>
              </a:schemeClr>
            </a:solidFill>
            <a:ln w="9525">
              <a:solidFill>
                <a:schemeClr val="tx1"/>
              </a:solidFill>
              <a:round/>
              <a:headEnd/>
              <a:tailEnd/>
            </a:ln>
            <a:effectLst/>
          </p:spPr>
          <p:txBody>
            <a:bodyPr wrap="none" anchor="ctr"/>
            <a:lstStyle/>
            <a:p>
              <a:endParaRPr lang="en-GB" sz="4400"/>
            </a:p>
          </p:txBody>
        </p:sp>
        <p:sp>
          <p:nvSpPr>
            <p:cNvPr id="124" name="Oval 860"/>
            <p:cNvSpPr>
              <a:spLocks noChangeArrowheads="1"/>
            </p:cNvSpPr>
            <p:nvPr/>
          </p:nvSpPr>
          <p:spPr bwMode="auto">
            <a:xfrm>
              <a:off x="6572597" y="5107743"/>
              <a:ext cx="200497" cy="168892"/>
            </a:xfrm>
            <a:prstGeom prst="ellipse">
              <a:avLst/>
            </a:prstGeom>
            <a:solidFill>
              <a:srgbClr val="C00000"/>
            </a:solidFill>
            <a:ln w="9525">
              <a:solidFill>
                <a:schemeClr val="tx1"/>
              </a:solidFill>
              <a:round/>
              <a:headEnd/>
              <a:tailEnd/>
            </a:ln>
            <a:effectLst/>
          </p:spPr>
          <p:txBody>
            <a:bodyPr wrap="none" anchor="ctr"/>
            <a:lstStyle/>
            <a:p>
              <a:endParaRPr lang="en-GB" sz="4400"/>
            </a:p>
          </p:txBody>
        </p:sp>
        <p:sp>
          <p:nvSpPr>
            <p:cNvPr id="125" name="Oval 861"/>
            <p:cNvSpPr>
              <a:spLocks noChangeArrowheads="1"/>
            </p:cNvSpPr>
            <p:nvPr/>
          </p:nvSpPr>
          <p:spPr bwMode="auto">
            <a:xfrm>
              <a:off x="7372382" y="5107743"/>
              <a:ext cx="200497" cy="168892"/>
            </a:xfrm>
            <a:prstGeom prst="ellipse">
              <a:avLst/>
            </a:prstGeom>
            <a:solidFill>
              <a:srgbClr val="C00000"/>
            </a:solidFill>
            <a:ln w="9525">
              <a:solidFill>
                <a:schemeClr val="tx1"/>
              </a:solidFill>
              <a:round/>
              <a:headEnd/>
              <a:tailEnd/>
            </a:ln>
            <a:effectLst/>
          </p:spPr>
          <p:txBody>
            <a:bodyPr wrap="none" anchor="ctr"/>
            <a:lstStyle/>
            <a:p>
              <a:endParaRPr lang="en-GB" sz="4400"/>
            </a:p>
          </p:txBody>
        </p:sp>
        <p:sp>
          <p:nvSpPr>
            <p:cNvPr id="126" name="Oval 862"/>
            <p:cNvSpPr>
              <a:spLocks noChangeArrowheads="1"/>
            </p:cNvSpPr>
            <p:nvPr/>
          </p:nvSpPr>
          <p:spPr bwMode="auto">
            <a:xfrm>
              <a:off x="6173807" y="5527189"/>
              <a:ext cx="200497" cy="168892"/>
            </a:xfrm>
            <a:prstGeom prst="ellipse">
              <a:avLst/>
            </a:prstGeom>
            <a:solidFill>
              <a:srgbClr val="FFFF00"/>
            </a:solidFill>
            <a:ln w="9525">
              <a:solidFill>
                <a:schemeClr val="tx1"/>
              </a:solidFill>
              <a:round/>
              <a:headEnd/>
              <a:tailEnd/>
            </a:ln>
            <a:effectLst/>
          </p:spPr>
          <p:txBody>
            <a:bodyPr wrap="none" anchor="ctr"/>
            <a:lstStyle/>
            <a:p>
              <a:endParaRPr lang="en-GB" sz="4400"/>
            </a:p>
          </p:txBody>
        </p:sp>
        <p:sp>
          <p:nvSpPr>
            <p:cNvPr id="127" name="Oval 863"/>
            <p:cNvSpPr>
              <a:spLocks noChangeArrowheads="1"/>
            </p:cNvSpPr>
            <p:nvPr/>
          </p:nvSpPr>
          <p:spPr bwMode="auto">
            <a:xfrm>
              <a:off x="6973591" y="5529045"/>
              <a:ext cx="200497" cy="168892"/>
            </a:xfrm>
            <a:prstGeom prst="ellipse">
              <a:avLst/>
            </a:prstGeom>
            <a:solidFill>
              <a:srgbClr val="92D050"/>
            </a:solidFill>
            <a:ln w="9525">
              <a:solidFill>
                <a:schemeClr val="tx1"/>
              </a:solidFill>
              <a:round/>
              <a:headEnd/>
              <a:tailEnd/>
            </a:ln>
            <a:effectLst/>
          </p:spPr>
          <p:txBody>
            <a:bodyPr wrap="none" anchor="ctr"/>
            <a:lstStyle/>
            <a:p>
              <a:endParaRPr lang="en-GB" sz="4400"/>
            </a:p>
          </p:txBody>
        </p:sp>
        <p:sp>
          <p:nvSpPr>
            <p:cNvPr id="128" name="Text Box 875"/>
            <p:cNvSpPr txBox="1">
              <a:spLocks noChangeArrowheads="1"/>
            </p:cNvSpPr>
            <p:nvPr/>
          </p:nvSpPr>
          <p:spPr bwMode="auto">
            <a:xfrm>
              <a:off x="6074660" y="4181621"/>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1</a:t>
              </a:r>
            </a:p>
          </p:txBody>
        </p:sp>
        <p:sp>
          <p:nvSpPr>
            <p:cNvPr id="129" name="Text Box 876"/>
            <p:cNvSpPr txBox="1">
              <a:spLocks noChangeArrowheads="1"/>
            </p:cNvSpPr>
            <p:nvPr/>
          </p:nvSpPr>
          <p:spPr bwMode="auto">
            <a:xfrm>
              <a:off x="7213747" y="4181621"/>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2</a:t>
              </a:r>
            </a:p>
          </p:txBody>
        </p:sp>
        <p:sp>
          <p:nvSpPr>
            <p:cNvPr id="130" name="Text Box 877"/>
            <p:cNvSpPr txBox="1">
              <a:spLocks noChangeArrowheads="1"/>
            </p:cNvSpPr>
            <p:nvPr/>
          </p:nvSpPr>
          <p:spPr bwMode="auto">
            <a:xfrm>
              <a:off x="5673666" y="4578795"/>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3</a:t>
              </a:r>
            </a:p>
          </p:txBody>
        </p:sp>
        <p:sp>
          <p:nvSpPr>
            <p:cNvPr id="131" name="Text Box 878"/>
            <p:cNvSpPr txBox="1">
              <a:spLocks noChangeArrowheads="1"/>
            </p:cNvSpPr>
            <p:nvPr/>
          </p:nvSpPr>
          <p:spPr bwMode="auto">
            <a:xfrm>
              <a:off x="6754893" y="4499096"/>
              <a:ext cx="57861" cy="137829"/>
            </a:xfrm>
            <a:prstGeom prst="rect">
              <a:avLst/>
            </a:prstGeom>
            <a:noFill/>
            <a:ln w="9525">
              <a:noFill/>
              <a:miter lim="800000"/>
              <a:headEnd/>
              <a:tailEnd/>
            </a:ln>
            <a:effectLst/>
          </p:spPr>
          <p:txBody>
            <a:bodyPr wrap="none" lIns="0" tIns="0" rIns="0" bIns="0">
              <a:spAutoFit/>
            </a:bodyPr>
            <a:lstStyle/>
            <a:p>
              <a:r>
                <a:rPr lang="en-GB" sz="1200" dirty="0">
                  <a:latin typeface="Arial" pitchFamily="34" charset="0"/>
                </a:rPr>
                <a:t>4</a:t>
              </a:r>
            </a:p>
          </p:txBody>
        </p:sp>
        <p:sp>
          <p:nvSpPr>
            <p:cNvPr id="132" name="Text Box 879"/>
            <p:cNvSpPr txBox="1">
              <a:spLocks noChangeArrowheads="1"/>
            </p:cNvSpPr>
            <p:nvPr/>
          </p:nvSpPr>
          <p:spPr bwMode="auto">
            <a:xfrm>
              <a:off x="7612538" y="4578795"/>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5</a:t>
              </a:r>
            </a:p>
          </p:txBody>
        </p:sp>
        <p:sp>
          <p:nvSpPr>
            <p:cNvPr id="133" name="Text Box 880"/>
            <p:cNvSpPr txBox="1">
              <a:spLocks noChangeArrowheads="1"/>
            </p:cNvSpPr>
            <p:nvPr/>
          </p:nvSpPr>
          <p:spPr bwMode="auto">
            <a:xfrm>
              <a:off x="5673666" y="5083616"/>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6</a:t>
              </a:r>
            </a:p>
          </p:txBody>
        </p:sp>
        <p:sp>
          <p:nvSpPr>
            <p:cNvPr id="134" name="Text Box 881"/>
            <p:cNvSpPr txBox="1">
              <a:spLocks noChangeArrowheads="1"/>
            </p:cNvSpPr>
            <p:nvPr/>
          </p:nvSpPr>
          <p:spPr bwMode="auto">
            <a:xfrm>
              <a:off x="6812753" y="5107743"/>
              <a:ext cx="57861" cy="137829"/>
            </a:xfrm>
            <a:prstGeom prst="rect">
              <a:avLst/>
            </a:prstGeom>
            <a:noFill/>
            <a:ln w="9525">
              <a:noFill/>
              <a:miter lim="800000"/>
              <a:headEnd/>
              <a:tailEnd/>
            </a:ln>
            <a:effectLst/>
          </p:spPr>
          <p:txBody>
            <a:bodyPr wrap="none" lIns="0" tIns="0" rIns="0" bIns="0">
              <a:spAutoFit/>
            </a:bodyPr>
            <a:lstStyle/>
            <a:p>
              <a:r>
                <a:rPr lang="en-GB" sz="1200" dirty="0">
                  <a:latin typeface="Arial" pitchFamily="34" charset="0"/>
                </a:rPr>
                <a:t>7</a:t>
              </a:r>
            </a:p>
          </p:txBody>
        </p:sp>
        <p:sp>
          <p:nvSpPr>
            <p:cNvPr id="135" name="Text Box 882"/>
            <p:cNvSpPr txBox="1">
              <a:spLocks noChangeArrowheads="1"/>
            </p:cNvSpPr>
            <p:nvPr/>
          </p:nvSpPr>
          <p:spPr bwMode="auto">
            <a:xfrm>
              <a:off x="7612538" y="5107743"/>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8</a:t>
              </a:r>
            </a:p>
          </p:txBody>
        </p:sp>
        <p:sp>
          <p:nvSpPr>
            <p:cNvPr id="136" name="Text Box 883"/>
            <p:cNvSpPr txBox="1">
              <a:spLocks noChangeArrowheads="1"/>
            </p:cNvSpPr>
            <p:nvPr/>
          </p:nvSpPr>
          <p:spPr bwMode="auto">
            <a:xfrm>
              <a:off x="6074660" y="5588436"/>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9</a:t>
              </a:r>
            </a:p>
          </p:txBody>
        </p:sp>
        <p:sp>
          <p:nvSpPr>
            <p:cNvPr id="137" name="Text Box 884"/>
            <p:cNvSpPr txBox="1">
              <a:spLocks noChangeArrowheads="1"/>
            </p:cNvSpPr>
            <p:nvPr/>
          </p:nvSpPr>
          <p:spPr bwMode="auto">
            <a:xfrm>
              <a:off x="7213747" y="5588436"/>
              <a:ext cx="115720"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10</a:t>
              </a:r>
            </a:p>
          </p:txBody>
        </p:sp>
      </p:grpSp>
      <p:sp>
        <p:nvSpPr>
          <p:cNvPr id="46" name="TextBox 1"/>
          <p:cNvSpPr txBox="1">
            <a:spLocks noChangeArrowheads="1"/>
          </p:cNvSpPr>
          <p:nvPr/>
        </p:nvSpPr>
        <p:spPr bwMode="auto">
          <a:xfrm>
            <a:off x="1096878" y="283409"/>
            <a:ext cx="75670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GB" altLang="en-US" sz="2800" dirty="0" smtClean="0">
                <a:solidFill>
                  <a:schemeClr val="bg1"/>
                </a:solidFill>
                <a:latin typeface="Franklin Gothic Medium"/>
                <a:cs typeface="Franklin Gothic Medium"/>
              </a:rPr>
              <a:t>Optimising the solution</a:t>
            </a:r>
            <a:endParaRPr lang="en-GB" altLang="en-US" sz="2800" dirty="0">
              <a:solidFill>
                <a:schemeClr val="bg1"/>
              </a:solidFill>
              <a:latin typeface="Franklin Gothic Medium"/>
              <a:cs typeface="Franklin Gothic Medium"/>
            </a:endParaRPr>
          </a:p>
        </p:txBody>
      </p:sp>
      <p:grpSp>
        <p:nvGrpSpPr>
          <p:cNvPr id="47" name="Group 46"/>
          <p:cNvGrpSpPr/>
          <p:nvPr/>
        </p:nvGrpSpPr>
        <p:grpSpPr>
          <a:xfrm>
            <a:off x="5890425" y="6237312"/>
            <a:ext cx="2108911" cy="369332"/>
            <a:chOff x="5890425" y="6237312"/>
            <a:chExt cx="2108911" cy="369332"/>
          </a:xfrm>
        </p:grpSpPr>
        <p:sp>
          <p:nvSpPr>
            <p:cNvPr id="48" name="TextBox 47"/>
            <p:cNvSpPr txBox="1"/>
            <p:nvPr/>
          </p:nvSpPr>
          <p:spPr>
            <a:xfrm>
              <a:off x="5890425" y="6237312"/>
              <a:ext cx="2108911" cy="369332"/>
            </a:xfrm>
            <a:prstGeom prst="rect">
              <a:avLst/>
            </a:prstGeom>
            <a:solidFill>
              <a:schemeClr val="bg1">
                <a:lumMod val="85000"/>
              </a:schemeClr>
            </a:solidFill>
          </p:spPr>
          <p:txBody>
            <a:bodyPr wrap="none" rtlCol="0">
              <a:spAutoFit/>
            </a:bodyPr>
            <a:lstStyle/>
            <a:p>
              <a:r>
                <a:rPr lang="en-GB" dirty="0" err="1" smtClean="0"/>
                <a:t>Eg</a:t>
              </a:r>
              <a:r>
                <a:rPr lang="en-GB" dirty="0" smtClean="0"/>
                <a:t>. Kempe(      ,       )</a:t>
              </a:r>
              <a:endParaRPr lang="en-GB" dirty="0"/>
            </a:p>
          </p:txBody>
        </p:sp>
        <p:sp>
          <p:nvSpPr>
            <p:cNvPr id="49" name="Oval 860"/>
            <p:cNvSpPr>
              <a:spLocks noChangeArrowheads="1"/>
            </p:cNvSpPr>
            <p:nvPr/>
          </p:nvSpPr>
          <p:spPr bwMode="auto">
            <a:xfrm>
              <a:off x="7057975" y="6313529"/>
              <a:ext cx="238813" cy="216897"/>
            </a:xfrm>
            <a:prstGeom prst="ellipse">
              <a:avLst/>
            </a:prstGeom>
            <a:solidFill>
              <a:srgbClr val="C00000"/>
            </a:solidFill>
            <a:ln w="9525">
              <a:solidFill>
                <a:schemeClr val="tx1"/>
              </a:solidFill>
              <a:round/>
              <a:headEnd/>
              <a:tailEnd/>
            </a:ln>
            <a:effectLst/>
          </p:spPr>
          <p:txBody>
            <a:bodyPr wrap="none" anchor="ctr"/>
            <a:lstStyle/>
            <a:p>
              <a:endParaRPr lang="en-GB" sz="4400"/>
            </a:p>
          </p:txBody>
        </p:sp>
        <p:sp>
          <p:nvSpPr>
            <p:cNvPr id="50" name="TextBox 49"/>
            <p:cNvSpPr txBox="1"/>
            <p:nvPr/>
          </p:nvSpPr>
          <p:spPr>
            <a:xfrm>
              <a:off x="7057086" y="6293619"/>
              <a:ext cx="256802" cy="261610"/>
            </a:xfrm>
            <a:prstGeom prst="rect">
              <a:avLst/>
            </a:prstGeom>
            <a:noFill/>
          </p:spPr>
          <p:txBody>
            <a:bodyPr wrap="none" rtlCol="0">
              <a:spAutoFit/>
            </a:bodyPr>
            <a:lstStyle/>
            <a:p>
              <a:r>
                <a:rPr lang="en-GB" sz="1100" dirty="0" smtClean="0"/>
                <a:t>7</a:t>
              </a:r>
              <a:endParaRPr lang="en-GB" sz="1600" dirty="0"/>
            </a:p>
          </p:txBody>
        </p:sp>
        <p:sp>
          <p:nvSpPr>
            <p:cNvPr id="51" name="Oval 856"/>
            <p:cNvSpPr>
              <a:spLocks noChangeArrowheads="1"/>
            </p:cNvSpPr>
            <p:nvPr/>
          </p:nvSpPr>
          <p:spPr bwMode="auto">
            <a:xfrm>
              <a:off x="7450903" y="6313528"/>
              <a:ext cx="238813" cy="216897"/>
            </a:xfrm>
            <a:prstGeom prst="ellipse">
              <a:avLst/>
            </a:prstGeom>
            <a:solidFill>
              <a:srgbClr val="FFFF00"/>
            </a:solidFill>
            <a:ln w="9525">
              <a:solidFill>
                <a:schemeClr val="tx1"/>
              </a:solidFill>
              <a:round/>
              <a:headEnd/>
              <a:tailEnd/>
            </a:ln>
            <a:effectLst/>
          </p:spPr>
          <p:txBody>
            <a:bodyPr wrap="none" anchor="ctr"/>
            <a:lstStyle/>
            <a:p>
              <a:endParaRPr lang="en-GB" sz="4400"/>
            </a:p>
          </p:txBody>
        </p:sp>
      </p:grpSp>
    </p:spTree>
    <p:extLst>
      <p:ext uri="{BB962C8B-B14F-4D97-AF65-F5344CB8AC3E}">
        <p14:creationId xmlns:p14="http://schemas.microsoft.com/office/powerpoint/2010/main" val="27834737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Group 179"/>
          <p:cNvGrpSpPr/>
          <p:nvPr/>
        </p:nvGrpSpPr>
        <p:grpSpPr>
          <a:xfrm>
            <a:off x="5651612" y="3947725"/>
            <a:ext cx="2378319" cy="1983683"/>
            <a:chOff x="5673666" y="4181621"/>
            <a:chExt cx="1996733" cy="1544644"/>
          </a:xfrm>
        </p:grpSpPr>
        <p:sp>
          <p:nvSpPr>
            <p:cNvPr id="97" name="Line 833"/>
            <p:cNvSpPr>
              <a:spLocks noChangeShapeType="1"/>
            </p:cNvSpPr>
            <p:nvPr/>
          </p:nvSpPr>
          <p:spPr bwMode="auto">
            <a:xfrm flipH="1">
              <a:off x="5874163" y="4265139"/>
              <a:ext cx="398791" cy="421302"/>
            </a:xfrm>
            <a:prstGeom prst="line">
              <a:avLst/>
            </a:prstGeom>
            <a:noFill/>
            <a:ln w="9525">
              <a:solidFill>
                <a:schemeClr val="tx1"/>
              </a:solidFill>
              <a:round/>
              <a:headEnd/>
              <a:tailEnd/>
            </a:ln>
            <a:effectLst/>
          </p:spPr>
          <p:txBody>
            <a:bodyPr/>
            <a:lstStyle/>
            <a:p>
              <a:endParaRPr lang="en-GB" sz="4400"/>
            </a:p>
          </p:txBody>
        </p:sp>
        <p:sp>
          <p:nvSpPr>
            <p:cNvPr id="98" name="Line 834"/>
            <p:cNvSpPr>
              <a:spLocks noChangeShapeType="1"/>
            </p:cNvSpPr>
            <p:nvPr/>
          </p:nvSpPr>
          <p:spPr bwMode="auto">
            <a:xfrm flipH="1" flipV="1">
              <a:off x="6272954" y="4265139"/>
              <a:ext cx="400994" cy="421302"/>
            </a:xfrm>
            <a:prstGeom prst="line">
              <a:avLst/>
            </a:prstGeom>
            <a:noFill/>
            <a:ln w="9525">
              <a:solidFill>
                <a:schemeClr val="tx1"/>
              </a:solidFill>
              <a:round/>
              <a:headEnd/>
              <a:tailEnd/>
            </a:ln>
            <a:effectLst/>
          </p:spPr>
          <p:txBody>
            <a:bodyPr/>
            <a:lstStyle/>
            <a:p>
              <a:endParaRPr lang="en-GB" sz="4400"/>
            </a:p>
          </p:txBody>
        </p:sp>
        <p:sp>
          <p:nvSpPr>
            <p:cNvPr id="99" name="Line 835"/>
            <p:cNvSpPr>
              <a:spLocks noChangeShapeType="1"/>
            </p:cNvSpPr>
            <p:nvPr/>
          </p:nvSpPr>
          <p:spPr bwMode="auto">
            <a:xfrm>
              <a:off x="5874163" y="5191261"/>
              <a:ext cx="799785" cy="0"/>
            </a:xfrm>
            <a:prstGeom prst="line">
              <a:avLst/>
            </a:prstGeom>
            <a:noFill/>
            <a:ln w="9525">
              <a:solidFill>
                <a:schemeClr val="tx1"/>
              </a:solidFill>
              <a:round/>
              <a:headEnd/>
              <a:tailEnd/>
            </a:ln>
            <a:effectLst/>
          </p:spPr>
          <p:txBody>
            <a:bodyPr/>
            <a:lstStyle/>
            <a:p>
              <a:endParaRPr lang="en-GB" sz="4400"/>
            </a:p>
          </p:txBody>
        </p:sp>
        <p:sp>
          <p:nvSpPr>
            <p:cNvPr id="100" name="Line 836"/>
            <p:cNvSpPr>
              <a:spLocks noChangeShapeType="1"/>
            </p:cNvSpPr>
            <p:nvPr/>
          </p:nvSpPr>
          <p:spPr bwMode="auto">
            <a:xfrm flipV="1">
              <a:off x="5874163" y="4686441"/>
              <a:ext cx="0" cy="504820"/>
            </a:xfrm>
            <a:prstGeom prst="line">
              <a:avLst/>
            </a:prstGeom>
            <a:noFill/>
            <a:ln w="9525">
              <a:solidFill>
                <a:schemeClr val="tx1"/>
              </a:solidFill>
              <a:round/>
              <a:headEnd/>
              <a:tailEnd/>
            </a:ln>
            <a:effectLst/>
          </p:spPr>
          <p:txBody>
            <a:bodyPr/>
            <a:lstStyle/>
            <a:p>
              <a:endParaRPr lang="en-GB" sz="4400"/>
            </a:p>
          </p:txBody>
        </p:sp>
        <p:sp>
          <p:nvSpPr>
            <p:cNvPr id="101" name="Line 837"/>
            <p:cNvSpPr>
              <a:spLocks noChangeShapeType="1"/>
            </p:cNvSpPr>
            <p:nvPr/>
          </p:nvSpPr>
          <p:spPr bwMode="auto">
            <a:xfrm flipV="1">
              <a:off x="6673948" y="4686441"/>
              <a:ext cx="0" cy="504820"/>
            </a:xfrm>
            <a:prstGeom prst="line">
              <a:avLst/>
            </a:prstGeom>
            <a:noFill/>
            <a:ln w="76200">
              <a:solidFill>
                <a:schemeClr val="tx1"/>
              </a:solidFill>
              <a:round/>
              <a:headEnd/>
              <a:tailEnd/>
            </a:ln>
            <a:effectLst/>
          </p:spPr>
          <p:txBody>
            <a:bodyPr/>
            <a:lstStyle/>
            <a:p>
              <a:endParaRPr lang="en-GB" sz="4400"/>
            </a:p>
          </p:txBody>
        </p:sp>
        <p:sp>
          <p:nvSpPr>
            <p:cNvPr id="102" name="Line 838"/>
            <p:cNvSpPr>
              <a:spLocks noChangeShapeType="1"/>
            </p:cNvSpPr>
            <p:nvPr/>
          </p:nvSpPr>
          <p:spPr bwMode="auto">
            <a:xfrm flipV="1">
              <a:off x="5874163" y="4686441"/>
              <a:ext cx="799785" cy="504820"/>
            </a:xfrm>
            <a:prstGeom prst="line">
              <a:avLst/>
            </a:prstGeom>
            <a:noFill/>
            <a:ln w="9525">
              <a:solidFill>
                <a:schemeClr val="tx1"/>
              </a:solidFill>
              <a:round/>
              <a:headEnd/>
              <a:tailEnd/>
            </a:ln>
            <a:effectLst/>
          </p:spPr>
          <p:txBody>
            <a:bodyPr/>
            <a:lstStyle/>
            <a:p>
              <a:endParaRPr lang="en-GB" sz="4400"/>
            </a:p>
          </p:txBody>
        </p:sp>
        <p:sp>
          <p:nvSpPr>
            <p:cNvPr id="103" name="Line 839"/>
            <p:cNvSpPr>
              <a:spLocks noChangeShapeType="1"/>
            </p:cNvSpPr>
            <p:nvPr/>
          </p:nvSpPr>
          <p:spPr bwMode="auto">
            <a:xfrm>
              <a:off x="5874163" y="4686441"/>
              <a:ext cx="799785" cy="504820"/>
            </a:xfrm>
            <a:prstGeom prst="line">
              <a:avLst/>
            </a:prstGeom>
            <a:noFill/>
            <a:ln w="9525">
              <a:solidFill>
                <a:schemeClr val="tx1"/>
              </a:solidFill>
              <a:round/>
              <a:headEnd/>
              <a:tailEnd/>
            </a:ln>
            <a:effectLst/>
          </p:spPr>
          <p:txBody>
            <a:bodyPr/>
            <a:lstStyle/>
            <a:p>
              <a:endParaRPr lang="en-GB" sz="4400"/>
            </a:p>
          </p:txBody>
        </p:sp>
        <p:sp>
          <p:nvSpPr>
            <p:cNvPr id="104" name="Line 840"/>
            <p:cNvSpPr>
              <a:spLocks noChangeShapeType="1"/>
            </p:cNvSpPr>
            <p:nvPr/>
          </p:nvSpPr>
          <p:spPr bwMode="auto">
            <a:xfrm flipH="1">
              <a:off x="5874163" y="4686441"/>
              <a:ext cx="799785" cy="0"/>
            </a:xfrm>
            <a:prstGeom prst="line">
              <a:avLst/>
            </a:prstGeom>
            <a:noFill/>
            <a:ln w="9525">
              <a:solidFill>
                <a:schemeClr val="tx1"/>
              </a:solidFill>
              <a:round/>
              <a:headEnd/>
              <a:tailEnd/>
            </a:ln>
            <a:effectLst/>
          </p:spPr>
          <p:txBody>
            <a:bodyPr/>
            <a:lstStyle/>
            <a:p>
              <a:endParaRPr lang="en-GB" sz="4400"/>
            </a:p>
          </p:txBody>
        </p:sp>
        <p:sp>
          <p:nvSpPr>
            <p:cNvPr id="105" name="Line 841"/>
            <p:cNvSpPr>
              <a:spLocks noChangeShapeType="1"/>
            </p:cNvSpPr>
            <p:nvPr/>
          </p:nvSpPr>
          <p:spPr bwMode="auto">
            <a:xfrm flipH="1">
              <a:off x="5874163" y="4265139"/>
              <a:ext cx="398791" cy="926122"/>
            </a:xfrm>
            <a:prstGeom prst="line">
              <a:avLst/>
            </a:prstGeom>
            <a:noFill/>
            <a:ln w="9525">
              <a:solidFill>
                <a:schemeClr val="tx1"/>
              </a:solidFill>
              <a:round/>
              <a:headEnd/>
              <a:tailEnd/>
            </a:ln>
            <a:effectLst/>
          </p:spPr>
          <p:txBody>
            <a:bodyPr/>
            <a:lstStyle/>
            <a:p>
              <a:endParaRPr lang="en-GB" sz="4400"/>
            </a:p>
          </p:txBody>
        </p:sp>
        <p:sp>
          <p:nvSpPr>
            <p:cNvPr id="106" name="Line 842"/>
            <p:cNvSpPr>
              <a:spLocks noChangeShapeType="1"/>
            </p:cNvSpPr>
            <p:nvPr/>
          </p:nvSpPr>
          <p:spPr bwMode="auto">
            <a:xfrm>
              <a:off x="6272954" y="4265139"/>
              <a:ext cx="400994" cy="926122"/>
            </a:xfrm>
            <a:prstGeom prst="line">
              <a:avLst/>
            </a:prstGeom>
            <a:noFill/>
            <a:ln w="9525">
              <a:solidFill>
                <a:schemeClr val="tx1"/>
              </a:solidFill>
              <a:round/>
              <a:headEnd/>
              <a:tailEnd/>
            </a:ln>
            <a:effectLst/>
          </p:spPr>
          <p:txBody>
            <a:bodyPr/>
            <a:lstStyle/>
            <a:p>
              <a:endParaRPr lang="en-GB" sz="4400"/>
            </a:p>
          </p:txBody>
        </p:sp>
        <p:sp>
          <p:nvSpPr>
            <p:cNvPr id="107" name="Line 843"/>
            <p:cNvSpPr>
              <a:spLocks noChangeShapeType="1"/>
            </p:cNvSpPr>
            <p:nvPr/>
          </p:nvSpPr>
          <p:spPr bwMode="auto">
            <a:xfrm flipH="1">
              <a:off x="6275157" y="4265139"/>
              <a:ext cx="797582" cy="0"/>
            </a:xfrm>
            <a:prstGeom prst="line">
              <a:avLst/>
            </a:prstGeom>
            <a:noFill/>
            <a:ln w="9525">
              <a:solidFill>
                <a:schemeClr val="tx1"/>
              </a:solidFill>
              <a:round/>
              <a:headEnd/>
              <a:tailEnd/>
            </a:ln>
            <a:effectLst/>
          </p:spPr>
          <p:txBody>
            <a:bodyPr/>
            <a:lstStyle/>
            <a:p>
              <a:endParaRPr lang="en-GB" sz="4400"/>
            </a:p>
          </p:txBody>
        </p:sp>
        <p:sp>
          <p:nvSpPr>
            <p:cNvPr id="108" name="Line 844"/>
            <p:cNvSpPr>
              <a:spLocks noChangeShapeType="1"/>
            </p:cNvSpPr>
            <p:nvPr/>
          </p:nvSpPr>
          <p:spPr bwMode="auto">
            <a:xfrm flipH="1">
              <a:off x="6673948" y="4686441"/>
              <a:ext cx="797582" cy="0"/>
            </a:xfrm>
            <a:prstGeom prst="line">
              <a:avLst/>
            </a:prstGeom>
            <a:noFill/>
            <a:ln w="9525">
              <a:solidFill>
                <a:schemeClr val="tx1"/>
              </a:solidFill>
              <a:round/>
              <a:headEnd/>
              <a:tailEnd/>
            </a:ln>
            <a:effectLst/>
          </p:spPr>
          <p:txBody>
            <a:bodyPr/>
            <a:lstStyle/>
            <a:p>
              <a:endParaRPr lang="en-GB" sz="4400"/>
            </a:p>
          </p:txBody>
        </p:sp>
        <p:sp>
          <p:nvSpPr>
            <p:cNvPr id="109" name="Line 845"/>
            <p:cNvSpPr>
              <a:spLocks noChangeShapeType="1"/>
            </p:cNvSpPr>
            <p:nvPr/>
          </p:nvSpPr>
          <p:spPr bwMode="auto">
            <a:xfrm>
              <a:off x="7072738" y="4265139"/>
              <a:ext cx="400994" cy="421302"/>
            </a:xfrm>
            <a:prstGeom prst="line">
              <a:avLst/>
            </a:prstGeom>
            <a:noFill/>
            <a:ln w="9525">
              <a:solidFill>
                <a:schemeClr val="tx1"/>
              </a:solidFill>
              <a:round/>
              <a:headEnd/>
              <a:tailEnd/>
            </a:ln>
            <a:effectLst/>
          </p:spPr>
          <p:txBody>
            <a:bodyPr/>
            <a:lstStyle/>
            <a:p>
              <a:endParaRPr lang="en-GB" sz="4400"/>
            </a:p>
          </p:txBody>
        </p:sp>
        <p:sp>
          <p:nvSpPr>
            <p:cNvPr id="110" name="Line 846"/>
            <p:cNvSpPr>
              <a:spLocks noChangeShapeType="1"/>
            </p:cNvSpPr>
            <p:nvPr/>
          </p:nvSpPr>
          <p:spPr bwMode="auto">
            <a:xfrm>
              <a:off x="7473732" y="4686441"/>
              <a:ext cx="0" cy="504820"/>
            </a:xfrm>
            <a:prstGeom prst="line">
              <a:avLst/>
            </a:prstGeom>
            <a:noFill/>
            <a:ln w="9525">
              <a:solidFill>
                <a:schemeClr val="tx1"/>
              </a:solidFill>
              <a:round/>
              <a:headEnd/>
              <a:tailEnd/>
            </a:ln>
            <a:effectLst/>
          </p:spPr>
          <p:txBody>
            <a:bodyPr/>
            <a:lstStyle/>
            <a:p>
              <a:endParaRPr lang="en-GB" sz="4400"/>
            </a:p>
          </p:txBody>
        </p:sp>
        <p:sp>
          <p:nvSpPr>
            <p:cNvPr id="112" name="Line 848"/>
            <p:cNvSpPr>
              <a:spLocks noChangeShapeType="1"/>
            </p:cNvSpPr>
            <p:nvPr/>
          </p:nvSpPr>
          <p:spPr bwMode="auto">
            <a:xfrm flipV="1">
              <a:off x="6673948" y="4686441"/>
              <a:ext cx="799785" cy="504820"/>
            </a:xfrm>
            <a:prstGeom prst="line">
              <a:avLst/>
            </a:prstGeom>
            <a:noFill/>
            <a:ln w="9525">
              <a:solidFill>
                <a:schemeClr val="tx1"/>
              </a:solidFill>
              <a:round/>
              <a:headEnd/>
              <a:tailEnd/>
            </a:ln>
            <a:effectLst/>
          </p:spPr>
          <p:txBody>
            <a:bodyPr/>
            <a:lstStyle/>
            <a:p>
              <a:endParaRPr lang="en-GB" sz="4400"/>
            </a:p>
          </p:txBody>
        </p:sp>
        <p:sp>
          <p:nvSpPr>
            <p:cNvPr id="113" name="Line 849"/>
            <p:cNvSpPr>
              <a:spLocks noChangeShapeType="1"/>
            </p:cNvSpPr>
            <p:nvPr/>
          </p:nvSpPr>
          <p:spPr bwMode="auto">
            <a:xfrm>
              <a:off x="6673948" y="4686441"/>
              <a:ext cx="799785" cy="504820"/>
            </a:xfrm>
            <a:prstGeom prst="line">
              <a:avLst/>
            </a:prstGeom>
            <a:noFill/>
            <a:ln w="9525">
              <a:solidFill>
                <a:schemeClr val="tx1"/>
              </a:solidFill>
              <a:round/>
              <a:headEnd/>
              <a:tailEnd/>
            </a:ln>
            <a:effectLst/>
          </p:spPr>
          <p:txBody>
            <a:bodyPr/>
            <a:lstStyle/>
            <a:p>
              <a:endParaRPr lang="en-GB" sz="4400"/>
            </a:p>
          </p:txBody>
        </p:sp>
        <p:sp>
          <p:nvSpPr>
            <p:cNvPr id="114" name="Line 850"/>
            <p:cNvSpPr>
              <a:spLocks noChangeShapeType="1"/>
            </p:cNvSpPr>
            <p:nvPr/>
          </p:nvSpPr>
          <p:spPr bwMode="auto">
            <a:xfrm>
              <a:off x="5874163" y="5191261"/>
              <a:ext cx="398791" cy="421302"/>
            </a:xfrm>
            <a:prstGeom prst="line">
              <a:avLst/>
            </a:prstGeom>
            <a:noFill/>
            <a:ln w="9525">
              <a:solidFill>
                <a:schemeClr val="tx1"/>
              </a:solidFill>
              <a:round/>
              <a:headEnd/>
              <a:tailEnd/>
            </a:ln>
            <a:effectLst/>
          </p:spPr>
          <p:txBody>
            <a:bodyPr/>
            <a:lstStyle/>
            <a:p>
              <a:endParaRPr lang="en-GB" sz="4400"/>
            </a:p>
          </p:txBody>
        </p:sp>
        <p:sp>
          <p:nvSpPr>
            <p:cNvPr id="115" name="Line 851"/>
            <p:cNvSpPr>
              <a:spLocks noChangeShapeType="1"/>
            </p:cNvSpPr>
            <p:nvPr/>
          </p:nvSpPr>
          <p:spPr bwMode="auto">
            <a:xfrm flipH="1">
              <a:off x="6272954" y="5191261"/>
              <a:ext cx="400994" cy="421302"/>
            </a:xfrm>
            <a:prstGeom prst="line">
              <a:avLst/>
            </a:prstGeom>
            <a:noFill/>
            <a:ln w="9525">
              <a:solidFill>
                <a:schemeClr val="tx1"/>
              </a:solidFill>
              <a:round/>
              <a:headEnd/>
              <a:tailEnd/>
            </a:ln>
            <a:effectLst/>
          </p:spPr>
          <p:txBody>
            <a:bodyPr/>
            <a:lstStyle/>
            <a:p>
              <a:endParaRPr lang="en-GB" sz="4400"/>
            </a:p>
          </p:txBody>
        </p:sp>
        <p:sp>
          <p:nvSpPr>
            <p:cNvPr id="116" name="Line 852"/>
            <p:cNvSpPr>
              <a:spLocks noChangeShapeType="1"/>
            </p:cNvSpPr>
            <p:nvPr/>
          </p:nvSpPr>
          <p:spPr bwMode="auto">
            <a:xfrm flipH="1">
              <a:off x="6272954" y="5612563"/>
              <a:ext cx="799785" cy="0"/>
            </a:xfrm>
            <a:prstGeom prst="line">
              <a:avLst/>
            </a:prstGeom>
            <a:noFill/>
            <a:ln w="9525">
              <a:solidFill>
                <a:schemeClr val="tx1"/>
              </a:solidFill>
              <a:round/>
              <a:headEnd/>
              <a:tailEnd/>
            </a:ln>
            <a:effectLst/>
          </p:spPr>
          <p:txBody>
            <a:bodyPr/>
            <a:lstStyle/>
            <a:p>
              <a:endParaRPr lang="en-GB" sz="4400"/>
            </a:p>
          </p:txBody>
        </p:sp>
        <p:sp>
          <p:nvSpPr>
            <p:cNvPr id="117" name="Line 853"/>
            <p:cNvSpPr>
              <a:spLocks noChangeShapeType="1"/>
            </p:cNvSpPr>
            <p:nvPr/>
          </p:nvSpPr>
          <p:spPr bwMode="auto">
            <a:xfrm flipH="1">
              <a:off x="7072738" y="5191261"/>
              <a:ext cx="400994" cy="421302"/>
            </a:xfrm>
            <a:prstGeom prst="line">
              <a:avLst/>
            </a:prstGeom>
            <a:noFill/>
            <a:ln w="9525">
              <a:solidFill>
                <a:schemeClr val="tx1"/>
              </a:solidFill>
              <a:round/>
              <a:headEnd/>
              <a:tailEnd/>
            </a:ln>
            <a:effectLst/>
          </p:spPr>
          <p:txBody>
            <a:bodyPr/>
            <a:lstStyle/>
            <a:p>
              <a:endParaRPr lang="en-GB" sz="4400"/>
            </a:p>
          </p:txBody>
        </p:sp>
        <p:sp>
          <p:nvSpPr>
            <p:cNvPr id="118" name="Oval 854"/>
            <p:cNvSpPr>
              <a:spLocks noChangeArrowheads="1"/>
            </p:cNvSpPr>
            <p:nvPr/>
          </p:nvSpPr>
          <p:spPr bwMode="auto">
            <a:xfrm>
              <a:off x="6173807" y="4181621"/>
              <a:ext cx="200497" cy="168892"/>
            </a:xfrm>
            <a:prstGeom prst="ellipse">
              <a:avLst/>
            </a:prstGeom>
            <a:solidFill>
              <a:srgbClr val="92D050"/>
            </a:solidFill>
            <a:ln w="9525">
              <a:solidFill>
                <a:schemeClr val="tx1"/>
              </a:solidFill>
              <a:round/>
              <a:headEnd/>
              <a:tailEnd/>
            </a:ln>
            <a:effectLst/>
          </p:spPr>
          <p:txBody>
            <a:bodyPr wrap="none" anchor="ctr"/>
            <a:lstStyle/>
            <a:p>
              <a:endParaRPr lang="en-GB" sz="4400"/>
            </a:p>
          </p:txBody>
        </p:sp>
        <p:sp>
          <p:nvSpPr>
            <p:cNvPr id="119" name="Oval 855"/>
            <p:cNvSpPr>
              <a:spLocks noChangeArrowheads="1"/>
            </p:cNvSpPr>
            <p:nvPr/>
          </p:nvSpPr>
          <p:spPr bwMode="auto">
            <a:xfrm>
              <a:off x="6973591" y="4181621"/>
              <a:ext cx="200497" cy="168892"/>
            </a:xfrm>
            <a:prstGeom prst="ellipse">
              <a:avLst/>
            </a:prstGeom>
            <a:solidFill>
              <a:srgbClr val="FFFF00"/>
            </a:solidFill>
            <a:ln w="9525">
              <a:solidFill>
                <a:schemeClr val="tx1"/>
              </a:solidFill>
              <a:round/>
              <a:headEnd/>
              <a:tailEnd/>
            </a:ln>
            <a:effectLst/>
          </p:spPr>
          <p:txBody>
            <a:bodyPr wrap="none" anchor="ctr"/>
            <a:lstStyle/>
            <a:p>
              <a:endParaRPr lang="en-GB" sz="4400"/>
            </a:p>
          </p:txBody>
        </p:sp>
        <p:sp>
          <p:nvSpPr>
            <p:cNvPr id="120" name="Oval 856"/>
            <p:cNvSpPr>
              <a:spLocks noChangeArrowheads="1"/>
            </p:cNvSpPr>
            <p:nvPr/>
          </p:nvSpPr>
          <p:spPr bwMode="auto">
            <a:xfrm>
              <a:off x="6572597" y="4602923"/>
              <a:ext cx="200497" cy="168892"/>
            </a:xfrm>
            <a:prstGeom prst="ellipse">
              <a:avLst/>
            </a:prstGeom>
            <a:solidFill>
              <a:srgbClr val="FFFF00"/>
            </a:solidFill>
            <a:ln w="9525">
              <a:solidFill>
                <a:schemeClr val="tx1"/>
              </a:solidFill>
              <a:round/>
              <a:headEnd/>
              <a:tailEnd/>
            </a:ln>
            <a:effectLst/>
          </p:spPr>
          <p:txBody>
            <a:bodyPr wrap="none" anchor="ctr"/>
            <a:lstStyle/>
            <a:p>
              <a:endParaRPr lang="en-GB" sz="4400"/>
            </a:p>
          </p:txBody>
        </p:sp>
        <p:sp>
          <p:nvSpPr>
            <p:cNvPr id="121" name="Oval 857"/>
            <p:cNvSpPr>
              <a:spLocks noChangeArrowheads="1"/>
            </p:cNvSpPr>
            <p:nvPr/>
          </p:nvSpPr>
          <p:spPr bwMode="auto">
            <a:xfrm>
              <a:off x="5775016" y="4602923"/>
              <a:ext cx="200497" cy="168892"/>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en-GB" sz="4400"/>
            </a:p>
          </p:txBody>
        </p:sp>
        <p:sp>
          <p:nvSpPr>
            <p:cNvPr id="122" name="Oval 858"/>
            <p:cNvSpPr>
              <a:spLocks noChangeArrowheads="1"/>
            </p:cNvSpPr>
            <p:nvPr/>
          </p:nvSpPr>
          <p:spPr bwMode="auto">
            <a:xfrm>
              <a:off x="7372382" y="4602923"/>
              <a:ext cx="200497" cy="168892"/>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en-GB" sz="4400"/>
            </a:p>
          </p:txBody>
        </p:sp>
        <p:sp>
          <p:nvSpPr>
            <p:cNvPr id="123" name="Oval 859"/>
            <p:cNvSpPr>
              <a:spLocks noChangeArrowheads="1"/>
            </p:cNvSpPr>
            <p:nvPr/>
          </p:nvSpPr>
          <p:spPr bwMode="auto">
            <a:xfrm>
              <a:off x="5775016" y="5107743"/>
              <a:ext cx="200497" cy="168892"/>
            </a:xfrm>
            <a:prstGeom prst="ellipse">
              <a:avLst/>
            </a:prstGeom>
            <a:solidFill>
              <a:schemeClr val="bg1">
                <a:lumMod val="75000"/>
              </a:schemeClr>
            </a:solidFill>
            <a:ln w="9525">
              <a:solidFill>
                <a:schemeClr val="tx1"/>
              </a:solidFill>
              <a:round/>
              <a:headEnd/>
              <a:tailEnd/>
            </a:ln>
            <a:effectLst/>
          </p:spPr>
          <p:txBody>
            <a:bodyPr wrap="none" anchor="ctr"/>
            <a:lstStyle/>
            <a:p>
              <a:endParaRPr lang="en-GB" sz="4400"/>
            </a:p>
          </p:txBody>
        </p:sp>
        <p:sp>
          <p:nvSpPr>
            <p:cNvPr id="124" name="Oval 860"/>
            <p:cNvSpPr>
              <a:spLocks noChangeArrowheads="1"/>
            </p:cNvSpPr>
            <p:nvPr/>
          </p:nvSpPr>
          <p:spPr bwMode="auto">
            <a:xfrm>
              <a:off x="6572597" y="5107743"/>
              <a:ext cx="200497" cy="168892"/>
            </a:xfrm>
            <a:prstGeom prst="ellipse">
              <a:avLst/>
            </a:prstGeom>
            <a:solidFill>
              <a:srgbClr val="C00000"/>
            </a:solidFill>
            <a:ln w="9525">
              <a:solidFill>
                <a:schemeClr val="tx1"/>
              </a:solidFill>
              <a:round/>
              <a:headEnd/>
              <a:tailEnd/>
            </a:ln>
            <a:effectLst/>
          </p:spPr>
          <p:txBody>
            <a:bodyPr wrap="none" anchor="ctr"/>
            <a:lstStyle/>
            <a:p>
              <a:endParaRPr lang="en-GB" sz="4400"/>
            </a:p>
          </p:txBody>
        </p:sp>
        <p:sp>
          <p:nvSpPr>
            <p:cNvPr id="125" name="Oval 861"/>
            <p:cNvSpPr>
              <a:spLocks noChangeArrowheads="1"/>
            </p:cNvSpPr>
            <p:nvPr/>
          </p:nvSpPr>
          <p:spPr bwMode="auto">
            <a:xfrm>
              <a:off x="7372382" y="5107743"/>
              <a:ext cx="200497" cy="168892"/>
            </a:xfrm>
            <a:prstGeom prst="ellipse">
              <a:avLst/>
            </a:prstGeom>
            <a:solidFill>
              <a:srgbClr val="C00000"/>
            </a:solidFill>
            <a:ln w="9525">
              <a:solidFill>
                <a:schemeClr val="tx1"/>
              </a:solidFill>
              <a:round/>
              <a:headEnd/>
              <a:tailEnd/>
            </a:ln>
            <a:effectLst/>
          </p:spPr>
          <p:txBody>
            <a:bodyPr wrap="none" anchor="ctr"/>
            <a:lstStyle/>
            <a:p>
              <a:endParaRPr lang="en-GB" sz="4400"/>
            </a:p>
          </p:txBody>
        </p:sp>
        <p:sp>
          <p:nvSpPr>
            <p:cNvPr id="126" name="Oval 862"/>
            <p:cNvSpPr>
              <a:spLocks noChangeArrowheads="1"/>
            </p:cNvSpPr>
            <p:nvPr/>
          </p:nvSpPr>
          <p:spPr bwMode="auto">
            <a:xfrm>
              <a:off x="6173807" y="5527189"/>
              <a:ext cx="200497" cy="168892"/>
            </a:xfrm>
            <a:prstGeom prst="ellipse">
              <a:avLst/>
            </a:prstGeom>
            <a:solidFill>
              <a:srgbClr val="FFFF00"/>
            </a:solidFill>
            <a:ln w="9525">
              <a:solidFill>
                <a:schemeClr val="tx1"/>
              </a:solidFill>
              <a:round/>
              <a:headEnd/>
              <a:tailEnd/>
            </a:ln>
            <a:effectLst/>
          </p:spPr>
          <p:txBody>
            <a:bodyPr wrap="none" anchor="ctr"/>
            <a:lstStyle/>
            <a:p>
              <a:endParaRPr lang="en-GB" sz="4400"/>
            </a:p>
          </p:txBody>
        </p:sp>
        <p:sp>
          <p:nvSpPr>
            <p:cNvPr id="127" name="Oval 863"/>
            <p:cNvSpPr>
              <a:spLocks noChangeArrowheads="1"/>
            </p:cNvSpPr>
            <p:nvPr/>
          </p:nvSpPr>
          <p:spPr bwMode="auto">
            <a:xfrm>
              <a:off x="6973591" y="5529045"/>
              <a:ext cx="200497" cy="168892"/>
            </a:xfrm>
            <a:prstGeom prst="ellipse">
              <a:avLst/>
            </a:prstGeom>
            <a:solidFill>
              <a:srgbClr val="92D050"/>
            </a:solidFill>
            <a:ln w="9525">
              <a:solidFill>
                <a:schemeClr val="tx1"/>
              </a:solidFill>
              <a:round/>
              <a:headEnd/>
              <a:tailEnd/>
            </a:ln>
            <a:effectLst/>
          </p:spPr>
          <p:txBody>
            <a:bodyPr wrap="none" anchor="ctr"/>
            <a:lstStyle/>
            <a:p>
              <a:endParaRPr lang="en-GB" sz="4400"/>
            </a:p>
          </p:txBody>
        </p:sp>
        <p:sp>
          <p:nvSpPr>
            <p:cNvPr id="128" name="Text Box 875"/>
            <p:cNvSpPr txBox="1">
              <a:spLocks noChangeArrowheads="1"/>
            </p:cNvSpPr>
            <p:nvPr/>
          </p:nvSpPr>
          <p:spPr bwMode="auto">
            <a:xfrm>
              <a:off x="6074660" y="4181621"/>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1</a:t>
              </a:r>
            </a:p>
          </p:txBody>
        </p:sp>
        <p:sp>
          <p:nvSpPr>
            <p:cNvPr id="129" name="Text Box 876"/>
            <p:cNvSpPr txBox="1">
              <a:spLocks noChangeArrowheads="1"/>
            </p:cNvSpPr>
            <p:nvPr/>
          </p:nvSpPr>
          <p:spPr bwMode="auto">
            <a:xfrm>
              <a:off x="7213747" y="4181621"/>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2</a:t>
              </a:r>
            </a:p>
          </p:txBody>
        </p:sp>
        <p:sp>
          <p:nvSpPr>
            <p:cNvPr id="130" name="Text Box 877"/>
            <p:cNvSpPr txBox="1">
              <a:spLocks noChangeArrowheads="1"/>
            </p:cNvSpPr>
            <p:nvPr/>
          </p:nvSpPr>
          <p:spPr bwMode="auto">
            <a:xfrm>
              <a:off x="5673666" y="4578795"/>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3</a:t>
              </a:r>
            </a:p>
          </p:txBody>
        </p:sp>
        <p:sp>
          <p:nvSpPr>
            <p:cNvPr id="131" name="Text Box 878"/>
            <p:cNvSpPr txBox="1">
              <a:spLocks noChangeArrowheads="1"/>
            </p:cNvSpPr>
            <p:nvPr/>
          </p:nvSpPr>
          <p:spPr bwMode="auto">
            <a:xfrm>
              <a:off x="6754893" y="4499096"/>
              <a:ext cx="57861" cy="137829"/>
            </a:xfrm>
            <a:prstGeom prst="rect">
              <a:avLst/>
            </a:prstGeom>
            <a:noFill/>
            <a:ln w="9525">
              <a:noFill/>
              <a:miter lim="800000"/>
              <a:headEnd/>
              <a:tailEnd/>
            </a:ln>
            <a:effectLst/>
          </p:spPr>
          <p:txBody>
            <a:bodyPr wrap="none" lIns="0" tIns="0" rIns="0" bIns="0">
              <a:spAutoFit/>
            </a:bodyPr>
            <a:lstStyle/>
            <a:p>
              <a:r>
                <a:rPr lang="en-GB" sz="1200" dirty="0">
                  <a:latin typeface="Arial" pitchFamily="34" charset="0"/>
                </a:rPr>
                <a:t>4</a:t>
              </a:r>
            </a:p>
          </p:txBody>
        </p:sp>
        <p:sp>
          <p:nvSpPr>
            <p:cNvPr id="132" name="Text Box 879"/>
            <p:cNvSpPr txBox="1">
              <a:spLocks noChangeArrowheads="1"/>
            </p:cNvSpPr>
            <p:nvPr/>
          </p:nvSpPr>
          <p:spPr bwMode="auto">
            <a:xfrm>
              <a:off x="7612538" y="4578795"/>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5</a:t>
              </a:r>
            </a:p>
          </p:txBody>
        </p:sp>
        <p:sp>
          <p:nvSpPr>
            <p:cNvPr id="133" name="Text Box 880"/>
            <p:cNvSpPr txBox="1">
              <a:spLocks noChangeArrowheads="1"/>
            </p:cNvSpPr>
            <p:nvPr/>
          </p:nvSpPr>
          <p:spPr bwMode="auto">
            <a:xfrm>
              <a:off x="5673666" y="5083616"/>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6</a:t>
              </a:r>
            </a:p>
          </p:txBody>
        </p:sp>
        <p:sp>
          <p:nvSpPr>
            <p:cNvPr id="134" name="Text Box 881"/>
            <p:cNvSpPr txBox="1">
              <a:spLocks noChangeArrowheads="1"/>
            </p:cNvSpPr>
            <p:nvPr/>
          </p:nvSpPr>
          <p:spPr bwMode="auto">
            <a:xfrm>
              <a:off x="6812753" y="5107743"/>
              <a:ext cx="57861" cy="137829"/>
            </a:xfrm>
            <a:prstGeom prst="rect">
              <a:avLst/>
            </a:prstGeom>
            <a:noFill/>
            <a:ln w="9525">
              <a:noFill/>
              <a:miter lim="800000"/>
              <a:headEnd/>
              <a:tailEnd/>
            </a:ln>
            <a:effectLst/>
          </p:spPr>
          <p:txBody>
            <a:bodyPr wrap="none" lIns="0" tIns="0" rIns="0" bIns="0">
              <a:spAutoFit/>
            </a:bodyPr>
            <a:lstStyle/>
            <a:p>
              <a:r>
                <a:rPr lang="en-GB" sz="1200" dirty="0">
                  <a:latin typeface="Arial" pitchFamily="34" charset="0"/>
                </a:rPr>
                <a:t>7</a:t>
              </a:r>
            </a:p>
          </p:txBody>
        </p:sp>
        <p:sp>
          <p:nvSpPr>
            <p:cNvPr id="135" name="Text Box 882"/>
            <p:cNvSpPr txBox="1">
              <a:spLocks noChangeArrowheads="1"/>
            </p:cNvSpPr>
            <p:nvPr/>
          </p:nvSpPr>
          <p:spPr bwMode="auto">
            <a:xfrm>
              <a:off x="7612538" y="5107743"/>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8</a:t>
              </a:r>
            </a:p>
          </p:txBody>
        </p:sp>
        <p:sp>
          <p:nvSpPr>
            <p:cNvPr id="136" name="Text Box 883"/>
            <p:cNvSpPr txBox="1">
              <a:spLocks noChangeArrowheads="1"/>
            </p:cNvSpPr>
            <p:nvPr/>
          </p:nvSpPr>
          <p:spPr bwMode="auto">
            <a:xfrm>
              <a:off x="6074660" y="5588436"/>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9</a:t>
              </a:r>
            </a:p>
          </p:txBody>
        </p:sp>
        <p:sp>
          <p:nvSpPr>
            <p:cNvPr id="137" name="Text Box 884"/>
            <p:cNvSpPr txBox="1">
              <a:spLocks noChangeArrowheads="1"/>
            </p:cNvSpPr>
            <p:nvPr/>
          </p:nvSpPr>
          <p:spPr bwMode="auto">
            <a:xfrm>
              <a:off x="7213747" y="5588436"/>
              <a:ext cx="115720"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10</a:t>
              </a:r>
            </a:p>
          </p:txBody>
        </p:sp>
      </p:grpSp>
      <p:sp>
        <p:nvSpPr>
          <p:cNvPr id="51" name="Content Placeholder 2"/>
          <p:cNvSpPr>
            <a:spLocks noGrp="1"/>
          </p:cNvSpPr>
          <p:nvPr>
            <p:ph idx="1"/>
          </p:nvPr>
        </p:nvSpPr>
        <p:spPr>
          <a:xfrm>
            <a:off x="446700" y="1767314"/>
            <a:ext cx="8229600" cy="4411662"/>
          </a:xfrm>
        </p:spPr>
        <p:txBody>
          <a:bodyPr>
            <a:normAutofit lnSpcReduction="10000"/>
          </a:bodyPr>
          <a:lstStyle/>
          <a:p>
            <a:r>
              <a:rPr lang="en-GB" sz="1800" dirty="0">
                <a:solidFill>
                  <a:srgbClr val="3E6574"/>
                </a:solidFill>
                <a:latin typeface="Franklin Gothic Medium"/>
                <a:ea typeface="ＭＳ Ｐゴシック" charset="0"/>
                <a:cs typeface="Franklin Gothic Medium"/>
              </a:rPr>
              <a:t>Explore the space of feasible colourings via </a:t>
            </a:r>
            <a:r>
              <a:rPr lang="en-GB" sz="1800" dirty="0" err="1">
                <a:solidFill>
                  <a:srgbClr val="3E6574"/>
                </a:solidFill>
                <a:latin typeface="Franklin Gothic Medium"/>
                <a:ea typeface="ＭＳ Ｐゴシック" charset="0"/>
                <a:cs typeface="Franklin Gothic Medium"/>
              </a:rPr>
              <a:t>tabu</a:t>
            </a:r>
            <a:r>
              <a:rPr lang="en-GB" sz="1800" dirty="0">
                <a:solidFill>
                  <a:srgbClr val="3E6574"/>
                </a:solidFill>
                <a:latin typeface="Franklin Gothic Medium"/>
                <a:ea typeface="ＭＳ Ｐゴシック" charset="0"/>
                <a:cs typeface="Franklin Gothic Medium"/>
              </a:rPr>
              <a:t> search, attempting </a:t>
            </a:r>
            <a:r>
              <a:rPr lang="en-GB" sz="1800" dirty="0" smtClean="0">
                <a:solidFill>
                  <a:srgbClr val="3E6574"/>
                </a:solidFill>
                <a:latin typeface="Franklin Gothic Medium"/>
                <a:ea typeface="ＭＳ Ｐゴシック" charset="0"/>
                <a:cs typeface="Franklin Gothic Medium"/>
              </a:rPr>
              <a:t>to</a:t>
            </a:r>
          </a:p>
          <a:p>
            <a:pPr lvl="1"/>
            <a:r>
              <a:rPr lang="en-GB" sz="1400" dirty="0" smtClean="0">
                <a:solidFill>
                  <a:srgbClr val="3E6574"/>
                </a:solidFill>
                <a:latin typeface="Franklin Gothic Medium"/>
                <a:ea typeface="ＭＳ Ｐゴシック" charset="0"/>
                <a:cs typeface="Franklin Gothic Medium"/>
              </a:rPr>
              <a:t>minimise violations of the remaining constraints</a:t>
            </a:r>
          </a:p>
          <a:p>
            <a:pPr lvl="1"/>
            <a:r>
              <a:rPr lang="en-GB" sz="1400" dirty="0" smtClean="0">
                <a:solidFill>
                  <a:srgbClr val="3E6574"/>
                </a:solidFill>
                <a:latin typeface="Franklin Gothic Medium"/>
                <a:ea typeface="ＭＳ Ｐゴシック" charset="0"/>
                <a:cs typeface="Franklin Gothic Medium"/>
              </a:rPr>
              <a:t>Make table sizes equal </a:t>
            </a:r>
          </a:p>
          <a:p>
            <a:pPr lvl="1"/>
            <a:endParaRPr lang="en-GB" sz="1800" dirty="0" smtClean="0">
              <a:solidFill>
                <a:srgbClr val="3E6574"/>
              </a:solidFill>
              <a:latin typeface="Franklin Gothic Medium"/>
              <a:ea typeface="ＭＳ Ｐゴシック" charset="0"/>
              <a:cs typeface="Franklin Gothic Medium"/>
            </a:endParaRPr>
          </a:p>
          <a:p>
            <a:r>
              <a:rPr lang="en-GB" sz="1800" dirty="0" smtClean="0">
                <a:solidFill>
                  <a:srgbClr val="3E6574"/>
                </a:solidFill>
                <a:latin typeface="Franklin Gothic Medium"/>
                <a:ea typeface="ＭＳ Ｐゴシック" charset="0"/>
                <a:cs typeface="Franklin Gothic Medium"/>
              </a:rPr>
              <a:t>It is important that this space features as high a connectivity as possible.</a:t>
            </a:r>
          </a:p>
          <a:p>
            <a:endParaRPr lang="en-GB" sz="1800" dirty="0">
              <a:solidFill>
                <a:srgbClr val="3E6574"/>
              </a:solidFill>
              <a:latin typeface="Franklin Gothic Medium"/>
              <a:ea typeface="ＭＳ Ｐゴシック" charset="0"/>
              <a:cs typeface="Franklin Gothic Medium"/>
            </a:endParaRPr>
          </a:p>
          <a:p>
            <a:r>
              <a:rPr lang="en-GB" sz="1800" dirty="0">
                <a:solidFill>
                  <a:srgbClr val="3E6574"/>
                </a:solidFill>
                <a:latin typeface="Franklin Gothic Medium"/>
                <a:ea typeface="ＭＳ Ｐゴシック" charset="0"/>
                <a:cs typeface="Franklin Gothic Medium"/>
              </a:rPr>
              <a:t>Hence the union of 2 neighbourhoods is used:</a:t>
            </a:r>
          </a:p>
          <a:p>
            <a:pPr lvl="1"/>
            <a:endParaRPr lang="en-GB" sz="1800" dirty="0">
              <a:solidFill>
                <a:srgbClr val="3E6574"/>
              </a:solidFill>
              <a:latin typeface="Franklin Gothic Medium"/>
              <a:ea typeface="ＭＳ Ｐゴシック" charset="0"/>
              <a:cs typeface="Franklin Gothic Medium"/>
            </a:endParaRPr>
          </a:p>
          <a:p>
            <a:pPr lvl="1"/>
            <a:r>
              <a:rPr lang="en-GB" sz="1800" b="1" dirty="0" err="1">
                <a:solidFill>
                  <a:srgbClr val="3E6574"/>
                </a:solidFill>
                <a:latin typeface="Franklin Gothic Medium"/>
                <a:ea typeface="ＭＳ Ｐゴシック" charset="0"/>
                <a:cs typeface="Franklin Gothic Medium"/>
              </a:rPr>
              <a:t>Kempe</a:t>
            </a:r>
            <a:r>
              <a:rPr lang="en-GB" sz="1800" b="1" dirty="0">
                <a:solidFill>
                  <a:srgbClr val="3E6574"/>
                </a:solidFill>
                <a:latin typeface="Franklin Gothic Medium"/>
                <a:ea typeface="ＭＳ Ｐゴシック" charset="0"/>
                <a:cs typeface="Franklin Gothic Medium"/>
              </a:rPr>
              <a:t> chain interchange</a:t>
            </a:r>
          </a:p>
          <a:p>
            <a:pPr lvl="1"/>
            <a:endParaRPr lang="en-GB" sz="1800" dirty="0">
              <a:solidFill>
                <a:srgbClr val="3E6574"/>
              </a:solidFill>
              <a:latin typeface="Franklin Gothic Medium"/>
              <a:ea typeface="ＭＳ Ｐゴシック" charset="0"/>
              <a:cs typeface="Franklin Gothic Medium"/>
            </a:endParaRPr>
          </a:p>
          <a:p>
            <a:pPr lvl="1"/>
            <a:r>
              <a:rPr lang="en-GB" sz="1800" dirty="0">
                <a:solidFill>
                  <a:srgbClr val="3E6574"/>
                </a:solidFill>
                <a:latin typeface="Franklin Gothic Medium"/>
                <a:ea typeface="ＭＳ Ｐゴシック" charset="0"/>
                <a:cs typeface="Franklin Gothic Medium"/>
              </a:rPr>
              <a:t>Non-adjacent swaps</a:t>
            </a:r>
          </a:p>
          <a:p>
            <a:pPr lvl="1"/>
            <a:endParaRPr lang="en-GB" sz="1800" dirty="0">
              <a:solidFill>
                <a:srgbClr val="3E6574"/>
              </a:solidFill>
              <a:latin typeface="Franklin Gothic Medium"/>
              <a:ea typeface="ＭＳ Ｐゴシック" charset="0"/>
              <a:cs typeface="Franklin Gothic Medium"/>
            </a:endParaRPr>
          </a:p>
          <a:p>
            <a:r>
              <a:rPr lang="en-GB" sz="1800" dirty="0">
                <a:solidFill>
                  <a:srgbClr val="3E6574"/>
                </a:solidFill>
                <a:latin typeface="Franklin Gothic Medium"/>
                <a:ea typeface="ＭＳ Ｐゴシック" charset="0"/>
                <a:cs typeface="Franklin Gothic Medium"/>
              </a:rPr>
              <a:t>Moves in both neighbourhoods will </a:t>
            </a:r>
          </a:p>
          <a:p>
            <a:pPr marL="0" indent="0">
              <a:buNone/>
            </a:pPr>
            <a:r>
              <a:rPr lang="en-GB" sz="1800" dirty="0">
                <a:solidFill>
                  <a:srgbClr val="3E6574"/>
                </a:solidFill>
                <a:latin typeface="Franklin Gothic Medium"/>
                <a:ea typeface="ＭＳ Ｐゴシック" charset="0"/>
                <a:cs typeface="Franklin Gothic Medium"/>
              </a:rPr>
              <a:t>      preserve feasibility.</a:t>
            </a:r>
          </a:p>
        </p:txBody>
      </p:sp>
      <p:sp>
        <p:nvSpPr>
          <p:cNvPr id="52" name="TextBox 1"/>
          <p:cNvSpPr txBox="1">
            <a:spLocks noChangeArrowheads="1"/>
          </p:cNvSpPr>
          <p:nvPr/>
        </p:nvSpPr>
        <p:spPr bwMode="auto">
          <a:xfrm>
            <a:off x="1096878" y="283409"/>
            <a:ext cx="75670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GB" altLang="en-US" sz="2800" dirty="0" smtClean="0">
                <a:solidFill>
                  <a:schemeClr val="bg1"/>
                </a:solidFill>
                <a:latin typeface="Franklin Gothic Medium"/>
                <a:cs typeface="Franklin Gothic Medium"/>
              </a:rPr>
              <a:t>Optimising the solution</a:t>
            </a:r>
            <a:endParaRPr lang="en-GB" altLang="en-US" sz="2800" dirty="0">
              <a:solidFill>
                <a:schemeClr val="bg1"/>
              </a:solidFill>
              <a:latin typeface="Franklin Gothic Medium"/>
              <a:cs typeface="Franklin Gothic Medium"/>
            </a:endParaRPr>
          </a:p>
        </p:txBody>
      </p:sp>
      <p:grpSp>
        <p:nvGrpSpPr>
          <p:cNvPr id="54" name="Group 53"/>
          <p:cNvGrpSpPr/>
          <p:nvPr/>
        </p:nvGrpSpPr>
        <p:grpSpPr>
          <a:xfrm>
            <a:off x="5890425" y="6237312"/>
            <a:ext cx="2108911" cy="369332"/>
            <a:chOff x="5890425" y="6237312"/>
            <a:chExt cx="2108911" cy="369332"/>
          </a:xfrm>
        </p:grpSpPr>
        <p:sp>
          <p:nvSpPr>
            <p:cNvPr id="55" name="TextBox 54"/>
            <p:cNvSpPr txBox="1"/>
            <p:nvPr/>
          </p:nvSpPr>
          <p:spPr>
            <a:xfrm>
              <a:off x="5890425" y="6237312"/>
              <a:ext cx="2108911" cy="369332"/>
            </a:xfrm>
            <a:prstGeom prst="rect">
              <a:avLst/>
            </a:prstGeom>
            <a:solidFill>
              <a:schemeClr val="bg1">
                <a:lumMod val="85000"/>
              </a:schemeClr>
            </a:solidFill>
          </p:spPr>
          <p:txBody>
            <a:bodyPr wrap="none" rtlCol="0">
              <a:spAutoFit/>
            </a:bodyPr>
            <a:lstStyle/>
            <a:p>
              <a:r>
                <a:rPr lang="en-GB" dirty="0" err="1" smtClean="0"/>
                <a:t>Eg</a:t>
              </a:r>
              <a:r>
                <a:rPr lang="en-GB" dirty="0" smtClean="0"/>
                <a:t>. Kempe(      ,       )</a:t>
              </a:r>
              <a:endParaRPr lang="en-GB" dirty="0"/>
            </a:p>
          </p:txBody>
        </p:sp>
        <p:sp>
          <p:nvSpPr>
            <p:cNvPr id="56" name="Oval 860"/>
            <p:cNvSpPr>
              <a:spLocks noChangeArrowheads="1"/>
            </p:cNvSpPr>
            <p:nvPr/>
          </p:nvSpPr>
          <p:spPr bwMode="auto">
            <a:xfrm>
              <a:off x="7057975" y="6313529"/>
              <a:ext cx="238813" cy="216897"/>
            </a:xfrm>
            <a:prstGeom prst="ellipse">
              <a:avLst/>
            </a:prstGeom>
            <a:solidFill>
              <a:srgbClr val="C00000"/>
            </a:solidFill>
            <a:ln w="9525">
              <a:solidFill>
                <a:schemeClr val="tx1"/>
              </a:solidFill>
              <a:round/>
              <a:headEnd/>
              <a:tailEnd/>
            </a:ln>
            <a:effectLst/>
          </p:spPr>
          <p:txBody>
            <a:bodyPr wrap="none" anchor="ctr"/>
            <a:lstStyle/>
            <a:p>
              <a:endParaRPr lang="en-GB" sz="4400"/>
            </a:p>
          </p:txBody>
        </p:sp>
        <p:sp>
          <p:nvSpPr>
            <p:cNvPr id="57" name="TextBox 56"/>
            <p:cNvSpPr txBox="1"/>
            <p:nvPr/>
          </p:nvSpPr>
          <p:spPr>
            <a:xfrm>
              <a:off x="7057086" y="6293619"/>
              <a:ext cx="256802" cy="261610"/>
            </a:xfrm>
            <a:prstGeom prst="rect">
              <a:avLst/>
            </a:prstGeom>
            <a:noFill/>
          </p:spPr>
          <p:txBody>
            <a:bodyPr wrap="none" rtlCol="0">
              <a:spAutoFit/>
            </a:bodyPr>
            <a:lstStyle/>
            <a:p>
              <a:r>
                <a:rPr lang="en-GB" sz="1100" dirty="0" smtClean="0"/>
                <a:t>7</a:t>
              </a:r>
              <a:endParaRPr lang="en-GB" sz="1600" dirty="0"/>
            </a:p>
          </p:txBody>
        </p:sp>
        <p:sp>
          <p:nvSpPr>
            <p:cNvPr id="58" name="Oval 856"/>
            <p:cNvSpPr>
              <a:spLocks noChangeArrowheads="1"/>
            </p:cNvSpPr>
            <p:nvPr/>
          </p:nvSpPr>
          <p:spPr bwMode="auto">
            <a:xfrm>
              <a:off x="7450903" y="6313528"/>
              <a:ext cx="238813" cy="216897"/>
            </a:xfrm>
            <a:prstGeom prst="ellipse">
              <a:avLst/>
            </a:prstGeom>
            <a:solidFill>
              <a:srgbClr val="FFFF00"/>
            </a:solidFill>
            <a:ln w="9525">
              <a:solidFill>
                <a:schemeClr val="tx1"/>
              </a:solidFill>
              <a:round/>
              <a:headEnd/>
              <a:tailEnd/>
            </a:ln>
            <a:effectLst/>
          </p:spPr>
          <p:txBody>
            <a:bodyPr wrap="none" anchor="ctr"/>
            <a:lstStyle/>
            <a:p>
              <a:endParaRPr lang="en-GB" sz="4400"/>
            </a:p>
          </p:txBody>
        </p:sp>
      </p:grpSp>
    </p:spTree>
    <p:extLst>
      <p:ext uri="{BB962C8B-B14F-4D97-AF65-F5344CB8AC3E}">
        <p14:creationId xmlns:p14="http://schemas.microsoft.com/office/powerpoint/2010/main" val="475400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1135464" y="0"/>
            <a:ext cx="7633886" cy="1125538"/>
          </a:xfrm>
        </p:spPr>
        <p:txBody>
          <a:bodyPr>
            <a:normAutofit/>
          </a:bodyPr>
          <a:lstStyle/>
          <a:p>
            <a:pPr algn="l"/>
            <a:r>
              <a:rPr lang="en-US" altLang="en-US" sz="2800" dirty="0" smtClean="0">
                <a:solidFill>
                  <a:schemeClr val="bg1"/>
                </a:solidFill>
                <a:latin typeface="Franklin Gothic Medium"/>
                <a:ea typeface="MS PGothic" pitchFamily="34" charset="-128"/>
                <a:cs typeface="Franklin Gothic Medium"/>
              </a:rPr>
              <a:t>The Bin Packing Problem</a:t>
            </a:r>
            <a:endParaRPr lang="en-US" altLang="en-US" sz="2800" dirty="0">
              <a:solidFill>
                <a:schemeClr val="bg1"/>
              </a:solidFill>
              <a:latin typeface="Franklin Gothic Medium"/>
              <a:ea typeface="MS PGothic" pitchFamily="34" charset="-128"/>
              <a:cs typeface="Franklin Gothic Medium"/>
            </a:endParaRPr>
          </a:p>
        </p:txBody>
      </p:sp>
      <p:sp>
        <p:nvSpPr>
          <p:cNvPr id="199683" name="Rectangle 3"/>
          <p:cNvSpPr>
            <a:spLocks noGrp="1" noChangeArrowheads="1"/>
          </p:cNvSpPr>
          <p:nvPr>
            <p:ph type="body" idx="1"/>
          </p:nvPr>
        </p:nvSpPr>
        <p:spPr>
          <a:xfrm>
            <a:off x="4932040" y="1890089"/>
            <a:ext cx="3779756" cy="4347546"/>
          </a:xfrm>
        </p:spPr>
        <p:txBody>
          <a:bodyPr/>
          <a:lstStyle/>
          <a:p>
            <a:r>
              <a:rPr lang="en-US" altLang="en-US" sz="1800" dirty="0">
                <a:solidFill>
                  <a:srgbClr val="3E6574"/>
                </a:solidFill>
                <a:latin typeface="Franklin Gothic Medium"/>
                <a:ea typeface="ＭＳ Ｐゴシック" charset="0"/>
                <a:cs typeface="Franklin Gothic Medium"/>
              </a:rPr>
              <a:t>In a standard 1D bin packing problem we seek to pack 1D items into a minimum number of fixed-sized bins</a:t>
            </a:r>
            <a:r>
              <a:rPr lang="en-US" altLang="en-US" sz="1800" dirty="0" smtClean="0">
                <a:solidFill>
                  <a:srgbClr val="3E6574"/>
                </a:solidFill>
                <a:latin typeface="Franklin Gothic Medium"/>
                <a:ea typeface="ＭＳ Ｐゴシック" charset="0"/>
                <a:cs typeface="Franklin Gothic Medium"/>
              </a:rPr>
              <a:t>.</a:t>
            </a:r>
          </a:p>
          <a:p>
            <a:endParaRPr lang="en-US" altLang="en-US" sz="1800" dirty="0">
              <a:solidFill>
                <a:srgbClr val="3E6574"/>
              </a:solidFill>
              <a:latin typeface="Franklin Gothic Medium"/>
              <a:ea typeface="ＭＳ Ｐゴシック" charset="0"/>
              <a:cs typeface="Franklin Gothic Medium"/>
            </a:endParaRPr>
          </a:p>
          <a:p>
            <a:r>
              <a:rPr lang="en-US" altLang="en-US" sz="1800" dirty="0">
                <a:solidFill>
                  <a:srgbClr val="3E6574"/>
                </a:solidFill>
                <a:latin typeface="Franklin Gothic Medium"/>
                <a:ea typeface="ＭＳ Ｐゴシック" charset="0"/>
                <a:cs typeface="Franklin Gothic Medium"/>
              </a:rPr>
              <a:t>It is NP-complete.</a:t>
            </a:r>
          </a:p>
          <a:p>
            <a:endParaRPr lang="en-US" altLang="en-US" sz="1800" dirty="0">
              <a:solidFill>
                <a:srgbClr val="3E6574"/>
              </a:solidFill>
              <a:latin typeface="Franklin Gothic Medium"/>
              <a:ea typeface="ＭＳ Ｐゴシック" charset="0"/>
              <a:cs typeface="Franklin Gothic Medium"/>
            </a:endParaRPr>
          </a:p>
          <a:p>
            <a:r>
              <a:rPr lang="en-GB" altLang="en-US" sz="1800" dirty="0">
                <a:solidFill>
                  <a:srgbClr val="3E6574"/>
                </a:solidFill>
                <a:latin typeface="Franklin Gothic Medium"/>
                <a:ea typeface="ＭＳ Ｐゴシック" charset="0"/>
                <a:cs typeface="Franklin Gothic Medium"/>
              </a:rPr>
              <a:t>For this problem, the order and orientation of items within each group irrelevant</a:t>
            </a:r>
          </a:p>
          <a:p>
            <a:endParaRPr lang="en-GB" altLang="en-US" sz="1800" dirty="0">
              <a:solidFill>
                <a:srgbClr val="3E6574"/>
              </a:solidFill>
              <a:latin typeface="Franklin Gothic Medium"/>
              <a:ea typeface="ＭＳ Ｐゴシック" charset="0"/>
              <a:cs typeface="Franklin Gothic Medium"/>
            </a:endParaRPr>
          </a:p>
          <a:p>
            <a:r>
              <a:rPr lang="en-GB" altLang="en-US" sz="1800" dirty="0" smtClean="0">
                <a:solidFill>
                  <a:srgbClr val="3E6574"/>
                </a:solidFill>
                <a:latin typeface="Franklin Gothic Medium"/>
                <a:ea typeface="ＭＳ Ｐゴシック" charset="0"/>
                <a:cs typeface="Franklin Gothic Medium"/>
              </a:rPr>
              <a:t>But </a:t>
            </a:r>
            <a:r>
              <a:rPr lang="en-GB" altLang="en-US" sz="1800" dirty="0">
                <a:solidFill>
                  <a:srgbClr val="3E6574"/>
                </a:solidFill>
                <a:latin typeface="Franklin Gothic Medium"/>
                <a:ea typeface="ＭＳ Ｐゴシック" charset="0"/>
                <a:cs typeface="Franklin Gothic Medium"/>
              </a:rPr>
              <a:t>what if it is?</a:t>
            </a:r>
          </a:p>
          <a:p>
            <a:endParaRPr lang="en-US" altLang="en-US" sz="2000" dirty="0" smtClean="0">
              <a:solidFill>
                <a:schemeClr val="bg2"/>
              </a:solidFill>
            </a:endParaRPr>
          </a:p>
        </p:txBody>
      </p:sp>
      <p:sp>
        <p:nvSpPr>
          <p:cNvPr id="2" name="Rectangle 1"/>
          <p:cNvSpPr/>
          <p:nvPr/>
        </p:nvSpPr>
        <p:spPr>
          <a:xfrm>
            <a:off x="8244408" y="6597352"/>
            <a:ext cx="82758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noChangeArrowheads="1"/>
          </p:cNvPicPr>
          <p:nvPr/>
        </p:nvPicPr>
        <p:blipFill>
          <a:blip r:embed="rId3" cstate="print"/>
          <a:srcRect/>
          <a:stretch>
            <a:fillRect/>
          </a:stretch>
        </p:blipFill>
        <p:spPr bwMode="auto">
          <a:xfrm>
            <a:off x="249850" y="1890089"/>
            <a:ext cx="4572032" cy="3857628"/>
          </a:xfrm>
          <a:prstGeom prst="rect">
            <a:avLst/>
          </a:prstGeom>
          <a:noFill/>
          <a:ln w="9525">
            <a:noFill/>
            <a:miter lim="800000"/>
            <a:headEnd/>
            <a:tailEnd/>
          </a:ln>
          <a:effectLst/>
        </p:spPr>
      </p:pic>
    </p:spTree>
    <p:extLst>
      <p:ext uri="{BB962C8B-B14F-4D97-AF65-F5344CB8AC3E}">
        <p14:creationId xmlns:p14="http://schemas.microsoft.com/office/powerpoint/2010/main" val="6153641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Group 179"/>
          <p:cNvGrpSpPr/>
          <p:nvPr/>
        </p:nvGrpSpPr>
        <p:grpSpPr>
          <a:xfrm>
            <a:off x="5651612" y="3947725"/>
            <a:ext cx="2378319" cy="1983683"/>
            <a:chOff x="5673666" y="4181621"/>
            <a:chExt cx="1996733" cy="1544644"/>
          </a:xfrm>
        </p:grpSpPr>
        <p:sp>
          <p:nvSpPr>
            <p:cNvPr id="97" name="Line 833"/>
            <p:cNvSpPr>
              <a:spLocks noChangeShapeType="1"/>
            </p:cNvSpPr>
            <p:nvPr/>
          </p:nvSpPr>
          <p:spPr bwMode="auto">
            <a:xfrm flipH="1">
              <a:off x="5874163" y="4265139"/>
              <a:ext cx="398791" cy="421302"/>
            </a:xfrm>
            <a:prstGeom prst="line">
              <a:avLst/>
            </a:prstGeom>
            <a:noFill/>
            <a:ln w="9525">
              <a:solidFill>
                <a:schemeClr val="tx1"/>
              </a:solidFill>
              <a:round/>
              <a:headEnd/>
              <a:tailEnd/>
            </a:ln>
            <a:effectLst/>
          </p:spPr>
          <p:txBody>
            <a:bodyPr/>
            <a:lstStyle/>
            <a:p>
              <a:endParaRPr lang="en-GB" sz="4400"/>
            </a:p>
          </p:txBody>
        </p:sp>
        <p:sp>
          <p:nvSpPr>
            <p:cNvPr id="98" name="Line 834"/>
            <p:cNvSpPr>
              <a:spLocks noChangeShapeType="1"/>
            </p:cNvSpPr>
            <p:nvPr/>
          </p:nvSpPr>
          <p:spPr bwMode="auto">
            <a:xfrm flipH="1" flipV="1">
              <a:off x="6272954" y="4265139"/>
              <a:ext cx="400994" cy="421302"/>
            </a:xfrm>
            <a:prstGeom prst="line">
              <a:avLst/>
            </a:prstGeom>
            <a:noFill/>
            <a:ln w="9525">
              <a:solidFill>
                <a:schemeClr val="tx1"/>
              </a:solidFill>
              <a:round/>
              <a:headEnd/>
              <a:tailEnd/>
            </a:ln>
            <a:effectLst/>
          </p:spPr>
          <p:txBody>
            <a:bodyPr/>
            <a:lstStyle/>
            <a:p>
              <a:endParaRPr lang="en-GB" sz="4400"/>
            </a:p>
          </p:txBody>
        </p:sp>
        <p:sp>
          <p:nvSpPr>
            <p:cNvPr id="99" name="Line 835"/>
            <p:cNvSpPr>
              <a:spLocks noChangeShapeType="1"/>
            </p:cNvSpPr>
            <p:nvPr/>
          </p:nvSpPr>
          <p:spPr bwMode="auto">
            <a:xfrm>
              <a:off x="5874163" y="5191261"/>
              <a:ext cx="799785" cy="0"/>
            </a:xfrm>
            <a:prstGeom prst="line">
              <a:avLst/>
            </a:prstGeom>
            <a:noFill/>
            <a:ln w="9525">
              <a:solidFill>
                <a:schemeClr val="tx1"/>
              </a:solidFill>
              <a:round/>
              <a:headEnd/>
              <a:tailEnd/>
            </a:ln>
            <a:effectLst/>
          </p:spPr>
          <p:txBody>
            <a:bodyPr/>
            <a:lstStyle/>
            <a:p>
              <a:endParaRPr lang="en-GB" sz="4400"/>
            </a:p>
          </p:txBody>
        </p:sp>
        <p:sp>
          <p:nvSpPr>
            <p:cNvPr id="100" name="Line 836"/>
            <p:cNvSpPr>
              <a:spLocks noChangeShapeType="1"/>
            </p:cNvSpPr>
            <p:nvPr/>
          </p:nvSpPr>
          <p:spPr bwMode="auto">
            <a:xfrm flipV="1">
              <a:off x="5874163" y="4686441"/>
              <a:ext cx="0" cy="504820"/>
            </a:xfrm>
            <a:prstGeom prst="line">
              <a:avLst/>
            </a:prstGeom>
            <a:noFill/>
            <a:ln w="9525">
              <a:solidFill>
                <a:schemeClr val="tx1"/>
              </a:solidFill>
              <a:round/>
              <a:headEnd/>
              <a:tailEnd/>
            </a:ln>
            <a:effectLst/>
          </p:spPr>
          <p:txBody>
            <a:bodyPr/>
            <a:lstStyle/>
            <a:p>
              <a:endParaRPr lang="en-GB" sz="4400"/>
            </a:p>
          </p:txBody>
        </p:sp>
        <p:sp>
          <p:nvSpPr>
            <p:cNvPr id="101" name="Line 837"/>
            <p:cNvSpPr>
              <a:spLocks noChangeShapeType="1"/>
            </p:cNvSpPr>
            <p:nvPr/>
          </p:nvSpPr>
          <p:spPr bwMode="auto">
            <a:xfrm flipV="1">
              <a:off x="6673948" y="4686441"/>
              <a:ext cx="0" cy="504820"/>
            </a:xfrm>
            <a:prstGeom prst="line">
              <a:avLst/>
            </a:prstGeom>
            <a:noFill/>
            <a:ln w="76200">
              <a:solidFill>
                <a:schemeClr val="tx1"/>
              </a:solidFill>
              <a:round/>
              <a:headEnd/>
              <a:tailEnd/>
            </a:ln>
            <a:effectLst/>
          </p:spPr>
          <p:txBody>
            <a:bodyPr/>
            <a:lstStyle/>
            <a:p>
              <a:endParaRPr lang="en-GB" sz="4400"/>
            </a:p>
          </p:txBody>
        </p:sp>
        <p:sp>
          <p:nvSpPr>
            <p:cNvPr id="102" name="Line 838"/>
            <p:cNvSpPr>
              <a:spLocks noChangeShapeType="1"/>
            </p:cNvSpPr>
            <p:nvPr/>
          </p:nvSpPr>
          <p:spPr bwMode="auto">
            <a:xfrm flipV="1">
              <a:off x="5874163" y="4686441"/>
              <a:ext cx="799785" cy="504820"/>
            </a:xfrm>
            <a:prstGeom prst="line">
              <a:avLst/>
            </a:prstGeom>
            <a:noFill/>
            <a:ln w="9525">
              <a:solidFill>
                <a:schemeClr val="tx1"/>
              </a:solidFill>
              <a:round/>
              <a:headEnd/>
              <a:tailEnd/>
            </a:ln>
            <a:effectLst/>
          </p:spPr>
          <p:txBody>
            <a:bodyPr/>
            <a:lstStyle/>
            <a:p>
              <a:endParaRPr lang="en-GB" sz="4400"/>
            </a:p>
          </p:txBody>
        </p:sp>
        <p:sp>
          <p:nvSpPr>
            <p:cNvPr id="103" name="Line 839"/>
            <p:cNvSpPr>
              <a:spLocks noChangeShapeType="1"/>
            </p:cNvSpPr>
            <p:nvPr/>
          </p:nvSpPr>
          <p:spPr bwMode="auto">
            <a:xfrm>
              <a:off x="5874163" y="4686441"/>
              <a:ext cx="799785" cy="504820"/>
            </a:xfrm>
            <a:prstGeom prst="line">
              <a:avLst/>
            </a:prstGeom>
            <a:noFill/>
            <a:ln w="9525">
              <a:solidFill>
                <a:schemeClr val="tx1"/>
              </a:solidFill>
              <a:round/>
              <a:headEnd/>
              <a:tailEnd/>
            </a:ln>
            <a:effectLst/>
          </p:spPr>
          <p:txBody>
            <a:bodyPr/>
            <a:lstStyle/>
            <a:p>
              <a:endParaRPr lang="en-GB" sz="4400"/>
            </a:p>
          </p:txBody>
        </p:sp>
        <p:sp>
          <p:nvSpPr>
            <p:cNvPr id="104" name="Line 840"/>
            <p:cNvSpPr>
              <a:spLocks noChangeShapeType="1"/>
            </p:cNvSpPr>
            <p:nvPr/>
          </p:nvSpPr>
          <p:spPr bwMode="auto">
            <a:xfrm flipH="1">
              <a:off x="5874163" y="4686441"/>
              <a:ext cx="799785" cy="0"/>
            </a:xfrm>
            <a:prstGeom prst="line">
              <a:avLst/>
            </a:prstGeom>
            <a:noFill/>
            <a:ln w="9525">
              <a:solidFill>
                <a:schemeClr val="tx1"/>
              </a:solidFill>
              <a:round/>
              <a:headEnd/>
              <a:tailEnd/>
            </a:ln>
            <a:effectLst/>
          </p:spPr>
          <p:txBody>
            <a:bodyPr/>
            <a:lstStyle/>
            <a:p>
              <a:endParaRPr lang="en-GB" sz="4400"/>
            </a:p>
          </p:txBody>
        </p:sp>
        <p:sp>
          <p:nvSpPr>
            <p:cNvPr id="105" name="Line 841"/>
            <p:cNvSpPr>
              <a:spLocks noChangeShapeType="1"/>
            </p:cNvSpPr>
            <p:nvPr/>
          </p:nvSpPr>
          <p:spPr bwMode="auto">
            <a:xfrm flipH="1">
              <a:off x="5874163" y="4265139"/>
              <a:ext cx="398791" cy="926122"/>
            </a:xfrm>
            <a:prstGeom prst="line">
              <a:avLst/>
            </a:prstGeom>
            <a:noFill/>
            <a:ln w="9525">
              <a:solidFill>
                <a:schemeClr val="tx1"/>
              </a:solidFill>
              <a:round/>
              <a:headEnd/>
              <a:tailEnd/>
            </a:ln>
            <a:effectLst/>
          </p:spPr>
          <p:txBody>
            <a:bodyPr/>
            <a:lstStyle/>
            <a:p>
              <a:endParaRPr lang="en-GB" sz="4400"/>
            </a:p>
          </p:txBody>
        </p:sp>
        <p:sp>
          <p:nvSpPr>
            <p:cNvPr id="106" name="Line 842"/>
            <p:cNvSpPr>
              <a:spLocks noChangeShapeType="1"/>
            </p:cNvSpPr>
            <p:nvPr/>
          </p:nvSpPr>
          <p:spPr bwMode="auto">
            <a:xfrm>
              <a:off x="6272954" y="4265139"/>
              <a:ext cx="400994" cy="926122"/>
            </a:xfrm>
            <a:prstGeom prst="line">
              <a:avLst/>
            </a:prstGeom>
            <a:noFill/>
            <a:ln w="9525">
              <a:solidFill>
                <a:schemeClr val="tx1"/>
              </a:solidFill>
              <a:round/>
              <a:headEnd/>
              <a:tailEnd/>
            </a:ln>
            <a:effectLst/>
          </p:spPr>
          <p:txBody>
            <a:bodyPr/>
            <a:lstStyle/>
            <a:p>
              <a:endParaRPr lang="en-GB" sz="4400"/>
            </a:p>
          </p:txBody>
        </p:sp>
        <p:sp>
          <p:nvSpPr>
            <p:cNvPr id="107" name="Line 843"/>
            <p:cNvSpPr>
              <a:spLocks noChangeShapeType="1"/>
            </p:cNvSpPr>
            <p:nvPr/>
          </p:nvSpPr>
          <p:spPr bwMode="auto">
            <a:xfrm flipH="1">
              <a:off x="6275157" y="4265139"/>
              <a:ext cx="797582" cy="0"/>
            </a:xfrm>
            <a:prstGeom prst="line">
              <a:avLst/>
            </a:prstGeom>
            <a:noFill/>
            <a:ln w="9525">
              <a:solidFill>
                <a:schemeClr val="tx1"/>
              </a:solidFill>
              <a:round/>
              <a:headEnd/>
              <a:tailEnd/>
            </a:ln>
            <a:effectLst/>
          </p:spPr>
          <p:txBody>
            <a:bodyPr/>
            <a:lstStyle/>
            <a:p>
              <a:endParaRPr lang="en-GB" sz="4400"/>
            </a:p>
          </p:txBody>
        </p:sp>
        <p:sp>
          <p:nvSpPr>
            <p:cNvPr id="108" name="Line 844"/>
            <p:cNvSpPr>
              <a:spLocks noChangeShapeType="1"/>
            </p:cNvSpPr>
            <p:nvPr/>
          </p:nvSpPr>
          <p:spPr bwMode="auto">
            <a:xfrm flipH="1">
              <a:off x="6673948" y="4686441"/>
              <a:ext cx="797582" cy="0"/>
            </a:xfrm>
            <a:prstGeom prst="line">
              <a:avLst/>
            </a:prstGeom>
            <a:noFill/>
            <a:ln w="9525">
              <a:solidFill>
                <a:schemeClr val="tx1"/>
              </a:solidFill>
              <a:round/>
              <a:headEnd/>
              <a:tailEnd/>
            </a:ln>
            <a:effectLst/>
          </p:spPr>
          <p:txBody>
            <a:bodyPr/>
            <a:lstStyle/>
            <a:p>
              <a:endParaRPr lang="en-GB" sz="4400"/>
            </a:p>
          </p:txBody>
        </p:sp>
        <p:sp>
          <p:nvSpPr>
            <p:cNvPr id="109" name="Line 845"/>
            <p:cNvSpPr>
              <a:spLocks noChangeShapeType="1"/>
            </p:cNvSpPr>
            <p:nvPr/>
          </p:nvSpPr>
          <p:spPr bwMode="auto">
            <a:xfrm>
              <a:off x="7072738" y="4265139"/>
              <a:ext cx="400994" cy="421302"/>
            </a:xfrm>
            <a:prstGeom prst="line">
              <a:avLst/>
            </a:prstGeom>
            <a:noFill/>
            <a:ln w="9525">
              <a:solidFill>
                <a:schemeClr val="tx1"/>
              </a:solidFill>
              <a:round/>
              <a:headEnd/>
              <a:tailEnd/>
            </a:ln>
            <a:effectLst/>
          </p:spPr>
          <p:txBody>
            <a:bodyPr/>
            <a:lstStyle/>
            <a:p>
              <a:endParaRPr lang="en-GB" sz="4400"/>
            </a:p>
          </p:txBody>
        </p:sp>
        <p:sp>
          <p:nvSpPr>
            <p:cNvPr id="110" name="Line 846"/>
            <p:cNvSpPr>
              <a:spLocks noChangeShapeType="1"/>
            </p:cNvSpPr>
            <p:nvPr/>
          </p:nvSpPr>
          <p:spPr bwMode="auto">
            <a:xfrm>
              <a:off x="7473732" y="4686441"/>
              <a:ext cx="0" cy="504820"/>
            </a:xfrm>
            <a:prstGeom prst="line">
              <a:avLst/>
            </a:prstGeom>
            <a:noFill/>
            <a:ln w="9525">
              <a:solidFill>
                <a:schemeClr val="tx1"/>
              </a:solidFill>
              <a:round/>
              <a:headEnd/>
              <a:tailEnd/>
            </a:ln>
            <a:effectLst/>
          </p:spPr>
          <p:txBody>
            <a:bodyPr/>
            <a:lstStyle/>
            <a:p>
              <a:endParaRPr lang="en-GB" sz="4400"/>
            </a:p>
          </p:txBody>
        </p:sp>
        <p:sp>
          <p:nvSpPr>
            <p:cNvPr id="112" name="Line 848"/>
            <p:cNvSpPr>
              <a:spLocks noChangeShapeType="1"/>
            </p:cNvSpPr>
            <p:nvPr/>
          </p:nvSpPr>
          <p:spPr bwMode="auto">
            <a:xfrm flipV="1">
              <a:off x="6673948" y="4686441"/>
              <a:ext cx="799785" cy="504820"/>
            </a:xfrm>
            <a:prstGeom prst="line">
              <a:avLst/>
            </a:prstGeom>
            <a:noFill/>
            <a:ln w="9525">
              <a:solidFill>
                <a:schemeClr val="tx1"/>
              </a:solidFill>
              <a:round/>
              <a:headEnd/>
              <a:tailEnd/>
            </a:ln>
            <a:effectLst/>
          </p:spPr>
          <p:txBody>
            <a:bodyPr/>
            <a:lstStyle/>
            <a:p>
              <a:endParaRPr lang="en-GB" sz="4400"/>
            </a:p>
          </p:txBody>
        </p:sp>
        <p:sp>
          <p:nvSpPr>
            <p:cNvPr id="113" name="Line 849"/>
            <p:cNvSpPr>
              <a:spLocks noChangeShapeType="1"/>
            </p:cNvSpPr>
            <p:nvPr/>
          </p:nvSpPr>
          <p:spPr bwMode="auto">
            <a:xfrm>
              <a:off x="6673948" y="4686441"/>
              <a:ext cx="799785" cy="504820"/>
            </a:xfrm>
            <a:prstGeom prst="line">
              <a:avLst/>
            </a:prstGeom>
            <a:noFill/>
            <a:ln w="9525">
              <a:solidFill>
                <a:schemeClr val="tx1"/>
              </a:solidFill>
              <a:round/>
              <a:headEnd/>
              <a:tailEnd/>
            </a:ln>
            <a:effectLst/>
          </p:spPr>
          <p:txBody>
            <a:bodyPr/>
            <a:lstStyle/>
            <a:p>
              <a:endParaRPr lang="en-GB" sz="4400"/>
            </a:p>
          </p:txBody>
        </p:sp>
        <p:sp>
          <p:nvSpPr>
            <p:cNvPr id="114" name="Line 850"/>
            <p:cNvSpPr>
              <a:spLocks noChangeShapeType="1"/>
            </p:cNvSpPr>
            <p:nvPr/>
          </p:nvSpPr>
          <p:spPr bwMode="auto">
            <a:xfrm>
              <a:off x="5874163" y="5191261"/>
              <a:ext cx="398791" cy="421302"/>
            </a:xfrm>
            <a:prstGeom prst="line">
              <a:avLst/>
            </a:prstGeom>
            <a:noFill/>
            <a:ln w="9525">
              <a:solidFill>
                <a:schemeClr val="tx1"/>
              </a:solidFill>
              <a:round/>
              <a:headEnd/>
              <a:tailEnd/>
            </a:ln>
            <a:effectLst/>
          </p:spPr>
          <p:txBody>
            <a:bodyPr/>
            <a:lstStyle/>
            <a:p>
              <a:endParaRPr lang="en-GB" sz="4400"/>
            </a:p>
          </p:txBody>
        </p:sp>
        <p:sp>
          <p:nvSpPr>
            <p:cNvPr id="115" name="Line 851"/>
            <p:cNvSpPr>
              <a:spLocks noChangeShapeType="1"/>
            </p:cNvSpPr>
            <p:nvPr/>
          </p:nvSpPr>
          <p:spPr bwMode="auto">
            <a:xfrm flipH="1">
              <a:off x="6272954" y="5191261"/>
              <a:ext cx="400994" cy="421302"/>
            </a:xfrm>
            <a:prstGeom prst="line">
              <a:avLst/>
            </a:prstGeom>
            <a:noFill/>
            <a:ln w="76200">
              <a:solidFill>
                <a:schemeClr val="tx1"/>
              </a:solidFill>
              <a:round/>
              <a:headEnd/>
              <a:tailEnd/>
            </a:ln>
            <a:effectLst/>
          </p:spPr>
          <p:txBody>
            <a:bodyPr/>
            <a:lstStyle/>
            <a:p>
              <a:endParaRPr lang="en-GB" sz="4400"/>
            </a:p>
          </p:txBody>
        </p:sp>
        <p:sp>
          <p:nvSpPr>
            <p:cNvPr id="116" name="Line 852"/>
            <p:cNvSpPr>
              <a:spLocks noChangeShapeType="1"/>
            </p:cNvSpPr>
            <p:nvPr/>
          </p:nvSpPr>
          <p:spPr bwMode="auto">
            <a:xfrm flipH="1">
              <a:off x="6272954" y="5612563"/>
              <a:ext cx="799785" cy="0"/>
            </a:xfrm>
            <a:prstGeom prst="line">
              <a:avLst/>
            </a:prstGeom>
            <a:noFill/>
            <a:ln w="9525">
              <a:solidFill>
                <a:schemeClr val="tx1"/>
              </a:solidFill>
              <a:round/>
              <a:headEnd/>
              <a:tailEnd/>
            </a:ln>
            <a:effectLst/>
          </p:spPr>
          <p:txBody>
            <a:bodyPr/>
            <a:lstStyle/>
            <a:p>
              <a:endParaRPr lang="en-GB" sz="4400"/>
            </a:p>
          </p:txBody>
        </p:sp>
        <p:sp>
          <p:nvSpPr>
            <p:cNvPr id="117" name="Line 853"/>
            <p:cNvSpPr>
              <a:spLocks noChangeShapeType="1"/>
            </p:cNvSpPr>
            <p:nvPr/>
          </p:nvSpPr>
          <p:spPr bwMode="auto">
            <a:xfrm flipH="1">
              <a:off x="7072738" y="5191261"/>
              <a:ext cx="400994" cy="421302"/>
            </a:xfrm>
            <a:prstGeom prst="line">
              <a:avLst/>
            </a:prstGeom>
            <a:noFill/>
            <a:ln w="9525">
              <a:solidFill>
                <a:schemeClr val="tx1"/>
              </a:solidFill>
              <a:round/>
              <a:headEnd/>
              <a:tailEnd/>
            </a:ln>
            <a:effectLst/>
          </p:spPr>
          <p:txBody>
            <a:bodyPr/>
            <a:lstStyle/>
            <a:p>
              <a:endParaRPr lang="en-GB" sz="4400"/>
            </a:p>
          </p:txBody>
        </p:sp>
        <p:sp>
          <p:nvSpPr>
            <p:cNvPr id="118" name="Oval 854"/>
            <p:cNvSpPr>
              <a:spLocks noChangeArrowheads="1"/>
            </p:cNvSpPr>
            <p:nvPr/>
          </p:nvSpPr>
          <p:spPr bwMode="auto">
            <a:xfrm>
              <a:off x="6173807" y="4181621"/>
              <a:ext cx="200497" cy="168892"/>
            </a:xfrm>
            <a:prstGeom prst="ellipse">
              <a:avLst/>
            </a:prstGeom>
            <a:solidFill>
              <a:srgbClr val="92D050"/>
            </a:solidFill>
            <a:ln w="9525">
              <a:solidFill>
                <a:schemeClr val="tx1"/>
              </a:solidFill>
              <a:round/>
              <a:headEnd/>
              <a:tailEnd/>
            </a:ln>
            <a:effectLst/>
          </p:spPr>
          <p:txBody>
            <a:bodyPr wrap="none" anchor="ctr"/>
            <a:lstStyle/>
            <a:p>
              <a:endParaRPr lang="en-GB" sz="4400"/>
            </a:p>
          </p:txBody>
        </p:sp>
        <p:sp>
          <p:nvSpPr>
            <p:cNvPr id="119" name="Oval 855"/>
            <p:cNvSpPr>
              <a:spLocks noChangeArrowheads="1"/>
            </p:cNvSpPr>
            <p:nvPr/>
          </p:nvSpPr>
          <p:spPr bwMode="auto">
            <a:xfrm>
              <a:off x="6973591" y="4181621"/>
              <a:ext cx="200497" cy="168892"/>
            </a:xfrm>
            <a:prstGeom prst="ellipse">
              <a:avLst/>
            </a:prstGeom>
            <a:solidFill>
              <a:srgbClr val="FFFF00"/>
            </a:solidFill>
            <a:ln w="9525">
              <a:solidFill>
                <a:schemeClr val="tx1"/>
              </a:solidFill>
              <a:round/>
              <a:headEnd/>
              <a:tailEnd/>
            </a:ln>
            <a:effectLst/>
          </p:spPr>
          <p:txBody>
            <a:bodyPr wrap="none" anchor="ctr"/>
            <a:lstStyle/>
            <a:p>
              <a:endParaRPr lang="en-GB" sz="4400"/>
            </a:p>
          </p:txBody>
        </p:sp>
        <p:sp>
          <p:nvSpPr>
            <p:cNvPr id="120" name="Oval 856"/>
            <p:cNvSpPr>
              <a:spLocks noChangeArrowheads="1"/>
            </p:cNvSpPr>
            <p:nvPr/>
          </p:nvSpPr>
          <p:spPr bwMode="auto">
            <a:xfrm>
              <a:off x="6572597" y="4602923"/>
              <a:ext cx="200497" cy="168892"/>
            </a:xfrm>
            <a:prstGeom prst="ellipse">
              <a:avLst/>
            </a:prstGeom>
            <a:solidFill>
              <a:srgbClr val="FFFF00"/>
            </a:solidFill>
            <a:ln w="9525">
              <a:solidFill>
                <a:schemeClr val="tx1"/>
              </a:solidFill>
              <a:round/>
              <a:headEnd/>
              <a:tailEnd/>
            </a:ln>
            <a:effectLst/>
          </p:spPr>
          <p:txBody>
            <a:bodyPr wrap="none" anchor="ctr"/>
            <a:lstStyle/>
            <a:p>
              <a:endParaRPr lang="en-GB" sz="4400"/>
            </a:p>
          </p:txBody>
        </p:sp>
        <p:sp>
          <p:nvSpPr>
            <p:cNvPr id="121" name="Oval 857"/>
            <p:cNvSpPr>
              <a:spLocks noChangeArrowheads="1"/>
            </p:cNvSpPr>
            <p:nvPr/>
          </p:nvSpPr>
          <p:spPr bwMode="auto">
            <a:xfrm>
              <a:off x="5775016" y="4602923"/>
              <a:ext cx="200497" cy="168892"/>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en-GB" sz="4400"/>
            </a:p>
          </p:txBody>
        </p:sp>
        <p:sp>
          <p:nvSpPr>
            <p:cNvPr id="122" name="Oval 858"/>
            <p:cNvSpPr>
              <a:spLocks noChangeArrowheads="1"/>
            </p:cNvSpPr>
            <p:nvPr/>
          </p:nvSpPr>
          <p:spPr bwMode="auto">
            <a:xfrm>
              <a:off x="7372382" y="4602923"/>
              <a:ext cx="200497" cy="168892"/>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en-GB" sz="4400"/>
            </a:p>
          </p:txBody>
        </p:sp>
        <p:sp>
          <p:nvSpPr>
            <p:cNvPr id="123" name="Oval 859"/>
            <p:cNvSpPr>
              <a:spLocks noChangeArrowheads="1"/>
            </p:cNvSpPr>
            <p:nvPr/>
          </p:nvSpPr>
          <p:spPr bwMode="auto">
            <a:xfrm>
              <a:off x="5775016" y="5107743"/>
              <a:ext cx="200497" cy="168892"/>
            </a:xfrm>
            <a:prstGeom prst="ellipse">
              <a:avLst/>
            </a:prstGeom>
            <a:solidFill>
              <a:schemeClr val="bg1">
                <a:lumMod val="75000"/>
              </a:schemeClr>
            </a:solidFill>
            <a:ln w="9525">
              <a:solidFill>
                <a:schemeClr val="tx1"/>
              </a:solidFill>
              <a:round/>
              <a:headEnd/>
              <a:tailEnd/>
            </a:ln>
            <a:effectLst/>
          </p:spPr>
          <p:txBody>
            <a:bodyPr wrap="none" anchor="ctr"/>
            <a:lstStyle/>
            <a:p>
              <a:endParaRPr lang="en-GB" sz="4400"/>
            </a:p>
          </p:txBody>
        </p:sp>
        <p:sp>
          <p:nvSpPr>
            <p:cNvPr id="124" name="Oval 860"/>
            <p:cNvSpPr>
              <a:spLocks noChangeArrowheads="1"/>
            </p:cNvSpPr>
            <p:nvPr/>
          </p:nvSpPr>
          <p:spPr bwMode="auto">
            <a:xfrm>
              <a:off x="6572597" y="5107743"/>
              <a:ext cx="200497" cy="168892"/>
            </a:xfrm>
            <a:prstGeom prst="ellipse">
              <a:avLst/>
            </a:prstGeom>
            <a:solidFill>
              <a:srgbClr val="C00000"/>
            </a:solidFill>
            <a:ln w="9525">
              <a:solidFill>
                <a:schemeClr val="tx1"/>
              </a:solidFill>
              <a:round/>
              <a:headEnd/>
              <a:tailEnd/>
            </a:ln>
            <a:effectLst/>
          </p:spPr>
          <p:txBody>
            <a:bodyPr wrap="none" anchor="ctr"/>
            <a:lstStyle/>
            <a:p>
              <a:endParaRPr lang="en-GB" sz="4400"/>
            </a:p>
          </p:txBody>
        </p:sp>
        <p:sp>
          <p:nvSpPr>
            <p:cNvPr id="125" name="Oval 861"/>
            <p:cNvSpPr>
              <a:spLocks noChangeArrowheads="1"/>
            </p:cNvSpPr>
            <p:nvPr/>
          </p:nvSpPr>
          <p:spPr bwMode="auto">
            <a:xfrm>
              <a:off x="7372382" y="5107743"/>
              <a:ext cx="200497" cy="168892"/>
            </a:xfrm>
            <a:prstGeom prst="ellipse">
              <a:avLst/>
            </a:prstGeom>
            <a:solidFill>
              <a:srgbClr val="C00000"/>
            </a:solidFill>
            <a:ln w="9525">
              <a:solidFill>
                <a:schemeClr val="tx1"/>
              </a:solidFill>
              <a:round/>
              <a:headEnd/>
              <a:tailEnd/>
            </a:ln>
            <a:effectLst/>
          </p:spPr>
          <p:txBody>
            <a:bodyPr wrap="none" anchor="ctr"/>
            <a:lstStyle/>
            <a:p>
              <a:endParaRPr lang="en-GB" sz="4400"/>
            </a:p>
          </p:txBody>
        </p:sp>
        <p:sp>
          <p:nvSpPr>
            <p:cNvPr id="126" name="Oval 862"/>
            <p:cNvSpPr>
              <a:spLocks noChangeArrowheads="1"/>
            </p:cNvSpPr>
            <p:nvPr/>
          </p:nvSpPr>
          <p:spPr bwMode="auto">
            <a:xfrm>
              <a:off x="6173807" y="5527189"/>
              <a:ext cx="200497" cy="168892"/>
            </a:xfrm>
            <a:prstGeom prst="ellipse">
              <a:avLst/>
            </a:prstGeom>
            <a:solidFill>
              <a:srgbClr val="FFFF00"/>
            </a:solidFill>
            <a:ln w="9525">
              <a:solidFill>
                <a:schemeClr val="tx1"/>
              </a:solidFill>
              <a:round/>
              <a:headEnd/>
              <a:tailEnd/>
            </a:ln>
            <a:effectLst/>
          </p:spPr>
          <p:txBody>
            <a:bodyPr wrap="none" anchor="ctr"/>
            <a:lstStyle/>
            <a:p>
              <a:endParaRPr lang="en-GB" sz="4400"/>
            </a:p>
          </p:txBody>
        </p:sp>
        <p:sp>
          <p:nvSpPr>
            <p:cNvPr id="127" name="Oval 863"/>
            <p:cNvSpPr>
              <a:spLocks noChangeArrowheads="1"/>
            </p:cNvSpPr>
            <p:nvPr/>
          </p:nvSpPr>
          <p:spPr bwMode="auto">
            <a:xfrm>
              <a:off x="6973591" y="5529045"/>
              <a:ext cx="200497" cy="168892"/>
            </a:xfrm>
            <a:prstGeom prst="ellipse">
              <a:avLst/>
            </a:prstGeom>
            <a:solidFill>
              <a:srgbClr val="92D050"/>
            </a:solidFill>
            <a:ln w="9525">
              <a:solidFill>
                <a:schemeClr val="tx1"/>
              </a:solidFill>
              <a:round/>
              <a:headEnd/>
              <a:tailEnd/>
            </a:ln>
            <a:effectLst/>
          </p:spPr>
          <p:txBody>
            <a:bodyPr wrap="none" anchor="ctr"/>
            <a:lstStyle/>
            <a:p>
              <a:endParaRPr lang="en-GB" sz="4400"/>
            </a:p>
          </p:txBody>
        </p:sp>
        <p:sp>
          <p:nvSpPr>
            <p:cNvPr id="128" name="Text Box 875"/>
            <p:cNvSpPr txBox="1">
              <a:spLocks noChangeArrowheads="1"/>
            </p:cNvSpPr>
            <p:nvPr/>
          </p:nvSpPr>
          <p:spPr bwMode="auto">
            <a:xfrm>
              <a:off x="6074660" y="4181621"/>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1</a:t>
              </a:r>
            </a:p>
          </p:txBody>
        </p:sp>
        <p:sp>
          <p:nvSpPr>
            <p:cNvPr id="129" name="Text Box 876"/>
            <p:cNvSpPr txBox="1">
              <a:spLocks noChangeArrowheads="1"/>
            </p:cNvSpPr>
            <p:nvPr/>
          </p:nvSpPr>
          <p:spPr bwMode="auto">
            <a:xfrm>
              <a:off x="7213747" y="4181621"/>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2</a:t>
              </a:r>
            </a:p>
          </p:txBody>
        </p:sp>
        <p:sp>
          <p:nvSpPr>
            <p:cNvPr id="130" name="Text Box 877"/>
            <p:cNvSpPr txBox="1">
              <a:spLocks noChangeArrowheads="1"/>
            </p:cNvSpPr>
            <p:nvPr/>
          </p:nvSpPr>
          <p:spPr bwMode="auto">
            <a:xfrm>
              <a:off x="5673666" y="4578795"/>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3</a:t>
              </a:r>
            </a:p>
          </p:txBody>
        </p:sp>
        <p:sp>
          <p:nvSpPr>
            <p:cNvPr id="131" name="Text Box 878"/>
            <p:cNvSpPr txBox="1">
              <a:spLocks noChangeArrowheads="1"/>
            </p:cNvSpPr>
            <p:nvPr/>
          </p:nvSpPr>
          <p:spPr bwMode="auto">
            <a:xfrm>
              <a:off x="6754893" y="4499096"/>
              <a:ext cx="57861" cy="137829"/>
            </a:xfrm>
            <a:prstGeom prst="rect">
              <a:avLst/>
            </a:prstGeom>
            <a:noFill/>
            <a:ln w="9525">
              <a:noFill/>
              <a:miter lim="800000"/>
              <a:headEnd/>
              <a:tailEnd/>
            </a:ln>
            <a:effectLst/>
          </p:spPr>
          <p:txBody>
            <a:bodyPr wrap="none" lIns="0" tIns="0" rIns="0" bIns="0">
              <a:spAutoFit/>
            </a:bodyPr>
            <a:lstStyle/>
            <a:p>
              <a:r>
                <a:rPr lang="en-GB" sz="1200" dirty="0">
                  <a:latin typeface="Arial" pitchFamily="34" charset="0"/>
                </a:rPr>
                <a:t>4</a:t>
              </a:r>
            </a:p>
          </p:txBody>
        </p:sp>
        <p:sp>
          <p:nvSpPr>
            <p:cNvPr id="132" name="Text Box 879"/>
            <p:cNvSpPr txBox="1">
              <a:spLocks noChangeArrowheads="1"/>
            </p:cNvSpPr>
            <p:nvPr/>
          </p:nvSpPr>
          <p:spPr bwMode="auto">
            <a:xfrm>
              <a:off x="7612538" y="4578795"/>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5</a:t>
              </a:r>
            </a:p>
          </p:txBody>
        </p:sp>
        <p:sp>
          <p:nvSpPr>
            <p:cNvPr id="133" name="Text Box 880"/>
            <p:cNvSpPr txBox="1">
              <a:spLocks noChangeArrowheads="1"/>
            </p:cNvSpPr>
            <p:nvPr/>
          </p:nvSpPr>
          <p:spPr bwMode="auto">
            <a:xfrm>
              <a:off x="5673666" y="5083616"/>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6</a:t>
              </a:r>
            </a:p>
          </p:txBody>
        </p:sp>
        <p:sp>
          <p:nvSpPr>
            <p:cNvPr id="134" name="Text Box 881"/>
            <p:cNvSpPr txBox="1">
              <a:spLocks noChangeArrowheads="1"/>
            </p:cNvSpPr>
            <p:nvPr/>
          </p:nvSpPr>
          <p:spPr bwMode="auto">
            <a:xfrm>
              <a:off x="6812753" y="5107743"/>
              <a:ext cx="57861" cy="137829"/>
            </a:xfrm>
            <a:prstGeom prst="rect">
              <a:avLst/>
            </a:prstGeom>
            <a:noFill/>
            <a:ln w="9525">
              <a:noFill/>
              <a:miter lim="800000"/>
              <a:headEnd/>
              <a:tailEnd/>
            </a:ln>
            <a:effectLst/>
          </p:spPr>
          <p:txBody>
            <a:bodyPr wrap="none" lIns="0" tIns="0" rIns="0" bIns="0">
              <a:spAutoFit/>
            </a:bodyPr>
            <a:lstStyle/>
            <a:p>
              <a:r>
                <a:rPr lang="en-GB" sz="1200" dirty="0">
                  <a:latin typeface="Arial" pitchFamily="34" charset="0"/>
                </a:rPr>
                <a:t>7</a:t>
              </a:r>
            </a:p>
          </p:txBody>
        </p:sp>
        <p:sp>
          <p:nvSpPr>
            <p:cNvPr id="135" name="Text Box 882"/>
            <p:cNvSpPr txBox="1">
              <a:spLocks noChangeArrowheads="1"/>
            </p:cNvSpPr>
            <p:nvPr/>
          </p:nvSpPr>
          <p:spPr bwMode="auto">
            <a:xfrm>
              <a:off x="7612538" y="5107743"/>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8</a:t>
              </a:r>
            </a:p>
          </p:txBody>
        </p:sp>
        <p:sp>
          <p:nvSpPr>
            <p:cNvPr id="136" name="Text Box 883"/>
            <p:cNvSpPr txBox="1">
              <a:spLocks noChangeArrowheads="1"/>
            </p:cNvSpPr>
            <p:nvPr/>
          </p:nvSpPr>
          <p:spPr bwMode="auto">
            <a:xfrm>
              <a:off x="6074660" y="5588436"/>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9</a:t>
              </a:r>
            </a:p>
          </p:txBody>
        </p:sp>
        <p:sp>
          <p:nvSpPr>
            <p:cNvPr id="137" name="Text Box 884"/>
            <p:cNvSpPr txBox="1">
              <a:spLocks noChangeArrowheads="1"/>
            </p:cNvSpPr>
            <p:nvPr/>
          </p:nvSpPr>
          <p:spPr bwMode="auto">
            <a:xfrm>
              <a:off x="7213747" y="5588436"/>
              <a:ext cx="115720"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10</a:t>
              </a:r>
            </a:p>
          </p:txBody>
        </p:sp>
      </p:grpSp>
      <p:sp>
        <p:nvSpPr>
          <p:cNvPr id="51" name="Content Placeholder 2"/>
          <p:cNvSpPr>
            <a:spLocks noGrp="1"/>
          </p:cNvSpPr>
          <p:nvPr>
            <p:ph idx="1"/>
          </p:nvPr>
        </p:nvSpPr>
        <p:spPr>
          <a:xfrm>
            <a:off x="446700" y="1767314"/>
            <a:ext cx="8229600" cy="4411662"/>
          </a:xfrm>
        </p:spPr>
        <p:txBody>
          <a:bodyPr>
            <a:normAutofit lnSpcReduction="10000"/>
          </a:bodyPr>
          <a:lstStyle/>
          <a:p>
            <a:r>
              <a:rPr lang="en-GB" sz="1800" dirty="0">
                <a:solidFill>
                  <a:srgbClr val="3E6574"/>
                </a:solidFill>
                <a:latin typeface="Franklin Gothic Medium"/>
                <a:ea typeface="ＭＳ Ｐゴシック" charset="0"/>
                <a:cs typeface="Franklin Gothic Medium"/>
              </a:rPr>
              <a:t>Explore the space of feasible colourings via </a:t>
            </a:r>
            <a:r>
              <a:rPr lang="en-GB" sz="1800" dirty="0" err="1">
                <a:solidFill>
                  <a:srgbClr val="3E6574"/>
                </a:solidFill>
                <a:latin typeface="Franklin Gothic Medium"/>
                <a:ea typeface="ＭＳ Ｐゴシック" charset="0"/>
                <a:cs typeface="Franklin Gothic Medium"/>
              </a:rPr>
              <a:t>tabu</a:t>
            </a:r>
            <a:r>
              <a:rPr lang="en-GB" sz="1800" dirty="0">
                <a:solidFill>
                  <a:srgbClr val="3E6574"/>
                </a:solidFill>
                <a:latin typeface="Franklin Gothic Medium"/>
                <a:ea typeface="ＭＳ Ｐゴシック" charset="0"/>
                <a:cs typeface="Franklin Gothic Medium"/>
              </a:rPr>
              <a:t> search, attempting </a:t>
            </a:r>
            <a:r>
              <a:rPr lang="en-GB" sz="1800" dirty="0" smtClean="0">
                <a:solidFill>
                  <a:srgbClr val="3E6574"/>
                </a:solidFill>
                <a:latin typeface="Franklin Gothic Medium"/>
                <a:ea typeface="ＭＳ Ｐゴシック" charset="0"/>
                <a:cs typeface="Franklin Gothic Medium"/>
              </a:rPr>
              <a:t>to</a:t>
            </a:r>
          </a:p>
          <a:p>
            <a:pPr lvl="1"/>
            <a:r>
              <a:rPr lang="en-GB" sz="1400" dirty="0" smtClean="0">
                <a:solidFill>
                  <a:srgbClr val="3E6574"/>
                </a:solidFill>
                <a:latin typeface="Franklin Gothic Medium"/>
                <a:ea typeface="ＭＳ Ｐゴシック" charset="0"/>
                <a:cs typeface="Franklin Gothic Medium"/>
              </a:rPr>
              <a:t>minimise violations of the remaining constraints</a:t>
            </a:r>
          </a:p>
          <a:p>
            <a:pPr lvl="1"/>
            <a:r>
              <a:rPr lang="en-GB" sz="1400" dirty="0" smtClean="0">
                <a:solidFill>
                  <a:srgbClr val="3E6574"/>
                </a:solidFill>
                <a:latin typeface="Franklin Gothic Medium"/>
                <a:ea typeface="ＭＳ Ｐゴシック" charset="0"/>
                <a:cs typeface="Franklin Gothic Medium"/>
              </a:rPr>
              <a:t>Make table sizes equal </a:t>
            </a:r>
          </a:p>
          <a:p>
            <a:pPr lvl="1"/>
            <a:endParaRPr lang="en-GB" sz="1800" dirty="0" smtClean="0">
              <a:solidFill>
                <a:srgbClr val="3E6574"/>
              </a:solidFill>
              <a:latin typeface="Franklin Gothic Medium"/>
              <a:ea typeface="ＭＳ Ｐゴシック" charset="0"/>
              <a:cs typeface="Franklin Gothic Medium"/>
            </a:endParaRPr>
          </a:p>
          <a:p>
            <a:r>
              <a:rPr lang="en-GB" sz="1800" dirty="0" smtClean="0">
                <a:solidFill>
                  <a:srgbClr val="3E6574"/>
                </a:solidFill>
                <a:latin typeface="Franklin Gothic Medium"/>
                <a:ea typeface="ＭＳ Ｐゴシック" charset="0"/>
                <a:cs typeface="Franklin Gothic Medium"/>
              </a:rPr>
              <a:t>It is important that this space features as high a connectivity as possible.</a:t>
            </a:r>
          </a:p>
          <a:p>
            <a:endParaRPr lang="en-GB" sz="1800" dirty="0">
              <a:solidFill>
                <a:srgbClr val="3E6574"/>
              </a:solidFill>
              <a:latin typeface="Franklin Gothic Medium"/>
              <a:ea typeface="ＭＳ Ｐゴシック" charset="0"/>
              <a:cs typeface="Franklin Gothic Medium"/>
            </a:endParaRPr>
          </a:p>
          <a:p>
            <a:r>
              <a:rPr lang="en-GB" sz="1800" dirty="0">
                <a:solidFill>
                  <a:srgbClr val="3E6574"/>
                </a:solidFill>
                <a:latin typeface="Franklin Gothic Medium"/>
                <a:ea typeface="ＭＳ Ｐゴシック" charset="0"/>
                <a:cs typeface="Franklin Gothic Medium"/>
              </a:rPr>
              <a:t>Hence the union of 2 neighbourhoods is used:</a:t>
            </a:r>
          </a:p>
          <a:p>
            <a:pPr lvl="1"/>
            <a:endParaRPr lang="en-GB" sz="1800" dirty="0">
              <a:solidFill>
                <a:srgbClr val="3E6574"/>
              </a:solidFill>
              <a:latin typeface="Franklin Gothic Medium"/>
              <a:ea typeface="ＭＳ Ｐゴシック" charset="0"/>
              <a:cs typeface="Franklin Gothic Medium"/>
            </a:endParaRPr>
          </a:p>
          <a:p>
            <a:pPr lvl="1"/>
            <a:r>
              <a:rPr lang="en-GB" sz="1800" b="1" dirty="0" err="1">
                <a:solidFill>
                  <a:srgbClr val="3E6574"/>
                </a:solidFill>
                <a:latin typeface="Franklin Gothic Medium"/>
                <a:ea typeface="ＭＳ Ｐゴシック" charset="0"/>
                <a:cs typeface="Franklin Gothic Medium"/>
              </a:rPr>
              <a:t>Kempe</a:t>
            </a:r>
            <a:r>
              <a:rPr lang="en-GB" sz="1800" b="1" dirty="0">
                <a:solidFill>
                  <a:srgbClr val="3E6574"/>
                </a:solidFill>
                <a:latin typeface="Franklin Gothic Medium"/>
                <a:ea typeface="ＭＳ Ｐゴシック" charset="0"/>
                <a:cs typeface="Franklin Gothic Medium"/>
              </a:rPr>
              <a:t> chain interchange</a:t>
            </a:r>
          </a:p>
          <a:p>
            <a:pPr lvl="1"/>
            <a:endParaRPr lang="en-GB" sz="1800" dirty="0">
              <a:solidFill>
                <a:srgbClr val="3E6574"/>
              </a:solidFill>
              <a:latin typeface="Franklin Gothic Medium"/>
              <a:ea typeface="ＭＳ Ｐゴシック" charset="0"/>
              <a:cs typeface="Franklin Gothic Medium"/>
            </a:endParaRPr>
          </a:p>
          <a:p>
            <a:pPr lvl="1"/>
            <a:r>
              <a:rPr lang="en-GB" sz="1800" dirty="0">
                <a:solidFill>
                  <a:srgbClr val="3E6574"/>
                </a:solidFill>
                <a:latin typeface="Franklin Gothic Medium"/>
                <a:ea typeface="ＭＳ Ｐゴシック" charset="0"/>
                <a:cs typeface="Franklin Gothic Medium"/>
              </a:rPr>
              <a:t>Non-adjacent swaps</a:t>
            </a:r>
          </a:p>
          <a:p>
            <a:pPr lvl="1"/>
            <a:endParaRPr lang="en-GB" sz="1800" dirty="0">
              <a:solidFill>
                <a:srgbClr val="3E6574"/>
              </a:solidFill>
              <a:latin typeface="Franklin Gothic Medium"/>
              <a:ea typeface="ＭＳ Ｐゴシック" charset="0"/>
              <a:cs typeface="Franklin Gothic Medium"/>
            </a:endParaRPr>
          </a:p>
          <a:p>
            <a:r>
              <a:rPr lang="en-GB" sz="1800" dirty="0">
                <a:solidFill>
                  <a:srgbClr val="3E6574"/>
                </a:solidFill>
                <a:latin typeface="Franklin Gothic Medium"/>
                <a:ea typeface="ＭＳ Ｐゴシック" charset="0"/>
                <a:cs typeface="Franklin Gothic Medium"/>
              </a:rPr>
              <a:t>Moves in both neighbourhoods will </a:t>
            </a:r>
          </a:p>
          <a:p>
            <a:pPr marL="0" indent="0">
              <a:buNone/>
            </a:pPr>
            <a:r>
              <a:rPr lang="en-GB" sz="1800" dirty="0">
                <a:solidFill>
                  <a:srgbClr val="3E6574"/>
                </a:solidFill>
                <a:latin typeface="Franklin Gothic Medium"/>
                <a:ea typeface="ＭＳ Ｐゴシック" charset="0"/>
                <a:cs typeface="Franklin Gothic Medium"/>
              </a:rPr>
              <a:t>      preserve feasibility.</a:t>
            </a:r>
          </a:p>
        </p:txBody>
      </p:sp>
      <p:sp>
        <p:nvSpPr>
          <p:cNvPr id="52" name="TextBox 1"/>
          <p:cNvSpPr txBox="1">
            <a:spLocks noChangeArrowheads="1"/>
          </p:cNvSpPr>
          <p:nvPr/>
        </p:nvSpPr>
        <p:spPr bwMode="auto">
          <a:xfrm>
            <a:off x="1096878" y="283409"/>
            <a:ext cx="75670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GB" altLang="en-US" sz="2800" dirty="0" smtClean="0">
                <a:solidFill>
                  <a:schemeClr val="bg1"/>
                </a:solidFill>
                <a:latin typeface="Franklin Gothic Medium"/>
                <a:cs typeface="Franklin Gothic Medium"/>
              </a:rPr>
              <a:t>Optimising the solution</a:t>
            </a:r>
            <a:endParaRPr lang="en-GB" altLang="en-US" sz="2800" dirty="0">
              <a:solidFill>
                <a:schemeClr val="bg1"/>
              </a:solidFill>
              <a:latin typeface="Franklin Gothic Medium"/>
              <a:cs typeface="Franklin Gothic Medium"/>
            </a:endParaRPr>
          </a:p>
        </p:txBody>
      </p:sp>
      <p:grpSp>
        <p:nvGrpSpPr>
          <p:cNvPr id="63" name="Group 62"/>
          <p:cNvGrpSpPr/>
          <p:nvPr/>
        </p:nvGrpSpPr>
        <p:grpSpPr>
          <a:xfrm>
            <a:off x="5890425" y="6237312"/>
            <a:ext cx="2108911" cy="369332"/>
            <a:chOff x="5890425" y="6237312"/>
            <a:chExt cx="2108911" cy="369332"/>
          </a:xfrm>
        </p:grpSpPr>
        <p:sp>
          <p:nvSpPr>
            <p:cNvPr id="64" name="TextBox 63"/>
            <p:cNvSpPr txBox="1"/>
            <p:nvPr/>
          </p:nvSpPr>
          <p:spPr>
            <a:xfrm>
              <a:off x="5890425" y="6237312"/>
              <a:ext cx="2108911" cy="369332"/>
            </a:xfrm>
            <a:prstGeom prst="rect">
              <a:avLst/>
            </a:prstGeom>
            <a:solidFill>
              <a:schemeClr val="bg1">
                <a:lumMod val="85000"/>
              </a:schemeClr>
            </a:solidFill>
          </p:spPr>
          <p:txBody>
            <a:bodyPr wrap="none" rtlCol="0">
              <a:spAutoFit/>
            </a:bodyPr>
            <a:lstStyle/>
            <a:p>
              <a:r>
                <a:rPr lang="en-GB" dirty="0" err="1" smtClean="0"/>
                <a:t>Eg</a:t>
              </a:r>
              <a:r>
                <a:rPr lang="en-GB" dirty="0" smtClean="0"/>
                <a:t>. Kempe(      ,       )</a:t>
              </a:r>
              <a:endParaRPr lang="en-GB" dirty="0"/>
            </a:p>
          </p:txBody>
        </p:sp>
        <p:sp>
          <p:nvSpPr>
            <p:cNvPr id="65" name="Oval 860"/>
            <p:cNvSpPr>
              <a:spLocks noChangeArrowheads="1"/>
            </p:cNvSpPr>
            <p:nvPr/>
          </p:nvSpPr>
          <p:spPr bwMode="auto">
            <a:xfrm>
              <a:off x="7057975" y="6313529"/>
              <a:ext cx="238813" cy="216897"/>
            </a:xfrm>
            <a:prstGeom prst="ellipse">
              <a:avLst/>
            </a:prstGeom>
            <a:solidFill>
              <a:srgbClr val="C00000"/>
            </a:solidFill>
            <a:ln w="9525">
              <a:solidFill>
                <a:schemeClr val="tx1"/>
              </a:solidFill>
              <a:round/>
              <a:headEnd/>
              <a:tailEnd/>
            </a:ln>
            <a:effectLst/>
          </p:spPr>
          <p:txBody>
            <a:bodyPr wrap="none" anchor="ctr"/>
            <a:lstStyle/>
            <a:p>
              <a:endParaRPr lang="en-GB" sz="4400"/>
            </a:p>
          </p:txBody>
        </p:sp>
        <p:sp>
          <p:nvSpPr>
            <p:cNvPr id="66" name="TextBox 65"/>
            <p:cNvSpPr txBox="1"/>
            <p:nvPr/>
          </p:nvSpPr>
          <p:spPr>
            <a:xfrm>
              <a:off x="7057086" y="6293619"/>
              <a:ext cx="256802" cy="261610"/>
            </a:xfrm>
            <a:prstGeom prst="rect">
              <a:avLst/>
            </a:prstGeom>
            <a:noFill/>
          </p:spPr>
          <p:txBody>
            <a:bodyPr wrap="none" rtlCol="0">
              <a:spAutoFit/>
            </a:bodyPr>
            <a:lstStyle/>
            <a:p>
              <a:r>
                <a:rPr lang="en-GB" sz="1100" dirty="0" smtClean="0"/>
                <a:t>7</a:t>
              </a:r>
              <a:endParaRPr lang="en-GB" sz="1600" dirty="0"/>
            </a:p>
          </p:txBody>
        </p:sp>
        <p:sp>
          <p:nvSpPr>
            <p:cNvPr id="67" name="Oval 856"/>
            <p:cNvSpPr>
              <a:spLocks noChangeArrowheads="1"/>
            </p:cNvSpPr>
            <p:nvPr/>
          </p:nvSpPr>
          <p:spPr bwMode="auto">
            <a:xfrm>
              <a:off x="7450903" y="6313528"/>
              <a:ext cx="238813" cy="216897"/>
            </a:xfrm>
            <a:prstGeom prst="ellipse">
              <a:avLst/>
            </a:prstGeom>
            <a:solidFill>
              <a:srgbClr val="FFFF00"/>
            </a:solidFill>
            <a:ln w="9525">
              <a:solidFill>
                <a:schemeClr val="tx1"/>
              </a:solidFill>
              <a:round/>
              <a:headEnd/>
              <a:tailEnd/>
            </a:ln>
            <a:effectLst/>
          </p:spPr>
          <p:txBody>
            <a:bodyPr wrap="none" anchor="ctr"/>
            <a:lstStyle/>
            <a:p>
              <a:endParaRPr lang="en-GB" sz="4400"/>
            </a:p>
          </p:txBody>
        </p:sp>
      </p:grpSp>
    </p:spTree>
    <p:extLst>
      <p:ext uri="{BB962C8B-B14F-4D97-AF65-F5344CB8AC3E}">
        <p14:creationId xmlns:p14="http://schemas.microsoft.com/office/powerpoint/2010/main" val="1082132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Group 179"/>
          <p:cNvGrpSpPr/>
          <p:nvPr/>
        </p:nvGrpSpPr>
        <p:grpSpPr>
          <a:xfrm>
            <a:off x="5651612" y="3947725"/>
            <a:ext cx="2378319" cy="1983683"/>
            <a:chOff x="5673666" y="4181621"/>
            <a:chExt cx="1996733" cy="1544644"/>
          </a:xfrm>
        </p:grpSpPr>
        <p:sp>
          <p:nvSpPr>
            <p:cNvPr id="97" name="Line 833"/>
            <p:cNvSpPr>
              <a:spLocks noChangeShapeType="1"/>
            </p:cNvSpPr>
            <p:nvPr/>
          </p:nvSpPr>
          <p:spPr bwMode="auto">
            <a:xfrm flipH="1">
              <a:off x="5874163" y="4265139"/>
              <a:ext cx="398791" cy="421302"/>
            </a:xfrm>
            <a:prstGeom prst="line">
              <a:avLst/>
            </a:prstGeom>
            <a:noFill/>
            <a:ln w="9525">
              <a:solidFill>
                <a:schemeClr val="tx1"/>
              </a:solidFill>
              <a:round/>
              <a:headEnd/>
              <a:tailEnd/>
            </a:ln>
            <a:effectLst/>
          </p:spPr>
          <p:txBody>
            <a:bodyPr/>
            <a:lstStyle/>
            <a:p>
              <a:endParaRPr lang="en-GB" sz="4400"/>
            </a:p>
          </p:txBody>
        </p:sp>
        <p:sp>
          <p:nvSpPr>
            <p:cNvPr id="98" name="Line 834"/>
            <p:cNvSpPr>
              <a:spLocks noChangeShapeType="1"/>
            </p:cNvSpPr>
            <p:nvPr/>
          </p:nvSpPr>
          <p:spPr bwMode="auto">
            <a:xfrm flipH="1" flipV="1">
              <a:off x="6272954" y="4265139"/>
              <a:ext cx="400994" cy="421302"/>
            </a:xfrm>
            <a:prstGeom prst="line">
              <a:avLst/>
            </a:prstGeom>
            <a:noFill/>
            <a:ln w="9525">
              <a:solidFill>
                <a:schemeClr val="tx1"/>
              </a:solidFill>
              <a:round/>
              <a:headEnd/>
              <a:tailEnd/>
            </a:ln>
            <a:effectLst/>
          </p:spPr>
          <p:txBody>
            <a:bodyPr/>
            <a:lstStyle/>
            <a:p>
              <a:endParaRPr lang="en-GB" sz="4400"/>
            </a:p>
          </p:txBody>
        </p:sp>
        <p:sp>
          <p:nvSpPr>
            <p:cNvPr id="99" name="Line 835"/>
            <p:cNvSpPr>
              <a:spLocks noChangeShapeType="1"/>
            </p:cNvSpPr>
            <p:nvPr/>
          </p:nvSpPr>
          <p:spPr bwMode="auto">
            <a:xfrm>
              <a:off x="5874163" y="5191261"/>
              <a:ext cx="799785" cy="0"/>
            </a:xfrm>
            <a:prstGeom prst="line">
              <a:avLst/>
            </a:prstGeom>
            <a:noFill/>
            <a:ln w="9525">
              <a:solidFill>
                <a:schemeClr val="tx1"/>
              </a:solidFill>
              <a:round/>
              <a:headEnd/>
              <a:tailEnd/>
            </a:ln>
            <a:effectLst/>
          </p:spPr>
          <p:txBody>
            <a:bodyPr/>
            <a:lstStyle/>
            <a:p>
              <a:endParaRPr lang="en-GB" sz="4400"/>
            </a:p>
          </p:txBody>
        </p:sp>
        <p:sp>
          <p:nvSpPr>
            <p:cNvPr id="100" name="Line 836"/>
            <p:cNvSpPr>
              <a:spLocks noChangeShapeType="1"/>
            </p:cNvSpPr>
            <p:nvPr/>
          </p:nvSpPr>
          <p:spPr bwMode="auto">
            <a:xfrm flipV="1">
              <a:off x="5874163" y="4686441"/>
              <a:ext cx="0" cy="504820"/>
            </a:xfrm>
            <a:prstGeom prst="line">
              <a:avLst/>
            </a:prstGeom>
            <a:noFill/>
            <a:ln w="9525">
              <a:solidFill>
                <a:schemeClr val="tx1"/>
              </a:solidFill>
              <a:round/>
              <a:headEnd/>
              <a:tailEnd/>
            </a:ln>
            <a:effectLst/>
          </p:spPr>
          <p:txBody>
            <a:bodyPr/>
            <a:lstStyle/>
            <a:p>
              <a:endParaRPr lang="en-GB" sz="4400"/>
            </a:p>
          </p:txBody>
        </p:sp>
        <p:sp>
          <p:nvSpPr>
            <p:cNvPr id="101" name="Line 837"/>
            <p:cNvSpPr>
              <a:spLocks noChangeShapeType="1"/>
            </p:cNvSpPr>
            <p:nvPr/>
          </p:nvSpPr>
          <p:spPr bwMode="auto">
            <a:xfrm flipV="1">
              <a:off x="6673948" y="4686441"/>
              <a:ext cx="0" cy="504820"/>
            </a:xfrm>
            <a:prstGeom prst="line">
              <a:avLst/>
            </a:prstGeom>
            <a:noFill/>
            <a:ln w="76200">
              <a:solidFill>
                <a:schemeClr val="tx1"/>
              </a:solidFill>
              <a:round/>
              <a:headEnd/>
              <a:tailEnd/>
            </a:ln>
            <a:effectLst/>
          </p:spPr>
          <p:txBody>
            <a:bodyPr/>
            <a:lstStyle/>
            <a:p>
              <a:endParaRPr lang="en-GB" sz="4400"/>
            </a:p>
          </p:txBody>
        </p:sp>
        <p:sp>
          <p:nvSpPr>
            <p:cNvPr id="102" name="Line 838"/>
            <p:cNvSpPr>
              <a:spLocks noChangeShapeType="1"/>
            </p:cNvSpPr>
            <p:nvPr/>
          </p:nvSpPr>
          <p:spPr bwMode="auto">
            <a:xfrm flipV="1">
              <a:off x="5874163" y="4686441"/>
              <a:ext cx="799785" cy="504820"/>
            </a:xfrm>
            <a:prstGeom prst="line">
              <a:avLst/>
            </a:prstGeom>
            <a:noFill/>
            <a:ln w="9525">
              <a:solidFill>
                <a:schemeClr val="tx1"/>
              </a:solidFill>
              <a:round/>
              <a:headEnd/>
              <a:tailEnd/>
            </a:ln>
            <a:effectLst/>
          </p:spPr>
          <p:txBody>
            <a:bodyPr/>
            <a:lstStyle/>
            <a:p>
              <a:endParaRPr lang="en-GB" sz="4400"/>
            </a:p>
          </p:txBody>
        </p:sp>
        <p:sp>
          <p:nvSpPr>
            <p:cNvPr id="103" name="Line 839"/>
            <p:cNvSpPr>
              <a:spLocks noChangeShapeType="1"/>
            </p:cNvSpPr>
            <p:nvPr/>
          </p:nvSpPr>
          <p:spPr bwMode="auto">
            <a:xfrm>
              <a:off x="5874163" y="4686441"/>
              <a:ext cx="799785" cy="504820"/>
            </a:xfrm>
            <a:prstGeom prst="line">
              <a:avLst/>
            </a:prstGeom>
            <a:noFill/>
            <a:ln w="9525">
              <a:solidFill>
                <a:schemeClr val="tx1"/>
              </a:solidFill>
              <a:round/>
              <a:headEnd/>
              <a:tailEnd/>
            </a:ln>
            <a:effectLst/>
          </p:spPr>
          <p:txBody>
            <a:bodyPr/>
            <a:lstStyle/>
            <a:p>
              <a:endParaRPr lang="en-GB" sz="4400"/>
            </a:p>
          </p:txBody>
        </p:sp>
        <p:sp>
          <p:nvSpPr>
            <p:cNvPr id="104" name="Line 840"/>
            <p:cNvSpPr>
              <a:spLocks noChangeShapeType="1"/>
            </p:cNvSpPr>
            <p:nvPr/>
          </p:nvSpPr>
          <p:spPr bwMode="auto">
            <a:xfrm flipH="1">
              <a:off x="5874163" y="4686441"/>
              <a:ext cx="799785" cy="0"/>
            </a:xfrm>
            <a:prstGeom prst="line">
              <a:avLst/>
            </a:prstGeom>
            <a:noFill/>
            <a:ln w="9525">
              <a:solidFill>
                <a:schemeClr val="tx1"/>
              </a:solidFill>
              <a:round/>
              <a:headEnd/>
              <a:tailEnd/>
            </a:ln>
            <a:effectLst/>
          </p:spPr>
          <p:txBody>
            <a:bodyPr/>
            <a:lstStyle/>
            <a:p>
              <a:endParaRPr lang="en-GB" sz="4400"/>
            </a:p>
          </p:txBody>
        </p:sp>
        <p:sp>
          <p:nvSpPr>
            <p:cNvPr id="105" name="Line 841"/>
            <p:cNvSpPr>
              <a:spLocks noChangeShapeType="1"/>
            </p:cNvSpPr>
            <p:nvPr/>
          </p:nvSpPr>
          <p:spPr bwMode="auto">
            <a:xfrm flipH="1">
              <a:off x="5874163" y="4265139"/>
              <a:ext cx="398791" cy="926122"/>
            </a:xfrm>
            <a:prstGeom prst="line">
              <a:avLst/>
            </a:prstGeom>
            <a:noFill/>
            <a:ln w="9525">
              <a:solidFill>
                <a:schemeClr val="tx1"/>
              </a:solidFill>
              <a:round/>
              <a:headEnd/>
              <a:tailEnd/>
            </a:ln>
            <a:effectLst/>
          </p:spPr>
          <p:txBody>
            <a:bodyPr/>
            <a:lstStyle/>
            <a:p>
              <a:endParaRPr lang="en-GB" sz="4400"/>
            </a:p>
          </p:txBody>
        </p:sp>
        <p:sp>
          <p:nvSpPr>
            <p:cNvPr id="106" name="Line 842"/>
            <p:cNvSpPr>
              <a:spLocks noChangeShapeType="1"/>
            </p:cNvSpPr>
            <p:nvPr/>
          </p:nvSpPr>
          <p:spPr bwMode="auto">
            <a:xfrm>
              <a:off x="6272954" y="4265139"/>
              <a:ext cx="400994" cy="926122"/>
            </a:xfrm>
            <a:prstGeom prst="line">
              <a:avLst/>
            </a:prstGeom>
            <a:noFill/>
            <a:ln w="9525">
              <a:solidFill>
                <a:schemeClr val="tx1"/>
              </a:solidFill>
              <a:round/>
              <a:headEnd/>
              <a:tailEnd/>
            </a:ln>
            <a:effectLst/>
          </p:spPr>
          <p:txBody>
            <a:bodyPr/>
            <a:lstStyle/>
            <a:p>
              <a:endParaRPr lang="en-GB" sz="4400"/>
            </a:p>
          </p:txBody>
        </p:sp>
        <p:sp>
          <p:nvSpPr>
            <p:cNvPr id="107" name="Line 843"/>
            <p:cNvSpPr>
              <a:spLocks noChangeShapeType="1"/>
            </p:cNvSpPr>
            <p:nvPr/>
          </p:nvSpPr>
          <p:spPr bwMode="auto">
            <a:xfrm flipH="1">
              <a:off x="6275157" y="4265139"/>
              <a:ext cx="797582" cy="0"/>
            </a:xfrm>
            <a:prstGeom prst="line">
              <a:avLst/>
            </a:prstGeom>
            <a:noFill/>
            <a:ln w="9525">
              <a:solidFill>
                <a:schemeClr val="tx1"/>
              </a:solidFill>
              <a:round/>
              <a:headEnd/>
              <a:tailEnd/>
            </a:ln>
            <a:effectLst/>
          </p:spPr>
          <p:txBody>
            <a:bodyPr/>
            <a:lstStyle/>
            <a:p>
              <a:endParaRPr lang="en-GB" sz="4400"/>
            </a:p>
          </p:txBody>
        </p:sp>
        <p:sp>
          <p:nvSpPr>
            <p:cNvPr id="108" name="Line 844"/>
            <p:cNvSpPr>
              <a:spLocks noChangeShapeType="1"/>
            </p:cNvSpPr>
            <p:nvPr/>
          </p:nvSpPr>
          <p:spPr bwMode="auto">
            <a:xfrm flipH="1">
              <a:off x="6673948" y="4686441"/>
              <a:ext cx="797582" cy="0"/>
            </a:xfrm>
            <a:prstGeom prst="line">
              <a:avLst/>
            </a:prstGeom>
            <a:noFill/>
            <a:ln w="9525">
              <a:solidFill>
                <a:schemeClr val="tx1"/>
              </a:solidFill>
              <a:round/>
              <a:headEnd/>
              <a:tailEnd/>
            </a:ln>
            <a:effectLst/>
          </p:spPr>
          <p:txBody>
            <a:bodyPr/>
            <a:lstStyle/>
            <a:p>
              <a:endParaRPr lang="en-GB" sz="4400"/>
            </a:p>
          </p:txBody>
        </p:sp>
        <p:sp>
          <p:nvSpPr>
            <p:cNvPr id="109" name="Line 845"/>
            <p:cNvSpPr>
              <a:spLocks noChangeShapeType="1"/>
            </p:cNvSpPr>
            <p:nvPr/>
          </p:nvSpPr>
          <p:spPr bwMode="auto">
            <a:xfrm>
              <a:off x="7072738" y="4265139"/>
              <a:ext cx="400994" cy="421302"/>
            </a:xfrm>
            <a:prstGeom prst="line">
              <a:avLst/>
            </a:prstGeom>
            <a:noFill/>
            <a:ln w="9525">
              <a:solidFill>
                <a:schemeClr val="tx1"/>
              </a:solidFill>
              <a:round/>
              <a:headEnd/>
              <a:tailEnd/>
            </a:ln>
            <a:effectLst/>
          </p:spPr>
          <p:txBody>
            <a:bodyPr/>
            <a:lstStyle/>
            <a:p>
              <a:endParaRPr lang="en-GB" sz="4400"/>
            </a:p>
          </p:txBody>
        </p:sp>
        <p:sp>
          <p:nvSpPr>
            <p:cNvPr id="110" name="Line 846"/>
            <p:cNvSpPr>
              <a:spLocks noChangeShapeType="1"/>
            </p:cNvSpPr>
            <p:nvPr/>
          </p:nvSpPr>
          <p:spPr bwMode="auto">
            <a:xfrm>
              <a:off x="7473732" y="4686441"/>
              <a:ext cx="0" cy="504820"/>
            </a:xfrm>
            <a:prstGeom prst="line">
              <a:avLst/>
            </a:prstGeom>
            <a:noFill/>
            <a:ln w="9525">
              <a:solidFill>
                <a:schemeClr val="tx1"/>
              </a:solidFill>
              <a:round/>
              <a:headEnd/>
              <a:tailEnd/>
            </a:ln>
            <a:effectLst/>
          </p:spPr>
          <p:txBody>
            <a:bodyPr/>
            <a:lstStyle/>
            <a:p>
              <a:endParaRPr lang="en-GB" sz="4400"/>
            </a:p>
          </p:txBody>
        </p:sp>
        <p:sp>
          <p:nvSpPr>
            <p:cNvPr id="112" name="Line 848"/>
            <p:cNvSpPr>
              <a:spLocks noChangeShapeType="1"/>
            </p:cNvSpPr>
            <p:nvPr/>
          </p:nvSpPr>
          <p:spPr bwMode="auto">
            <a:xfrm flipV="1">
              <a:off x="6673948" y="4686441"/>
              <a:ext cx="799785" cy="504820"/>
            </a:xfrm>
            <a:prstGeom prst="line">
              <a:avLst/>
            </a:prstGeom>
            <a:noFill/>
            <a:ln w="9525">
              <a:solidFill>
                <a:schemeClr val="tx1"/>
              </a:solidFill>
              <a:round/>
              <a:headEnd/>
              <a:tailEnd/>
            </a:ln>
            <a:effectLst/>
          </p:spPr>
          <p:txBody>
            <a:bodyPr/>
            <a:lstStyle/>
            <a:p>
              <a:endParaRPr lang="en-GB" sz="4400"/>
            </a:p>
          </p:txBody>
        </p:sp>
        <p:sp>
          <p:nvSpPr>
            <p:cNvPr id="113" name="Line 849"/>
            <p:cNvSpPr>
              <a:spLocks noChangeShapeType="1"/>
            </p:cNvSpPr>
            <p:nvPr/>
          </p:nvSpPr>
          <p:spPr bwMode="auto">
            <a:xfrm>
              <a:off x="6673948" y="4686441"/>
              <a:ext cx="799785" cy="504820"/>
            </a:xfrm>
            <a:prstGeom prst="line">
              <a:avLst/>
            </a:prstGeom>
            <a:noFill/>
            <a:ln w="76200">
              <a:solidFill>
                <a:schemeClr val="tx1"/>
              </a:solidFill>
              <a:round/>
              <a:headEnd/>
              <a:tailEnd/>
            </a:ln>
            <a:effectLst/>
          </p:spPr>
          <p:txBody>
            <a:bodyPr/>
            <a:lstStyle/>
            <a:p>
              <a:endParaRPr lang="en-GB" sz="4400"/>
            </a:p>
          </p:txBody>
        </p:sp>
        <p:sp>
          <p:nvSpPr>
            <p:cNvPr id="114" name="Line 850"/>
            <p:cNvSpPr>
              <a:spLocks noChangeShapeType="1"/>
            </p:cNvSpPr>
            <p:nvPr/>
          </p:nvSpPr>
          <p:spPr bwMode="auto">
            <a:xfrm>
              <a:off x="5874163" y="5191261"/>
              <a:ext cx="398791" cy="421302"/>
            </a:xfrm>
            <a:prstGeom prst="line">
              <a:avLst/>
            </a:prstGeom>
            <a:noFill/>
            <a:ln w="9525">
              <a:solidFill>
                <a:schemeClr val="tx1"/>
              </a:solidFill>
              <a:round/>
              <a:headEnd/>
              <a:tailEnd/>
            </a:ln>
            <a:effectLst/>
          </p:spPr>
          <p:txBody>
            <a:bodyPr/>
            <a:lstStyle/>
            <a:p>
              <a:endParaRPr lang="en-GB" sz="4400"/>
            </a:p>
          </p:txBody>
        </p:sp>
        <p:sp>
          <p:nvSpPr>
            <p:cNvPr id="115" name="Line 851"/>
            <p:cNvSpPr>
              <a:spLocks noChangeShapeType="1"/>
            </p:cNvSpPr>
            <p:nvPr/>
          </p:nvSpPr>
          <p:spPr bwMode="auto">
            <a:xfrm flipH="1">
              <a:off x="6272954" y="5191261"/>
              <a:ext cx="400994" cy="421302"/>
            </a:xfrm>
            <a:prstGeom prst="line">
              <a:avLst/>
            </a:prstGeom>
            <a:noFill/>
            <a:ln w="76200">
              <a:solidFill>
                <a:schemeClr val="tx1"/>
              </a:solidFill>
              <a:round/>
              <a:headEnd/>
              <a:tailEnd/>
            </a:ln>
            <a:effectLst/>
          </p:spPr>
          <p:txBody>
            <a:bodyPr/>
            <a:lstStyle/>
            <a:p>
              <a:endParaRPr lang="en-GB" sz="4400"/>
            </a:p>
          </p:txBody>
        </p:sp>
        <p:sp>
          <p:nvSpPr>
            <p:cNvPr id="116" name="Line 852"/>
            <p:cNvSpPr>
              <a:spLocks noChangeShapeType="1"/>
            </p:cNvSpPr>
            <p:nvPr/>
          </p:nvSpPr>
          <p:spPr bwMode="auto">
            <a:xfrm flipH="1">
              <a:off x="6272954" y="5612563"/>
              <a:ext cx="799785" cy="0"/>
            </a:xfrm>
            <a:prstGeom prst="line">
              <a:avLst/>
            </a:prstGeom>
            <a:noFill/>
            <a:ln w="9525">
              <a:solidFill>
                <a:schemeClr val="tx1"/>
              </a:solidFill>
              <a:round/>
              <a:headEnd/>
              <a:tailEnd/>
            </a:ln>
            <a:effectLst/>
          </p:spPr>
          <p:txBody>
            <a:bodyPr/>
            <a:lstStyle/>
            <a:p>
              <a:endParaRPr lang="en-GB" sz="4400"/>
            </a:p>
          </p:txBody>
        </p:sp>
        <p:sp>
          <p:nvSpPr>
            <p:cNvPr id="117" name="Line 853"/>
            <p:cNvSpPr>
              <a:spLocks noChangeShapeType="1"/>
            </p:cNvSpPr>
            <p:nvPr/>
          </p:nvSpPr>
          <p:spPr bwMode="auto">
            <a:xfrm flipH="1">
              <a:off x="7072738" y="5191261"/>
              <a:ext cx="400994" cy="421302"/>
            </a:xfrm>
            <a:prstGeom prst="line">
              <a:avLst/>
            </a:prstGeom>
            <a:noFill/>
            <a:ln w="9525">
              <a:solidFill>
                <a:schemeClr val="tx1"/>
              </a:solidFill>
              <a:round/>
              <a:headEnd/>
              <a:tailEnd/>
            </a:ln>
            <a:effectLst/>
          </p:spPr>
          <p:txBody>
            <a:bodyPr/>
            <a:lstStyle/>
            <a:p>
              <a:endParaRPr lang="en-GB" sz="4400"/>
            </a:p>
          </p:txBody>
        </p:sp>
        <p:sp>
          <p:nvSpPr>
            <p:cNvPr id="118" name="Oval 854"/>
            <p:cNvSpPr>
              <a:spLocks noChangeArrowheads="1"/>
            </p:cNvSpPr>
            <p:nvPr/>
          </p:nvSpPr>
          <p:spPr bwMode="auto">
            <a:xfrm>
              <a:off x="6173807" y="4181621"/>
              <a:ext cx="200497" cy="168892"/>
            </a:xfrm>
            <a:prstGeom prst="ellipse">
              <a:avLst/>
            </a:prstGeom>
            <a:solidFill>
              <a:srgbClr val="92D050"/>
            </a:solidFill>
            <a:ln w="9525">
              <a:solidFill>
                <a:schemeClr val="tx1"/>
              </a:solidFill>
              <a:round/>
              <a:headEnd/>
              <a:tailEnd/>
            </a:ln>
            <a:effectLst/>
          </p:spPr>
          <p:txBody>
            <a:bodyPr wrap="none" anchor="ctr"/>
            <a:lstStyle/>
            <a:p>
              <a:endParaRPr lang="en-GB" sz="4400"/>
            </a:p>
          </p:txBody>
        </p:sp>
        <p:sp>
          <p:nvSpPr>
            <p:cNvPr id="119" name="Oval 855"/>
            <p:cNvSpPr>
              <a:spLocks noChangeArrowheads="1"/>
            </p:cNvSpPr>
            <p:nvPr/>
          </p:nvSpPr>
          <p:spPr bwMode="auto">
            <a:xfrm>
              <a:off x="6973591" y="4181621"/>
              <a:ext cx="200497" cy="168892"/>
            </a:xfrm>
            <a:prstGeom prst="ellipse">
              <a:avLst/>
            </a:prstGeom>
            <a:solidFill>
              <a:srgbClr val="FFFF00"/>
            </a:solidFill>
            <a:ln w="9525">
              <a:solidFill>
                <a:schemeClr val="tx1"/>
              </a:solidFill>
              <a:round/>
              <a:headEnd/>
              <a:tailEnd/>
            </a:ln>
            <a:effectLst/>
          </p:spPr>
          <p:txBody>
            <a:bodyPr wrap="none" anchor="ctr"/>
            <a:lstStyle/>
            <a:p>
              <a:endParaRPr lang="en-GB" sz="4400"/>
            </a:p>
          </p:txBody>
        </p:sp>
        <p:sp>
          <p:nvSpPr>
            <p:cNvPr id="120" name="Oval 856"/>
            <p:cNvSpPr>
              <a:spLocks noChangeArrowheads="1"/>
            </p:cNvSpPr>
            <p:nvPr/>
          </p:nvSpPr>
          <p:spPr bwMode="auto">
            <a:xfrm>
              <a:off x="6572597" y="4602923"/>
              <a:ext cx="200497" cy="168892"/>
            </a:xfrm>
            <a:prstGeom prst="ellipse">
              <a:avLst/>
            </a:prstGeom>
            <a:solidFill>
              <a:srgbClr val="FFFF00"/>
            </a:solidFill>
            <a:ln w="9525">
              <a:solidFill>
                <a:schemeClr val="tx1"/>
              </a:solidFill>
              <a:round/>
              <a:headEnd/>
              <a:tailEnd/>
            </a:ln>
            <a:effectLst/>
          </p:spPr>
          <p:txBody>
            <a:bodyPr wrap="none" anchor="ctr"/>
            <a:lstStyle/>
            <a:p>
              <a:endParaRPr lang="en-GB" sz="4400"/>
            </a:p>
          </p:txBody>
        </p:sp>
        <p:sp>
          <p:nvSpPr>
            <p:cNvPr id="121" name="Oval 857"/>
            <p:cNvSpPr>
              <a:spLocks noChangeArrowheads="1"/>
            </p:cNvSpPr>
            <p:nvPr/>
          </p:nvSpPr>
          <p:spPr bwMode="auto">
            <a:xfrm>
              <a:off x="5775016" y="4602923"/>
              <a:ext cx="200497" cy="168892"/>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en-GB" sz="4400"/>
            </a:p>
          </p:txBody>
        </p:sp>
        <p:sp>
          <p:nvSpPr>
            <p:cNvPr id="122" name="Oval 858"/>
            <p:cNvSpPr>
              <a:spLocks noChangeArrowheads="1"/>
            </p:cNvSpPr>
            <p:nvPr/>
          </p:nvSpPr>
          <p:spPr bwMode="auto">
            <a:xfrm>
              <a:off x="7372382" y="4602923"/>
              <a:ext cx="200497" cy="168892"/>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en-GB" sz="4400"/>
            </a:p>
          </p:txBody>
        </p:sp>
        <p:sp>
          <p:nvSpPr>
            <p:cNvPr id="123" name="Oval 859"/>
            <p:cNvSpPr>
              <a:spLocks noChangeArrowheads="1"/>
            </p:cNvSpPr>
            <p:nvPr/>
          </p:nvSpPr>
          <p:spPr bwMode="auto">
            <a:xfrm>
              <a:off x="5775016" y="5107743"/>
              <a:ext cx="200497" cy="168892"/>
            </a:xfrm>
            <a:prstGeom prst="ellipse">
              <a:avLst/>
            </a:prstGeom>
            <a:solidFill>
              <a:schemeClr val="bg1">
                <a:lumMod val="75000"/>
              </a:schemeClr>
            </a:solidFill>
            <a:ln w="9525">
              <a:solidFill>
                <a:schemeClr val="tx1"/>
              </a:solidFill>
              <a:round/>
              <a:headEnd/>
              <a:tailEnd/>
            </a:ln>
            <a:effectLst/>
          </p:spPr>
          <p:txBody>
            <a:bodyPr wrap="none" anchor="ctr"/>
            <a:lstStyle/>
            <a:p>
              <a:endParaRPr lang="en-GB" sz="4400"/>
            </a:p>
          </p:txBody>
        </p:sp>
        <p:sp>
          <p:nvSpPr>
            <p:cNvPr id="124" name="Oval 860"/>
            <p:cNvSpPr>
              <a:spLocks noChangeArrowheads="1"/>
            </p:cNvSpPr>
            <p:nvPr/>
          </p:nvSpPr>
          <p:spPr bwMode="auto">
            <a:xfrm>
              <a:off x="6572597" y="5107743"/>
              <a:ext cx="200497" cy="168892"/>
            </a:xfrm>
            <a:prstGeom prst="ellipse">
              <a:avLst/>
            </a:prstGeom>
            <a:solidFill>
              <a:srgbClr val="C00000"/>
            </a:solidFill>
            <a:ln w="9525">
              <a:solidFill>
                <a:schemeClr val="tx1"/>
              </a:solidFill>
              <a:round/>
              <a:headEnd/>
              <a:tailEnd/>
            </a:ln>
            <a:effectLst/>
          </p:spPr>
          <p:txBody>
            <a:bodyPr wrap="none" anchor="ctr"/>
            <a:lstStyle/>
            <a:p>
              <a:endParaRPr lang="en-GB" sz="4400"/>
            </a:p>
          </p:txBody>
        </p:sp>
        <p:sp>
          <p:nvSpPr>
            <p:cNvPr id="125" name="Oval 861"/>
            <p:cNvSpPr>
              <a:spLocks noChangeArrowheads="1"/>
            </p:cNvSpPr>
            <p:nvPr/>
          </p:nvSpPr>
          <p:spPr bwMode="auto">
            <a:xfrm>
              <a:off x="7372382" y="5107743"/>
              <a:ext cx="200497" cy="168892"/>
            </a:xfrm>
            <a:prstGeom prst="ellipse">
              <a:avLst/>
            </a:prstGeom>
            <a:solidFill>
              <a:srgbClr val="C00000"/>
            </a:solidFill>
            <a:ln w="9525">
              <a:solidFill>
                <a:schemeClr val="tx1"/>
              </a:solidFill>
              <a:round/>
              <a:headEnd/>
              <a:tailEnd/>
            </a:ln>
            <a:effectLst/>
          </p:spPr>
          <p:txBody>
            <a:bodyPr wrap="none" anchor="ctr"/>
            <a:lstStyle/>
            <a:p>
              <a:endParaRPr lang="en-GB" sz="4400"/>
            </a:p>
          </p:txBody>
        </p:sp>
        <p:sp>
          <p:nvSpPr>
            <p:cNvPr id="126" name="Oval 862"/>
            <p:cNvSpPr>
              <a:spLocks noChangeArrowheads="1"/>
            </p:cNvSpPr>
            <p:nvPr/>
          </p:nvSpPr>
          <p:spPr bwMode="auto">
            <a:xfrm>
              <a:off x="6173807" y="5527189"/>
              <a:ext cx="200497" cy="168892"/>
            </a:xfrm>
            <a:prstGeom prst="ellipse">
              <a:avLst/>
            </a:prstGeom>
            <a:solidFill>
              <a:srgbClr val="FFFF00"/>
            </a:solidFill>
            <a:ln w="9525">
              <a:solidFill>
                <a:schemeClr val="tx1"/>
              </a:solidFill>
              <a:round/>
              <a:headEnd/>
              <a:tailEnd/>
            </a:ln>
            <a:effectLst/>
          </p:spPr>
          <p:txBody>
            <a:bodyPr wrap="none" anchor="ctr"/>
            <a:lstStyle/>
            <a:p>
              <a:endParaRPr lang="en-GB" sz="4400"/>
            </a:p>
          </p:txBody>
        </p:sp>
        <p:sp>
          <p:nvSpPr>
            <p:cNvPr id="127" name="Oval 863"/>
            <p:cNvSpPr>
              <a:spLocks noChangeArrowheads="1"/>
            </p:cNvSpPr>
            <p:nvPr/>
          </p:nvSpPr>
          <p:spPr bwMode="auto">
            <a:xfrm>
              <a:off x="6973591" y="5529045"/>
              <a:ext cx="200497" cy="168892"/>
            </a:xfrm>
            <a:prstGeom prst="ellipse">
              <a:avLst/>
            </a:prstGeom>
            <a:solidFill>
              <a:srgbClr val="92D050"/>
            </a:solidFill>
            <a:ln w="9525">
              <a:solidFill>
                <a:schemeClr val="tx1"/>
              </a:solidFill>
              <a:round/>
              <a:headEnd/>
              <a:tailEnd/>
            </a:ln>
            <a:effectLst/>
          </p:spPr>
          <p:txBody>
            <a:bodyPr wrap="none" anchor="ctr"/>
            <a:lstStyle/>
            <a:p>
              <a:endParaRPr lang="en-GB" sz="4400"/>
            </a:p>
          </p:txBody>
        </p:sp>
        <p:sp>
          <p:nvSpPr>
            <p:cNvPr id="128" name="Text Box 875"/>
            <p:cNvSpPr txBox="1">
              <a:spLocks noChangeArrowheads="1"/>
            </p:cNvSpPr>
            <p:nvPr/>
          </p:nvSpPr>
          <p:spPr bwMode="auto">
            <a:xfrm>
              <a:off x="6074660" y="4181621"/>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1</a:t>
              </a:r>
            </a:p>
          </p:txBody>
        </p:sp>
        <p:sp>
          <p:nvSpPr>
            <p:cNvPr id="129" name="Text Box 876"/>
            <p:cNvSpPr txBox="1">
              <a:spLocks noChangeArrowheads="1"/>
            </p:cNvSpPr>
            <p:nvPr/>
          </p:nvSpPr>
          <p:spPr bwMode="auto">
            <a:xfrm>
              <a:off x="7213747" y="4181621"/>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2</a:t>
              </a:r>
            </a:p>
          </p:txBody>
        </p:sp>
        <p:sp>
          <p:nvSpPr>
            <p:cNvPr id="130" name="Text Box 877"/>
            <p:cNvSpPr txBox="1">
              <a:spLocks noChangeArrowheads="1"/>
            </p:cNvSpPr>
            <p:nvPr/>
          </p:nvSpPr>
          <p:spPr bwMode="auto">
            <a:xfrm>
              <a:off x="5673666" y="4578795"/>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3</a:t>
              </a:r>
            </a:p>
          </p:txBody>
        </p:sp>
        <p:sp>
          <p:nvSpPr>
            <p:cNvPr id="131" name="Text Box 878"/>
            <p:cNvSpPr txBox="1">
              <a:spLocks noChangeArrowheads="1"/>
            </p:cNvSpPr>
            <p:nvPr/>
          </p:nvSpPr>
          <p:spPr bwMode="auto">
            <a:xfrm>
              <a:off x="6754893" y="4499096"/>
              <a:ext cx="57861" cy="137829"/>
            </a:xfrm>
            <a:prstGeom prst="rect">
              <a:avLst/>
            </a:prstGeom>
            <a:noFill/>
            <a:ln w="9525">
              <a:noFill/>
              <a:miter lim="800000"/>
              <a:headEnd/>
              <a:tailEnd/>
            </a:ln>
            <a:effectLst/>
          </p:spPr>
          <p:txBody>
            <a:bodyPr wrap="none" lIns="0" tIns="0" rIns="0" bIns="0">
              <a:spAutoFit/>
            </a:bodyPr>
            <a:lstStyle/>
            <a:p>
              <a:r>
                <a:rPr lang="en-GB" sz="1200" dirty="0">
                  <a:latin typeface="Arial" pitchFamily="34" charset="0"/>
                </a:rPr>
                <a:t>4</a:t>
              </a:r>
            </a:p>
          </p:txBody>
        </p:sp>
        <p:sp>
          <p:nvSpPr>
            <p:cNvPr id="132" name="Text Box 879"/>
            <p:cNvSpPr txBox="1">
              <a:spLocks noChangeArrowheads="1"/>
            </p:cNvSpPr>
            <p:nvPr/>
          </p:nvSpPr>
          <p:spPr bwMode="auto">
            <a:xfrm>
              <a:off x="7612538" y="4578795"/>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5</a:t>
              </a:r>
            </a:p>
          </p:txBody>
        </p:sp>
        <p:sp>
          <p:nvSpPr>
            <p:cNvPr id="133" name="Text Box 880"/>
            <p:cNvSpPr txBox="1">
              <a:spLocks noChangeArrowheads="1"/>
            </p:cNvSpPr>
            <p:nvPr/>
          </p:nvSpPr>
          <p:spPr bwMode="auto">
            <a:xfrm>
              <a:off x="5673666" y="5083616"/>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6</a:t>
              </a:r>
            </a:p>
          </p:txBody>
        </p:sp>
        <p:sp>
          <p:nvSpPr>
            <p:cNvPr id="134" name="Text Box 881"/>
            <p:cNvSpPr txBox="1">
              <a:spLocks noChangeArrowheads="1"/>
            </p:cNvSpPr>
            <p:nvPr/>
          </p:nvSpPr>
          <p:spPr bwMode="auto">
            <a:xfrm>
              <a:off x="6812753" y="5107743"/>
              <a:ext cx="57861" cy="137829"/>
            </a:xfrm>
            <a:prstGeom prst="rect">
              <a:avLst/>
            </a:prstGeom>
            <a:noFill/>
            <a:ln w="9525">
              <a:noFill/>
              <a:miter lim="800000"/>
              <a:headEnd/>
              <a:tailEnd/>
            </a:ln>
            <a:effectLst/>
          </p:spPr>
          <p:txBody>
            <a:bodyPr wrap="none" lIns="0" tIns="0" rIns="0" bIns="0">
              <a:spAutoFit/>
            </a:bodyPr>
            <a:lstStyle/>
            <a:p>
              <a:r>
                <a:rPr lang="en-GB" sz="1200" dirty="0">
                  <a:latin typeface="Arial" pitchFamily="34" charset="0"/>
                </a:rPr>
                <a:t>7</a:t>
              </a:r>
            </a:p>
          </p:txBody>
        </p:sp>
        <p:sp>
          <p:nvSpPr>
            <p:cNvPr id="135" name="Text Box 882"/>
            <p:cNvSpPr txBox="1">
              <a:spLocks noChangeArrowheads="1"/>
            </p:cNvSpPr>
            <p:nvPr/>
          </p:nvSpPr>
          <p:spPr bwMode="auto">
            <a:xfrm>
              <a:off x="7612538" y="5107743"/>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8</a:t>
              </a:r>
            </a:p>
          </p:txBody>
        </p:sp>
        <p:sp>
          <p:nvSpPr>
            <p:cNvPr id="136" name="Text Box 883"/>
            <p:cNvSpPr txBox="1">
              <a:spLocks noChangeArrowheads="1"/>
            </p:cNvSpPr>
            <p:nvPr/>
          </p:nvSpPr>
          <p:spPr bwMode="auto">
            <a:xfrm>
              <a:off x="6074660" y="5588436"/>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9</a:t>
              </a:r>
            </a:p>
          </p:txBody>
        </p:sp>
        <p:sp>
          <p:nvSpPr>
            <p:cNvPr id="137" name="Text Box 884"/>
            <p:cNvSpPr txBox="1">
              <a:spLocks noChangeArrowheads="1"/>
            </p:cNvSpPr>
            <p:nvPr/>
          </p:nvSpPr>
          <p:spPr bwMode="auto">
            <a:xfrm>
              <a:off x="7213747" y="5588436"/>
              <a:ext cx="115720"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10</a:t>
              </a:r>
            </a:p>
          </p:txBody>
        </p:sp>
      </p:grpSp>
      <p:sp>
        <p:nvSpPr>
          <p:cNvPr id="51" name="Content Placeholder 2"/>
          <p:cNvSpPr>
            <a:spLocks noGrp="1"/>
          </p:cNvSpPr>
          <p:nvPr>
            <p:ph idx="1"/>
          </p:nvPr>
        </p:nvSpPr>
        <p:spPr>
          <a:xfrm>
            <a:off x="446700" y="1767314"/>
            <a:ext cx="8229600" cy="4411662"/>
          </a:xfrm>
        </p:spPr>
        <p:txBody>
          <a:bodyPr>
            <a:normAutofit lnSpcReduction="10000"/>
          </a:bodyPr>
          <a:lstStyle/>
          <a:p>
            <a:r>
              <a:rPr lang="en-GB" sz="1800" dirty="0">
                <a:solidFill>
                  <a:srgbClr val="3E6574"/>
                </a:solidFill>
                <a:latin typeface="Franklin Gothic Medium"/>
                <a:ea typeface="ＭＳ Ｐゴシック" charset="0"/>
                <a:cs typeface="Franklin Gothic Medium"/>
              </a:rPr>
              <a:t>Explore the space of feasible colourings via </a:t>
            </a:r>
            <a:r>
              <a:rPr lang="en-GB" sz="1800" dirty="0" err="1">
                <a:solidFill>
                  <a:srgbClr val="3E6574"/>
                </a:solidFill>
                <a:latin typeface="Franklin Gothic Medium"/>
                <a:ea typeface="ＭＳ Ｐゴシック" charset="0"/>
                <a:cs typeface="Franklin Gothic Medium"/>
              </a:rPr>
              <a:t>tabu</a:t>
            </a:r>
            <a:r>
              <a:rPr lang="en-GB" sz="1800" dirty="0">
                <a:solidFill>
                  <a:srgbClr val="3E6574"/>
                </a:solidFill>
                <a:latin typeface="Franklin Gothic Medium"/>
                <a:ea typeface="ＭＳ Ｐゴシック" charset="0"/>
                <a:cs typeface="Franklin Gothic Medium"/>
              </a:rPr>
              <a:t> search, attempting </a:t>
            </a:r>
            <a:r>
              <a:rPr lang="en-GB" sz="1800" dirty="0" smtClean="0">
                <a:solidFill>
                  <a:srgbClr val="3E6574"/>
                </a:solidFill>
                <a:latin typeface="Franklin Gothic Medium"/>
                <a:ea typeface="ＭＳ Ｐゴシック" charset="0"/>
                <a:cs typeface="Franklin Gothic Medium"/>
              </a:rPr>
              <a:t>to</a:t>
            </a:r>
          </a:p>
          <a:p>
            <a:pPr lvl="1"/>
            <a:r>
              <a:rPr lang="en-GB" sz="1400" dirty="0" smtClean="0">
                <a:solidFill>
                  <a:srgbClr val="3E6574"/>
                </a:solidFill>
                <a:latin typeface="Franklin Gothic Medium"/>
                <a:ea typeface="ＭＳ Ｐゴシック" charset="0"/>
                <a:cs typeface="Franklin Gothic Medium"/>
              </a:rPr>
              <a:t>minimise violations of the remaining constraints</a:t>
            </a:r>
          </a:p>
          <a:p>
            <a:pPr lvl="1"/>
            <a:r>
              <a:rPr lang="en-GB" sz="1400" dirty="0" smtClean="0">
                <a:solidFill>
                  <a:srgbClr val="3E6574"/>
                </a:solidFill>
                <a:latin typeface="Franklin Gothic Medium"/>
                <a:ea typeface="ＭＳ Ｐゴシック" charset="0"/>
                <a:cs typeface="Franklin Gothic Medium"/>
              </a:rPr>
              <a:t>Make table sizes equal </a:t>
            </a:r>
          </a:p>
          <a:p>
            <a:pPr lvl="1"/>
            <a:endParaRPr lang="en-GB" sz="1800" dirty="0" smtClean="0">
              <a:solidFill>
                <a:srgbClr val="3E6574"/>
              </a:solidFill>
              <a:latin typeface="Franklin Gothic Medium"/>
              <a:ea typeface="ＭＳ Ｐゴシック" charset="0"/>
              <a:cs typeface="Franklin Gothic Medium"/>
            </a:endParaRPr>
          </a:p>
          <a:p>
            <a:r>
              <a:rPr lang="en-GB" sz="1800" dirty="0" smtClean="0">
                <a:solidFill>
                  <a:srgbClr val="3E6574"/>
                </a:solidFill>
                <a:latin typeface="Franklin Gothic Medium"/>
                <a:ea typeface="ＭＳ Ｐゴシック" charset="0"/>
                <a:cs typeface="Franklin Gothic Medium"/>
              </a:rPr>
              <a:t>It is important that this space features as high a connectivity as possible.</a:t>
            </a:r>
          </a:p>
          <a:p>
            <a:endParaRPr lang="en-GB" sz="1800" dirty="0">
              <a:solidFill>
                <a:srgbClr val="3E6574"/>
              </a:solidFill>
              <a:latin typeface="Franklin Gothic Medium"/>
              <a:ea typeface="ＭＳ Ｐゴシック" charset="0"/>
              <a:cs typeface="Franklin Gothic Medium"/>
            </a:endParaRPr>
          </a:p>
          <a:p>
            <a:r>
              <a:rPr lang="en-GB" sz="1800" dirty="0">
                <a:solidFill>
                  <a:srgbClr val="3E6574"/>
                </a:solidFill>
                <a:latin typeface="Franklin Gothic Medium"/>
                <a:ea typeface="ＭＳ Ｐゴシック" charset="0"/>
                <a:cs typeface="Franklin Gothic Medium"/>
              </a:rPr>
              <a:t>Hence the union of 2 neighbourhoods is used:</a:t>
            </a:r>
          </a:p>
          <a:p>
            <a:pPr lvl="1"/>
            <a:endParaRPr lang="en-GB" sz="1800" dirty="0">
              <a:solidFill>
                <a:srgbClr val="3E6574"/>
              </a:solidFill>
              <a:latin typeface="Franklin Gothic Medium"/>
              <a:ea typeface="ＭＳ Ｐゴシック" charset="0"/>
              <a:cs typeface="Franklin Gothic Medium"/>
            </a:endParaRPr>
          </a:p>
          <a:p>
            <a:pPr lvl="1"/>
            <a:r>
              <a:rPr lang="en-GB" sz="1800" b="1" dirty="0" err="1">
                <a:solidFill>
                  <a:srgbClr val="3E6574"/>
                </a:solidFill>
                <a:latin typeface="Franklin Gothic Medium"/>
                <a:ea typeface="ＭＳ Ｐゴシック" charset="0"/>
                <a:cs typeface="Franklin Gothic Medium"/>
              </a:rPr>
              <a:t>Kempe</a:t>
            </a:r>
            <a:r>
              <a:rPr lang="en-GB" sz="1800" b="1" dirty="0">
                <a:solidFill>
                  <a:srgbClr val="3E6574"/>
                </a:solidFill>
                <a:latin typeface="Franklin Gothic Medium"/>
                <a:ea typeface="ＭＳ Ｐゴシック" charset="0"/>
                <a:cs typeface="Franklin Gothic Medium"/>
              </a:rPr>
              <a:t> chain interchange</a:t>
            </a:r>
          </a:p>
          <a:p>
            <a:pPr lvl="1"/>
            <a:endParaRPr lang="en-GB" sz="1800" dirty="0">
              <a:solidFill>
                <a:srgbClr val="3E6574"/>
              </a:solidFill>
              <a:latin typeface="Franklin Gothic Medium"/>
              <a:ea typeface="ＭＳ Ｐゴシック" charset="0"/>
              <a:cs typeface="Franklin Gothic Medium"/>
            </a:endParaRPr>
          </a:p>
          <a:p>
            <a:pPr lvl="1"/>
            <a:r>
              <a:rPr lang="en-GB" sz="1800" dirty="0">
                <a:solidFill>
                  <a:srgbClr val="3E6574"/>
                </a:solidFill>
                <a:latin typeface="Franklin Gothic Medium"/>
                <a:ea typeface="ＭＳ Ｐゴシック" charset="0"/>
                <a:cs typeface="Franklin Gothic Medium"/>
              </a:rPr>
              <a:t>Non-adjacent swaps</a:t>
            </a:r>
          </a:p>
          <a:p>
            <a:pPr lvl="1"/>
            <a:endParaRPr lang="en-GB" sz="1800" dirty="0">
              <a:solidFill>
                <a:srgbClr val="3E6574"/>
              </a:solidFill>
              <a:latin typeface="Franklin Gothic Medium"/>
              <a:ea typeface="ＭＳ Ｐゴシック" charset="0"/>
              <a:cs typeface="Franklin Gothic Medium"/>
            </a:endParaRPr>
          </a:p>
          <a:p>
            <a:r>
              <a:rPr lang="en-GB" sz="1800" dirty="0">
                <a:solidFill>
                  <a:srgbClr val="3E6574"/>
                </a:solidFill>
                <a:latin typeface="Franklin Gothic Medium"/>
                <a:ea typeface="ＭＳ Ｐゴシック" charset="0"/>
                <a:cs typeface="Franklin Gothic Medium"/>
              </a:rPr>
              <a:t>Moves in both neighbourhoods will </a:t>
            </a:r>
          </a:p>
          <a:p>
            <a:pPr marL="0" indent="0">
              <a:buNone/>
            </a:pPr>
            <a:r>
              <a:rPr lang="en-GB" sz="1800" dirty="0">
                <a:solidFill>
                  <a:srgbClr val="3E6574"/>
                </a:solidFill>
                <a:latin typeface="Franklin Gothic Medium"/>
                <a:ea typeface="ＭＳ Ｐゴシック" charset="0"/>
                <a:cs typeface="Franklin Gothic Medium"/>
              </a:rPr>
              <a:t>      preserve feasibility.</a:t>
            </a:r>
          </a:p>
        </p:txBody>
      </p:sp>
      <p:sp>
        <p:nvSpPr>
          <p:cNvPr id="52" name="TextBox 1"/>
          <p:cNvSpPr txBox="1">
            <a:spLocks noChangeArrowheads="1"/>
          </p:cNvSpPr>
          <p:nvPr/>
        </p:nvSpPr>
        <p:spPr bwMode="auto">
          <a:xfrm>
            <a:off x="1096878" y="283409"/>
            <a:ext cx="75670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GB" altLang="en-US" sz="2800" dirty="0" smtClean="0">
                <a:solidFill>
                  <a:schemeClr val="bg1"/>
                </a:solidFill>
                <a:latin typeface="Franklin Gothic Medium"/>
                <a:cs typeface="Franklin Gothic Medium"/>
              </a:rPr>
              <a:t>Optimising the solution</a:t>
            </a:r>
            <a:endParaRPr lang="en-GB" altLang="en-US" sz="2800" dirty="0">
              <a:solidFill>
                <a:schemeClr val="bg1"/>
              </a:solidFill>
              <a:latin typeface="Franklin Gothic Medium"/>
              <a:cs typeface="Franklin Gothic Medium"/>
            </a:endParaRPr>
          </a:p>
        </p:txBody>
      </p:sp>
      <p:grpSp>
        <p:nvGrpSpPr>
          <p:cNvPr id="63" name="Group 62"/>
          <p:cNvGrpSpPr/>
          <p:nvPr/>
        </p:nvGrpSpPr>
        <p:grpSpPr>
          <a:xfrm>
            <a:off x="5890425" y="6237312"/>
            <a:ext cx="2108911" cy="369332"/>
            <a:chOff x="5890425" y="6237312"/>
            <a:chExt cx="2108911" cy="369332"/>
          </a:xfrm>
        </p:grpSpPr>
        <p:sp>
          <p:nvSpPr>
            <p:cNvPr id="64" name="TextBox 63"/>
            <p:cNvSpPr txBox="1"/>
            <p:nvPr/>
          </p:nvSpPr>
          <p:spPr>
            <a:xfrm>
              <a:off x="5890425" y="6237312"/>
              <a:ext cx="2108911" cy="369332"/>
            </a:xfrm>
            <a:prstGeom prst="rect">
              <a:avLst/>
            </a:prstGeom>
            <a:solidFill>
              <a:schemeClr val="bg1">
                <a:lumMod val="85000"/>
              </a:schemeClr>
            </a:solidFill>
          </p:spPr>
          <p:txBody>
            <a:bodyPr wrap="none" rtlCol="0">
              <a:spAutoFit/>
            </a:bodyPr>
            <a:lstStyle/>
            <a:p>
              <a:r>
                <a:rPr lang="en-GB" dirty="0" err="1" smtClean="0"/>
                <a:t>Eg</a:t>
              </a:r>
              <a:r>
                <a:rPr lang="en-GB" dirty="0" smtClean="0"/>
                <a:t>. Kempe(      ,       )</a:t>
              </a:r>
              <a:endParaRPr lang="en-GB" dirty="0"/>
            </a:p>
          </p:txBody>
        </p:sp>
        <p:sp>
          <p:nvSpPr>
            <p:cNvPr id="65" name="Oval 860"/>
            <p:cNvSpPr>
              <a:spLocks noChangeArrowheads="1"/>
            </p:cNvSpPr>
            <p:nvPr/>
          </p:nvSpPr>
          <p:spPr bwMode="auto">
            <a:xfrm>
              <a:off x="7057975" y="6313529"/>
              <a:ext cx="238813" cy="216897"/>
            </a:xfrm>
            <a:prstGeom prst="ellipse">
              <a:avLst/>
            </a:prstGeom>
            <a:solidFill>
              <a:srgbClr val="C00000"/>
            </a:solidFill>
            <a:ln w="9525">
              <a:solidFill>
                <a:schemeClr val="tx1"/>
              </a:solidFill>
              <a:round/>
              <a:headEnd/>
              <a:tailEnd/>
            </a:ln>
            <a:effectLst/>
          </p:spPr>
          <p:txBody>
            <a:bodyPr wrap="none" anchor="ctr"/>
            <a:lstStyle/>
            <a:p>
              <a:endParaRPr lang="en-GB" sz="4400"/>
            </a:p>
          </p:txBody>
        </p:sp>
        <p:sp>
          <p:nvSpPr>
            <p:cNvPr id="66" name="TextBox 65"/>
            <p:cNvSpPr txBox="1"/>
            <p:nvPr/>
          </p:nvSpPr>
          <p:spPr>
            <a:xfrm>
              <a:off x="7057086" y="6293619"/>
              <a:ext cx="256802" cy="261610"/>
            </a:xfrm>
            <a:prstGeom prst="rect">
              <a:avLst/>
            </a:prstGeom>
            <a:noFill/>
          </p:spPr>
          <p:txBody>
            <a:bodyPr wrap="none" rtlCol="0">
              <a:spAutoFit/>
            </a:bodyPr>
            <a:lstStyle/>
            <a:p>
              <a:r>
                <a:rPr lang="en-GB" sz="1100" dirty="0" smtClean="0"/>
                <a:t>7</a:t>
              </a:r>
              <a:endParaRPr lang="en-GB" sz="1600" dirty="0"/>
            </a:p>
          </p:txBody>
        </p:sp>
        <p:sp>
          <p:nvSpPr>
            <p:cNvPr id="67" name="Oval 856"/>
            <p:cNvSpPr>
              <a:spLocks noChangeArrowheads="1"/>
            </p:cNvSpPr>
            <p:nvPr/>
          </p:nvSpPr>
          <p:spPr bwMode="auto">
            <a:xfrm>
              <a:off x="7450903" y="6313528"/>
              <a:ext cx="238813" cy="216897"/>
            </a:xfrm>
            <a:prstGeom prst="ellipse">
              <a:avLst/>
            </a:prstGeom>
            <a:solidFill>
              <a:srgbClr val="FFFF00"/>
            </a:solidFill>
            <a:ln w="9525">
              <a:solidFill>
                <a:schemeClr val="tx1"/>
              </a:solidFill>
              <a:round/>
              <a:headEnd/>
              <a:tailEnd/>
            </a:ln>
            <a:effectLst/>
          </p:spPr>
          <p:txBody>
            <a:bodyPr wrap="none" anchor="ctr"/>
            <a:lstStyle/>
            <a:p>
              <a:endParaRPr lang="en-GB" sz="4400"/>
            </a:p>
          </p:txBody>
        </p:sp>
      </p:grpSp>
    </p:spTree>
    <p:extLst>
      <p:ext uri="{BB962C8B-B14F-4D97-AF65-F5344CB8AC3E}">
        <p14:creationId xmlns:p14="http://schemas.microsoft.com/office/powerpoint/2010/main" val="37554057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Group 179"/>
          <p:cNvGrpSpPr/>
          <p:nvPr/>
        </p:nvGrpSpPr>
        <p:grpSpPr>
          <a:xfrm>
            <a:off x="5651612" y="3947725"/>
            <a:ext cx="2378319" cy="1983683"/>
            <a:chOff x="5673666" y="4181621"/>
            <a:chExt cx="1996733" cy="1544644"/>
          </a:xfrm>
        </p:grpSpPr>
        <p:sp>
          <p:nvSpPr>
            <p:cNvPr id="97" name="Line 833"/>
            <p:cNvSpPr>
              <a:spLocks noChangeShapeType="1"/>
            </p:cNvSpPr>
            <p:nvPr/>
          </p:nvSpPr>
          <p:spPr bwMode="auto">
            <a:xfrm flipH="1">
              <a:off x="5874163" y="4265139"/>
              <a:ext cx="398791" cy="421302"/>
            </a:xfrm>
            <a:prstGeom prst="line">
              <a:avLst/>
            </a:prstGeom>
            <a:noFill/>
            <a:ln w="9525">
              <a:solidFill>
                <a:schemeClr val="tx1"/>
              </a:solidFill>
              <a:round/>
              <a:headEnd/>
              <a:tailEnd/>
            </a:ln>
            <a:effectLst/>
          </p:spPr>
          <p:txBody>
            <a:bodyPr/>
            <a:lstStyle/>
            <a:p>
              <a:endParaRPr lang="en-GB" sz="4400"/>
            </a:p>
          </p:txBody>
        </p:sp>
        <p:sp>
          <p:nvSpPr>
            <p:cNvPr id="98" name="Line 834"/>
            <p:cNvSpPr>
              <a:spLocks noChangeShapeType="1"/>
            </p:cNvSpPr>
            <p:nvPr/>
          </p:nvSpPr>
          <p:spPr bwMode="auto">
            <a:xfrm flipH="1" flipV="1">
              <a:off x="6272954" y="4265139"/>
              <a:ext cx="400994" cy="421302"/>
            </a:xfrm>
            <a:prstGeom prst="line">
              <a:avLst/>
            </a:prstGeom>
            <a:noFill/>
            <a:ln w="9525">
              <a:solidFill>
                <a:schemeClr val="tx1"/>
              </a:solidFill>
              <a:round/>
              <a:headEnd/>
              <a:tailEnd/>
            </a:ln>
            <a:effectLst/>
          </p:spPr>
          <p:txBody>
            <a:bodyPr/>
            <a:lstStyle/>
            <a:p>
              <a:endParaRPr lang="en-GB" sz="4400"/>
            </a:p>
          </p:txBody>
        </p:sp>
        <p:sp>
          <p:nvSpPr>
            <p:cNvPr id="99" name="Line 835"/>
            <p:cNvSpPr>
              <a:spLocks noChangeShapeType="1"/>
            </p:cNvSpPr>
            <p:nvPr/>
          </p:nvSpPr>
          <p:spPr bwMode="auto">
            <a:xfrm>
              <a:off x="5874163" y="5191261"/>
              <a:ext cx="799785" cy="0"/>
            </a:xfrm>
            <a:prstGeom prst="line">
              <a:avLst/>
            </a:prstGeom>
            <a:noFill/>
            <a:ln w="9525">
              <a:solidFill>
                <a:schemeClr val="tx1"/>
              </a:solidFill>
              <a:round/>
              <a:headEnd/>
              <a:tailEnd/>
            </a:ln>
            <a:effectLst/>
          </p:spPr>
          <p:txBody>
            <a:bodyPr/>
            <a:lstStyle/>
            <a:p>
              <a:endParaRPr lang="en-GB" sz="4400"/>
            </a:p>
          </p:txBody>
        </p:sp>
        <p:sp>
          <p:nvSpPr>
            <p:cNvPr id="100" name="Line 836"/>
            <p:cNvSpPr>
              <a:spLocks noChangeShapeType="1"/>
            </p:cNvSpPr>
            <p:nvPr/>
          </p:nvSpPr>
          <p:spPr bwMode="auto">
            <a:xfrm flipV="1">
              <a:off x="5874163" y="4686441"/>
              <a:ext cx="0" cy="504820"/>
            </a:xfrm>
            <a:prstGeom prst="line">
              <a:avLst/>
            </a:prstGeom>
            <a:noFill/>
            <a:ln w="9525">
              <a:solidFill>
                <a:schemeClr val="tx1"/>
              </a:solidFill>
              <a:round/>
              <a:headEnd/>
              <a:tailEnd/>
            </a:ln>
            <a:effectLst/>
          </p:spPr>
          <p:txBody>
            <a:bodyPr/>
            <a:lstStyle/>
            <a:p>
              <a:endParaRPr lang="en-GB" sz="4400"/>
            </a:p>
          </p:txBody>
        </p:sp>
        <p:sp>
          <p:nvSpPr>
            <p:cNvPr id="101" name="Line 837"/>
            <p:cNvSpPr>
              <a:spLocks noChangeShapeType="1"/>
            </p:cNvSpPr>
            <p:nvPr/>
          </p:nvSpPr>
          <p:spPr bwMode="auto">
            <a:xfrm flipV="1">
              <a:off x="6673948" y="4686441"/>
              <a:ext cx="0" cy="504820"/>
            </a:xfrm>
            <a:prstGeom prst="line">
              <a:avLst/>
            </a:prstGeom>
            <a:noFill/>
            <a:ln w="76200">
              <a:solidFill>
                <a:schemeClr val="tx1"/>
              </a:solidFill>
              <a:round/>
              <a:headEnd/>
              <a:tailEnd/>
            </a:ln>
            <a:effectLst/>
          </p:spPr>
          <p:txBody>
            <a:bodyPr/>
            <a:lstStyle/>
            <a:p>
              <a:endParaRPr lang="en-GB" sz="4400"/>
            </a:p>
          </p:txBody>
        </p:sp>
        <p:sp>
          <p:nvSpPr>
            <p:cNvPr id="102" name="Line 838"/>
            <p:cNvSpPr>
              <a:spLocks noChangeShapeType="1"/>
            </p:cNvSpPr>
            <p:nvPr/>
          </p:nvSpPr>
          <p:spPr bwMode="auto">
            <a:xfrm flipV="1">
              <a:off x="5874163" y="4686441"/>
              <a:ext cx="799785" cy="504820"/>
            </a:xfrm>
            <a:prstGeom prst="line">
              <a:avLst/>
            </a:prstGeom>
            <a:noFill/>
            <a:ln w="9525">
              <a:solidFill>
                <a:schemeClr val="tx1"/>
              </a:solidFill>
              <a:round/>
              <a:headEnd/>
              <a:tailEnd/>
            </a:ln>
            <a:effectLst/>
          </p:spPr>
          <p:txBody>
            <a:bodyPr/>
            <a:lstStyle/>
            <a:p>
              <a:endParaRPr lang="en-GB" sz="4400"/>
            </a:p>
          </p:txBody>
        </p:sp>
        <p:sp>
          <p:nvSpPr>
            <p:cNvPr id="103" name="Line 839"/>
            <p:cNvSpPr>
              <a:spLocks noChangeShapeType="1"/>
            </p:cNvSpPr>
            <p:nvPr/>
          </p:nvSpPr>
          <p:spPr bwMode="auto">
            <a:xfrm>
              <a:off x="5874163" y="4686441"/>
              <a:ext cx="799785" cy="504820"/>
            </a:xfrm>
            <a:prstGeom prst="line">
              <a:avLst/>
            </a:prstGeom>
            <a:noFill/>
            <a:ln w="9525">
              <a:solidFill>
                <a:schemeClr val="tx1"/>
              </a:solidFill>
              <a:round/>
              <a:headEnd/>
              <a:tailEnd/>
            </a:ln>
            <a:effectLst/>
          </p:spPr>
          <p:txBody>
            <a:bodyPr/>
            <a:lstStyle/>
            <a:p>
              <a:endParaRPr lang="en-GB" sz="4400"/>
            </a:p>
          </p:txBody>
        </p:sp>
        <p:sp>
          <p:nvSpPr>
            <p:cNvPr id="104" name="Line 840"/>
            <p:cNvSpPr>
              <a:spLocks noChangeShapeType="1"/>
            </p:cNvSpPr>
            <p:nvPr/>
          </p:nvSpPr>
          <p:spPr bwMode="auto">
            <a:xfrm flipH="1">
              <a:off x="5874163" y="4686441"/>
              <a:ext cx="799785" cy="0"/>
            </a:xfrm>
            <a:prstGeom prst="line">
              <a:avLst/>
            </a:prstGeom>
            <a:noFill/>
            <a:ln w="9525">
              <a:solidFill>
                <a:schemeClr val="tx1"/>
              </a:solidFill>
              <a:round/>
              <a:headEnd/>
              <a:tailEnd/>
            </a:ln>
            <a:effectLst/>
          </p:spPr>
          <p:txBody>
            <a:bodyPr/>
            <a:lstStyle/>
            <a:p>
              <a:endParaRPr lang="en-GB" sz="4400"/>
            </a:p>
          </p:txBody>
        </p:sp>
        <p:sp>
          <p:nvSpPr>
            <p:cNvPr id="105" name="Line 841"/>
            <p:cNvSpPr>
              <a:spLocks noChangeShapeType="1"/>
            </p:cNvSpPr>
            <p:nvPr/>
          </p:nvSpPr>
          <p:spPr bwMode="auto">
            <a:xfrm flipH="1">
              <a:off x="5874163" y="4265139"/>
              <a:ext cx="398791" cy="926122"/>
            </a:xfrm>
            <a:prstGeom prst="line">
              <a:avLst/>
            </a:prstGeom>
            <a:noFill/>
            <a:ln w="9525">
              <a:solidFill>
                <a:schemeClr val="tx1"/>
              </a:solidFill>
              <a:round/>
              <a:headEnd/>
              <a:tailEnd/>
            </a:ln>
            <a:effectLst/>
          </p:spPr>
          <p:txBody>
            <a:bodyPr/>
            <a:lstStyle/>
            <a:p>
              <a:endParaRPr lang="en-GB" sz="4400"/>
            </a:p>
          </p:txBody>
        </p:sp>
        <p:sp>
          <p:nvSpPr>
            <p:cNvPr id="106" name="Line 842"/>
            <p:cNvSpPr>
              <a:spLocks noChangeShapeType="1"/>
            </p:cNvSpPr>
            <p:nvPr/>
          </p:nvSpPr>
          <p:spPr bwMode="auto">
            <a:xfrm>
              <a:off x="6272954" y="4265139"/>
              <a:ext cx="400994" cy="926122"/>
            </a:xfrm>
            <a:prstGeom prst="line">
              <a:avLst/>
            </a:prstGeom>
            <a:noFill/>
            <a:ln w="9525">
              <a:solidFill>
                <a:schemeClr val="tx1"/>
              </a:solidFill>
              <a:round/>
              <a:headEnd/>
              <a:tailEnd/>
            </a:ln>
            <a:effectLst/>
          </p:spPr>
          <p:txBody>
            <a:bodyPr/>
            <a:lstStyle/>
            <a:p>
              <a:endParaRPr lang="en-GB" sz="4400"/>
            </a:p>
          </p:txBody>
        </p:sp>
        <p:sp>
          <p:nvSpPr>
            <p:cNvPr id="107" name="Line 843"/>
            <p:cNvSpPr>
              <a:spLocks noChangeShapeType="1"/>
            </p:cNvSpPr>
            <p:nvPr/>
          </p:nvSpPr>
          <p:spPr bwMode="auto">
            <a:xfrm flipH="1">
              <a:off x="6275157" y="4265139"/>
              <a:ext cx="797582" cy="0"/>
            </a:xfrm>
            <a:prstGeom prst="line">
              <a:avLst/>
            </a:prstGeom>
            <a:noFill/>
            <a:ln w="9525">
              <a:solidFill>
                <a:schemeClr val="tx1"/>
              </a:solidFill>
              <a:round/>
              <a:headEnd/>
              <a:tailEnd/>
            </a:ln>
            <a:effectLst/>
          </p:spPr>
          <p:txBody>
            <a:bodyPr/>
            <a:lstStyle/>
            <a:p>
              <a:endParaRPr lang="en-GB" sz="4400"/>
            </a:p>
          </p:txBody>
        </p:sp>
        <p:sp>
          <p:nvSpPr>
            <p:cNvPr id="108" name="Line 844"/>
            <p:cNvSpPr>
              <a:spLocks noChangeShapeType="1"/>
            </p:cNvSpPr>
            <p:nvPr/>
          </p:nvSpPr>
          <p:spPr bwMode="auto">
            <a:xfrm flipH="1">
              <a:off x="6673948" y="4686441"/>
              <a:ext cx="797582" cy="0"/>
            </a:xfrm>
            <a:prstGeom prst="line">
              <a:avLst/>
            </a:prstGeom>
            <a:noFill/>
            <a:ln w="9525">
              <a:solidFill>
                <a:schemeClr val="tx1"/>
              </a:solidFill>
              <a:round/>
              <a:headEnd/>
              <a:tailEnd/>
            </a:ln>
            <a:effectLst/>
          </p:spPr>
          <p:txBody>
            <a:bodyPr/>
            <a:lstStyle/>
            <a:p>
              <a:endParaRPr lang="en-GB" sz="4400"/>
            </a:p>
          </p:txBody>
        </p:sp>
        <p:sp>
          <p:nvSpPr>
            <p:cNvPr id="109" name="Line 845"/>
            <p:cNvSpPr>
              <a:spLocks noChangeShapeType="1"/>
            </p:cNvSpPr>
            <p:nvPr/>
          </p:nvSpPr>
          <p:spPr bwMode="auto">
            <a:xfrm>
              <a:off x="7072738" y="4265139"/>
              <a:ext cx="400994" cy="421302"/>
            </a:xfrm>
            <a:prstGeom prst="line">
              <a:avLst/>
            </a:prstGeom>
            <a:noFill/>
            <a:ln w="9525">
              <a:solidFill>
                <a:schemeClr val="tx1"/>
              </a:solidFill>
              <a:round/>
              <a:headEnd/>
              <a:tailEnd/>
            </a:ln>
            <a:effectLst/>
          </p:spPr>
          <p:txBody>
            <a:bodyPr/>
            <a:lstStyle/>
            <a:p>
              <a:endParaRPr lang="en-GB" sz="4400"/>
            </a:p>
          </p:txBody>
        </p:sp>
        <p:sp>
          <p:nvSpPr>
            <p:cNvPr id="110" name="Line 846"/>
            <p:cNvSpPr>
              <a:spLocks noChangeShapeType="1"/>
            </p:cNvSpPr>
            <p:nvPr/>
          </p:nvSpPr>
          <p:spPr bwMode="auto">
            <a:xfrm>
              <a:off x="7473732" y="4686441"/>
              <a:ext cx="0" cy="504820"/>
            </a:xfrm>
            <a:prstGeom prst="line">
              <a:avLst/>
            </a:prstGeom>
            <a:noFill/>
            <a:ln w="9525">
              <a:solidFill>
                <a:schemeClr val="tx1"/>
              </a:solidFill>
              <a:round/>
              <a:headEnd/>
              <a:tailEnd/>
            </a:ln>
            <a:effectLst/>
          </p:spPr>
          <p:txBody>
            <a:bodyPr/>
            <a:lstStyle/>
            <a:p>
              <a:endParaRPr lang="en-GB" sz="4400"/>
            </a:p>
          </p:txBody>
        </p:sp>
        <p:sp>
          <p:nvSpPr>
            <p:cNvPr id="112" name="Line 848"/>
            <p:cNvSpPr>
              <a:spLocks noChangeShapeType="1"/>
            </p:cNvSpPr>
            <p:nvPr/>
          </p:nvSpPr>
          <p:spPr bwMode="auto">
            <a:xfrm flipV="1">
              <a:off x="6673948" y="4686441"/>
              <a:ext cx="799785" cy="504820"/>
            </a:xfrm>
            <a:prstGeom prst="line">
              <a:avLst/>
            </a:prstGeom>
            <a:noFill/>
            <a:ln w="9525">
              <a:solidFill>
                <a:schemeClr val="tx1"/>
              </a:solidFill>
              <a:round/>
              <a:headEnd/>
              <a:tailEnd/>
            </a:ln>
            <a:effectLst/>
          </p:spPr>
          <p:txBody>
            <a:bodyPr/>
            <a:lstStyle/>
            <a:p>
              <a:endParaRPr lang="en-GB" sz="4400"/>
            </a:p>
          </p:txBody>
        </p:sp>
        <p:sp>
          <p:nvSpPr>
            <p:cNvPr id="113" name="Line 849"/>
            <p:cNvSpPr>
              <a:spLocks noChangeShapeType="1"/>
            </p:cNvSpPr>
            <p:nvPr/>
          </p:nvSpPr>
          <p:spPr bwMode="auto">
            <a:xfrm>
              <a:off x="6673948" y="4686441"/>
              <a:ext cx="799785" cy="504820"/>
            </a:xfrm>
            <a:prstGeom prst="line">
              <a:avLst/>
            </a:prstGeom>
            <a:noFill/>
            <a:ln w="76200">
              <a:solidFill>
                <a:schemeClr val="tx1"/>
              </a:solidFill>
              <a:round/>
              <a:headEnd/>
              <a:tailEnd/>
            </a:ln>
            <a:effectLst/>
          </p:spPr>
          <p:txBody>
            <a:bodyPr/>
            <a:lstStyle/>
            <a:p>
              <a:endParaRPr lang="en-GB" sz="4400"/>
            </a:p>
          </p:txBody>
        </p:sp>
        <p:sp>
          <p:nvSpPr>
            <p:cNvPr id="114" name="Line 850"/>
            <p:cNvSpPr>
              <a:spLocks noChangeShapeType="1"/>
            </p:cNvSpPr>
            <p:nvPr/>
          </p:nvSpPr>
          <p:spPr bwMode="auto">
            <a:xfrm>
              <a:off x="5874163" y="5191261"/>
              <a:ext cx="398791" cy="421302"/>
            </a:xfrm>
            <a:prstGeom prst="line">
              <a:avLst/>
            </a:prstGeom>
            <a:noFill/>
            <a:ln w="9525">
              <a:solidFill>
                <a:schemeClr val="tx1"/>
              </a:solidFill>
              <a:round/>
              <a:headEnd/>
              <a:tailEnd/>
            </a:ln>
            <a:effectLst/>
          </p:spPr>
          <p:txBody>
            <a:bodyPr/>
            <a:lstStyle/>
            <a:p>
              <a:endParaRPr lang="en-GB" sz="4400"/>
            </a:p>
          </p:txBody>
        </p:sp>
        <p:sp>
          <p:nvSpPr>
            <p:cNvPr id="115" name="Line 851"/>
            <p:cNvSpPr>
              <a:spLocks noChangeShapeType="1"/>
            </p:cNvSpPr>
            <p:nvPr/>
          </p:nvSpPr>
          <p:spPr bwMode="auto">
            <a:xfrm flipH="1">
              <a:off x="6272954" y="5191261"/>
              <a:ext cx="400994" cy="421302"/>
            </a:xfrm>
            <a:prstGeom prst="line">
              <a:avLst/>
            </a:prstGeom>
            <a:noFill/>
            <a:ln w="76200">
              <a:solidFill>
                <a:schemeClr val="tx1"/>
              </a:solidFill>
              <a:round/>
              <a:headEnd/>
              <a:tailEnd/>
            </a:ln>
            <a:effectLst/>
          </p:spPr>
          <p:txBody>
            <a:bodyPr/>
            <a:lstStyle/>
            <a:p>
              <a:endParaRPr lang="en-GB" sz="4400"/>
            </a:p>
          </p:txBody>
        </p:sp>
        <p:sp>
          <p:nvSpPr>
            <p:cNvPr id="116" name="Line 852"/>
            <p:cNvSpPr>
              <a:spLocks noChangeShapeType="1"/>
            </p:cNvSpPr>
            <p:nvPr/>
          </p:nvSpPr>
          <p:spPr bwMode="auto">
            <a:xfrm flipH="1">
              <a:off x="6272954" y="5612563"/>
              <a:ext cx="799785" cy="0"/>
            </a:xfrm>
            <a:prstGeom prst="line">
              <a:avLst/>
            </a:prstGeom>
            <a:noFill/>
            <a:ln w="9525">
              <a:solidFill>
                <a:schemeClr val="tx1"/>
              </a:solidFill>
              <a:round/>
              <a:headEnd/>
              <a:tailEnd/>
            </a:ln>
            <a:effectLst/>
          </p:spPr>
          <p:txBody>
            <a:bodyPr/>
            <a:lstStyle/>
            <a:p>
              <a:endParaRPr lang="en-GB" sz="4400"/>
            </a:p>
          </p:txBody>
        </p:sp>
        <p:sp>
          <p:nvSpPr>
            <p:cNvPr id="117" name="Line 853"/>
            <p:cNvSpPr>
              <a:spLocks noChangeShapeType="1"/>
            </p:cNvSpPr>
            <p:nvPr/>
          </p:nvSpPr>
          <p:spPr bwMode="auto">
            <a:xfrm flipH="1">
              <a:off x="7072738" y="5191261"/>
              <a:ext cx="400994" cy="421302"/>
            </a:xfrm>
            <a:prstGeom prst="line">
              <a:avLst/>
            </a:prstGeom>
            <a:noFill/>
            <a:ln w="9525">
              <a:solidFill>
                <a:schemeClr val="tx1"/>
              </a:solidFill>
              <a:round/>
              <a:headEnd/>
              <a:tailEnd/>
            </a:ln>
            <a:effectLst/>
          </p:spPr>
          <p:txBody>
            <a:bodyPr/>
            <a:lstStyle/>
            <a:p>
              <a:endParaRPr lang="en-GB" sz="4400"/>
            </a:p>
          </p:txBody>
        </p:sp>
        <p:sp>
          <p:nvSpPr>
            <p:cNvPr id="118" name="Oval 854"/>
            <p:cNvSpPr>
              <a:spLocks noChangeArrowheads="1"/>
            </p:cNvSpPr>
            <p:nvPr/>
          </p:nvSpPr>
          <p:spPr bwMode="auto">
            <a:xfrm>
              <a:off x="6173807" y="4181621"/>
              <a:ext cx="200497" cy="168892"/>
            </a:xfrm>
            <a:prstGeom prst="ellipse">
              <a:avLst/>
            </a:prstGeom>
            <a:solidFill>
              <a:srgbClr val="92D050"/>
            </a:solidFill>
            <a:ln w="9525">
              <a:solidFill>
                <a:schemeClr val="tx1"/>
              </a:solidFill>
              <a:round/>
              <a:headEnd/>
              <a:tailEnd/>
            </a:ln>
            <a:effectLst/>
          </p:spPr>
          <p:txBody>
            <a:bodyPr wrap="none" anchor="ctr"/>
            <a:lstStyle/>
            <a:p>
              <a:endParaRPr lang="en-GB" sz="4400"/>
            </a:p>
          </p:txBody>
        </p:sp>
        <p:sp>
          <p:nvSpPr>
            <p:cNvPr id="119" name="Oval 855"/>
            <p:cNvSpPr>
              <a:spLocks noChangeArrowheads="1"/>
            </p:cNvSpPr>
            <p:nvPr/>
          </p:nvSpPr>
          <p:spPr bwMode="auto">
            <a:xfrm>
              <a:off x="6973591" y="4181621"/>
              <a:ext cx="200497" cy="168892"/>
            </a:xfrm>
            <a:prstGeom prst="ellipse">
              <a:avLst/>
            </a:prstGeom>
            <a:solidFill>
              <a:srgbClr val="FFFF00"/>
            </a:solidFill>
            <a:ln w="9525">
              <a:solidFill>
                <a:schemeClr val="tx1"/>
              </a:solidFill>
              <a:round/>
              <a:headEnd/>
              <a:tailEnd/>
            </a:ln>
            <a:effectLst/>
          </p:spPr>
          <p:txBody>
            <a:bodyPr wrap="none" anchor="ctr"/>
            <a:lstStyle/>
            <a:p>
              <a:endParaRPr lang="en-GB" sz="4400"/>
            </a:p>
          </p:txBody>
        </p:sp>
        <p:sp>
          <p:nvSpPr>
            <p:cNvPr id="120" name="Oval 856"/>
            <p:cNvSpPr>
              <a:spLocks noChangeArrowheads="1"/>
            </p:cNvSpPr>
            <p:nvPr/>
          </p:nvSpPr>
          <p:spPr bwMode="auto">
            <a:xfrm>
              <a:off x="6572597" y="4602923"/>
              <a:ext cx="200497" cy="168892"/>
            </a:xfrm>
            <a:prstGeom prst="ellipse">
              <a:avLst/>
            </a:prstGeom>
            <a:solidFill>
              <a:srgbClr val="C00000"/>
            </a:solidFill>
            <a:ln w="9525">
              <a:solidFill>
                <a:schemeClr val="tx1"/>
              </a:solidFill>
              <a:round/>
              <a:headEnd/>
              <a:tailEnd/>
            </a:ln>
            <a:effectLst/>
          </p:spPr>
          <p:txBody>
            <a:bodyPr wrap="none" anchor="ctr"/>
            <a:lstStyle/>
            <a:p>
              <a:endParaRPr lang="en-GB" sz="4400"/>
            </a:p>
          </p:txBody>
        </p:sp>
        <p:sp>
          <p:nvSpPr>
            <p:cNvPr id="121" name="Oval 857"/>
            <p:cNvSpPr>
              <a:spLocks noChangeArrowheads="1"/>
            </p:cNvSpPr>
            <p:nvPr/>
          </p:nvSpPr>
          <p:spPr bwMode="auto">
            <a:xfrm>
              <a:off x="5775016" y="4602923"/>
              <a:ext cx="200497" cy="168892"/>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en-GB" sz="4400"/>
            </a:p>
          </p:txBody>
        </p:sp>
        <p:sp>
          <p:nvSpPr>
            <p:cNvPr id="122" name="Oval 858"/>
            <p:cNvSpPr>
              <a:spLocks noChangeArrowheads="1"/>
            </p:cNvSpPr>
            <p:nvPr/>
          </p:nvSpPr>
          <p:spPr bwMode="auto">
            <a:xfrm>
              <a:off x="7372382" y="4602923"/>
              <a:ext cx="200497" cy="168892"/>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en-GB" sz="4400"/>
            </a:p>
          </p:txBody>
        </p:sp>
        <p:sp>
          <p:nvSpPr>
            <p:cNvPr id="123" name="Oval 859"/>
            <p:cNvSpPr>
              <a:spLocks noChangeArrowheads="1"/>
            </p:cNvSpPr>
            <p:nvPr/>
          </p:nvSpPr>
          <p:spPr bwMode="auto">
            <a:xfrm>
              <a:off x="5775016" y="5107743"/>
              <a:ext cx="200497" cy="168892"/>
            </a:xfrm>
            <a:prstGeom prst="ellipse">
              <a:avLst/>
            </a:prstGeom>
            <a:solidFill>
              <a:schemeClr val="bg1">
                <a:lumMod val="75000"/>
              </a:schemeClr>
            </a:solidFill>
            <a:ln w="9525">
              <a:solidFill>
                <a:schemeClr val="tx1"/>
              </a:solidFill>
              <a:round/>
              <a:headEnd/>
              <a:tailEnd/>
            </a:ln>
            <a:effectLst/>
          </p:spPr>
          <p:txBody>
            <a:bodyPr wrap="none" anchor="ctr"/>
            <a:lstStyle/>
            <a:p>
              <a:endParaRPr lang="en-GB" sz="4400"/>
            </a:p>
          </p:txBody>
        </p:sp>
        <p:sp>
          <p:nvSpPr>
            <p:cNvPr id="124" name="Oval 860"/>
            <p:cNvSpPr>
              <a:spLocks noChangeArrowheads="1"/>
            </p:cNvSpPr>
            <p:nvPr/>
          </p:nvSpPr>
          <p:spPr bwMode="auto">
            <a:xfrm>
              <a:off x="6572597" y="5107743"/>
              <a:ext cx="200497" cy="168892"/>
            </a:xfrm>
            <a:prstGeom prst="ellipse">
              <a:avLst/>
            </a:prstGeom>
            <a:solidFill>
              <a:srgbClr val="FFFF00"/>
            </a:solidFill>
            <a:ln w="9525">
              <a:solidFill>
                <a:schemeClr val="tx1"/>
              </a:solidFill>
              <a:round/>
              <a:headEnd/>
              <a:tailEnd/>
            </a:ln>
            <a:effectLst/>
          </p:spPr>
          <p:txBody>
            <a:bodyPr wrap="none" anchor="ctr"/>
            <a:lstStyle/>
            <a:p>
              <a:endParaRPr lang="en-GB" sz="4400"/>
            </a:p>
          </p:txBody>
        </p:sp>
        <p:sp>
          <p:nvSpPr>
            <p:cNvPr id="125" name="Oval 861"/>
            <p:cNvSpPr>
              <a:spLocks noChangeArrowheads="1"/>
            </p:cNvSpPr>
            <p:nvPr/>
          </p:nvSpPr>
          <p:spPr bwMode="auto">
            <a:xfrm>
              <a:off x="7372382" y="5107743"/>
              <a:ext cx="200497" cy="168892"/>
            </a:xfrm>
            <a:prstGeom prst="ellipse">
              <a:avLst/>
            </a:prstGeom>
            <a:solidFill>
              <a:srgbClr val="FFFF00"/>
            </a:solidFill>
            <a:ln w="9525">
              <a:solidFill>
                <a:schemeClr val="tx1"/>
              </a:solidFill>
              <a:round/>
              <a:headEnd/>
              <a:tailEnd/>
            </a:ln>
            <a:effectLst/>
          </p:spPr>
          <p:txBody>
            <a:bodyPr wrap="none" anchor="ctr"/>
            <a:lstStyle/>
            <a:p>
              <a:endParaRPr lang="en-GB" sz="4400"/>
            </a:p>
          </p:txBody>
        </p:sp>
        <p:sp>
          <p:nvSpPr>
            <p:cNvPr id="126" name="Oval 862"/>
            <p:cNvSpPr>
              <a:spLocks noChangeArrowheads="1"/>
            </p:cNvSpPr>
            <p:nvPr/>
          </p:nvSpPr>
          <p:spPr bwMode="auto">
            <a:xfrm>
              <a:off x="6173807" y="5527189"/>
              <a:ext cx="200497" cy="168892"/>
            </a:xfrm>
            <a:prstGeom prst="ellipse">
              <a:avLst/>
            </a:prstGeom>
            <a:solidFill>
              <a:srgbClr val="C00000"/>
            </a:solidFill>
            <a:ln w="9525">
              <a:solidFill>
                <a:schemeClr val="tx1"/>
              </a:solidFill>
              <a:round/>
              <a:headEnd/>
              <a:tailEnd/>
            </a:ln>
            <a:effectLst/>
          </p:spPr>
          <p:txBody>
            <a:bodyPr wrap="none" anchor="ctr"/>
            <a:lstStyle/>
            <a:p>
              <a:endParaRPr lang="en-GB" sz="4400"/>
            </a:p>
          </p:txBody>
        </p:sp>
        <p:sp>
          <p:nvSpPr>
            <p:cNvPr id="127" name="Oval 863"/>
            <p:cNvSpPr>
              <a:spLocks noChangeArrowheads="1"/>
            </p:cNvSpPr>
            <p:nvPr/>
          </p:nvSpPr>
          <p:spPr bwMode="auto">
            <a:xfrm>
              <a:off x="6973591" y="5529045"/>
              <a:ext cx="200497" cy="168892"/>
            </a:xfrm>
            <a:prstGeom prst="ellipse">
              <a:avLst/>
            </a:prstGeom>
            <a:solidFill>
              <a:srgbClr val="92D050"/>
            </a:solidFill>
            <a:ln w="9525">
              <a:solidFill>
                <a:schemeClr val="tx1"/>
              </a:solidFill>
              <a:round/>
              <a:headEnd/>
              <a:tailEnd/>
            </a:ln>
            <a:effectLst/>
          </p:spPr>
          <p:txBody>
            <a:bodyPr wrap="none" anchor="ctr"/>
            <a:lstStyle/>
            <a:p>
              <a:endParaRPr lang="en-GB" sz="4400"/>
            </a:p>
          </p:txBody>
        </p:sp>
        <p:sp>
          <p:nvSpPr>
            <p:cNvPr id="128" name="Text Box 875"/>
            <p:cNvSpPr txBox="1">
              <a:spLocks noChangeArrowheads="1"/>
            </p:cNvSpPr>
            <p:nvPr/>
          </p:nvSpPr>
          <p:spPr bwMode="auto">
            <a:xfrm>
              <a:off x="6074660" y="4181621"/>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1</a:t>
              </a:r>
            </a:p>
          </p:txBody>
        </p:sp>
        <p:sp>
          <p:nvSpPr>
            <p:cNvPr id="129" name="Text Box 876"/>
            <p:cNvSpPr txBox="1">
              <a:spLocks noChangeArrowheads="1"/>
            </p:cNvSpPr>
            <p:nvPr/>
          </p:nvSpPr>
          <p:spPr bwMode="auto">
            <a:xfrm>
              <a:off x="7213747" y="4181621"/>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2</a:t>
              </a:r>
            </a:p>
          </p:txBody>
        </p:sp>
        <p:sp>
          <p:nvSpPr>
            <p:cNvPr id="130" name="Text Box 877"/>
            <p:cNvSpPr txBox="1">
              <a:spLocks noChangeArrowheads="1"/>
            </p:cNvSpPr>
            <p:nvPr/>
          </p:nvSpPr>
          <p:spPr bwMode="auto">
            <a:xfrm>
              <a:off x="5673666" y="4578795"/>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3</a:t>
              </a:r>
            </a:p>
          </p:txBody>
        </p:sp>
        <p:sp>
          <p:nvSpPr>
            <p:cNvPr id="131" name="Text Box 878"/>
            <p:cNvSpPr txBox="1">
              <a:spLocks noChangeArrowheads="1"/>
            </p:cNvSpPr>
            <p:nvPr/>
          </p:nvSpPr>
          <p:spPr bwMode="auto">
            <a:xfrm>
              <a:off x="6754893" y="4499096"/>
              <a:ext cx="57861" cy="137829"/>
            </a:xfrm>
            <a:prstGeom prst="rect">
              <a:avLst/>
            </a:prstGeom>
            <a:noFill/>
            <a:ln w="9525">
              <a:noFill/>
              <a:miter lim="800000"/>
              <a:headEnd/>
              <a:tailEnd/>
            </a:ln>
            <a:effectLst/>
          </p:spPr>
          <p:txBody>
            <a:bodyPr wrap="none" lIns="0" tIns="0" rIns="0" bIns="0">
              <a:spAutoFit/>
            </a:bodyPr>
            <a:lstStyle/>
            <a:p>
              <a:r>
                <a:rPr lang="en-GB" sz="1200" dirty="0">
                  <a:latin typeface="Arial" pitchFamily="34" charset="0"/>
                </a:rPr>
                <a:t>4</a:t>
              </a:r>
            </a:p>
          </p:txBody>
        </p:sp>
        <p:sp>
          <p:nvSpPr>
            <p:cNvPr id="132" name="Text Box 879"/>
            <p:cNvSpPr txBox="1">
              <a:spLocks noChangeArrowheads="1"/>
            </p:cNvSpPr>
            <p:nvPr/>
          </p:nvSpPr>
          <p:spPr bwMode="auto">
            <a:xfrm>
              <a:off x="7612538" y="4578795"/>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5</a:t>
              </a:r>
            </a:p>
          </p:txBody>
        </p:sp>
        <p:sp>
          <p:nvSpPr>
            <p:cNvPr id="133" name="Text Box 880"/>
            <p:cNvSpPr txBox="1">
              <a:spLocks noChangeArrowheads="1"/>
            </p:cNvSpPr>
            <p:nvPr/>
          </p:nvSpPr>
          <p:spPr bwMode="auto">
            <a:xfrm>
              <a:off x="5673666" y="5083616"/>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6</a:t>
              </a:r>
            </a:p>
          </p:txBody>
        </p:sp>
        <p:sp>
          <p:nvSpPr>
            <p:cNvPr id="134" name="Text Box 881"/>
            <p:cNvSpPr txBox="1">
              <a:spLocks noChangeArrowheads="1"/>
            </p:cNvSpPr>
            <p:nvPr/>
          </p:nvSpPr>
          <p:spPr bwMode="auto">
            <a:xfrm>
              <a:off x="6812753" y="5107743"/>
              <a:ext cx="57861" cy="137829"/>
            </a:xfrm>
            <a:prstGeom prst="rect">
              <a:avLst/>
            </a:prstGeom>
            <a:noFill/>
            <a:ln w="9525">
              <a:noFill/>
              <a:miter lim="800000"/>
              <a:headEnd/>
              <a:tailEnd/>
            </a:ln>
            <a:effectLst/>
          </p:spPr>
          <p:txBody>
            <a:bodyPr wrap="none" lIns="0" tIns="0" rIns="0" bIns="0">
              <a:spAutoFit/>
            </a:bodyPr>
            <a:lstStyle/>
            <a:p>
              <a:r>
                <a:rPr lang="en-GB" sz="1200" dirty="0">
                  <a:latin typeface="Arial" pitchFamily="34" charset="0"/>
                </a:rPr>
                <a:t>7</a:t>
              </a:r>
            </a:p>
          </p:txBody>
        </p:sp>
        <p:sp>
          <p:nvSpPr>
            <p:cNvPr id="135" name="Text Box 882"/>
            <p:cNvSpPr txBox="1">
              <a:spLocks noChangeArrowheads="1"/>
            </p:cNvSpPr>
            <p:nvPr/>
          </p:nvSpPr>
          <p:spPr bwMode="auto">
            <a:xfrm>
              <a:off x="7612538" y="5107743"/>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8</a:t>
              </a:r>
            </a:p>
          </p:txBody>
        </p:sp>
        <p:sp>
          <p:nvSpPr>
            <p:cNvPr id="136" name="Text Box 883"/>
            <p:cNvSpPr txBox="1">
              <a:spLocks noChangeArrowheads="1"/>
            </p:cNvSpPr>
            <p:nvPr/>
          </p:nvSpPr>
          <p:spPr bwMode="auto">
            <a:xfrm>
              <a:off x="6074660" y="5588436"/>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9</a:t>
              </a:r>
            </a:p>
          </p:txBody>
        </p:sp>
        <p:sp>
          <p:nvSpPr>
            <p:cNvPr id="137" name="Text Box 884"/>
            <p:cNvSpPr txBox="1">
              <a:spLocks noChangeArrowheads="1"/>
            </p:cNvSpPr>
            <p:nvPr/>
          </p:nvSpPr>
          <p:spPr bwMode="auto">
            <a:xfrm>
              <a:off x="7213747" y="5588436"/>
              <a:ext cx="115720"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10</a:t>
              </a:r>
            </a:p>
          </p:txBody>
        </p:sp>
      </p:grpSp>
      <p:sp>
        <p:nvSpPr>
          <p:cNvPr id="51" name="Content Placeholder 2"/>
          <p:cNvSpPr>
            <a:spLocks noGrp="1"/>
          </p:cNvSpPr>
          <p:nvPr>
            <p:ph idx="1"/>
          </p:nvPr>
        </p:nvSpPr>
        <p:spPr>
          <a:xfrm>
            <a:off x="446700" y="1767314"/>
            <a:ext cx="8229600" cy="4411662"/>
          </a:xfrm>
        </p:spPr>
        <p:txBody>
          <a:bodyPr>
            <a:normAutofit lnSpcReduction="10000"/>
          </a:bodyPr>
          <a:lstStyle/>
          <a:p>
            <a:r>
              <a:rPr lang="en-GB" sz="1800" dirty="0">
                <a:solidFill>
                  <a:srgbClr val="3E6574"/>
                </a:solidFill>
                <a:latin typeface="Franklin Gothic Medium"/>
                <a:ea typeface="ＭＳ Ｐゴシック" charset="0"/>
                <a:cs typeface="Franklin Gothic Medium"/>
              </a:rPr>
              <a:t>Explore the space of feasible colourings via </a:t>
            </a:r>
            <a:r>
              <a:rPr lang="en-GB" sz="1800" dirty="0" err="1">
                <a:solidFill>
                  <a:srgbClr val="3E6574"/>
                </a:solidFill>
                <a:latin typeface="Franklin Gothic Medium"/>
                <a:ea typeface="ＭＳ Ｐゴシック" charset="0"/>
                <a:cs typeface="Franklin Gothic Medium"/>
              </a:rPr>
              <a:t>tabu</a:t>
            </a:r>
            <a:r>
              <a:rPr lang="en-GB" sz="1800" dirty="0">
                <a:solidFill>
                  <a:srgbClr val="3E6574"/>
                </a:solidFill>
                <a:latin typeface="Franklin Gothic Medium"/>
                <a:ea typeface="ＭＳ Ｐゴシック" charset="0"/>
                <a:cs typeface="Franklin Gothic Medium"/>
              </a:rPr>
              <a:t> search, attempting </a:t>
            </a:r>
            <a:r>
              <a:rPr lang="en-GB" sz="1800" dirty="0" smtClean="0">
                <a:solidFill>
                  <a:srgbClr val="3E6574"/>
                </a:solidFill>
                <a:latin typeface="Franklin Gothic Medium"/>
                <a:ea typeface="ＭＳ Ｐゴシック" charset="0"/>
                <a:cs typeface="Franklin Gothic Medium"/>
              </a:rPr>
              <a:t>to</a:t>
            </a:r>
          </a:p>
          <a:p>
            <a:pPr lvl="1"/>
            <a:r>
              <a:rPr lang="en-GB" sz="1400" dirty="0" smtClean="0">
                <a:solidFill>
                  <a:srgbClr val="3E6574"/>
                </a:solidFill>
                <a:latin typeface="Franklin Gothic Medium"/>
                <a:ea typeface="ＭＳ Ｐゴシック" charset="0"/>
                <a:cs typeface="Franklin Gothic Medium"/>
              </a:rPr>
              <a:t>minimise violations of the remaining constraints</a:t>
            </a:r>
          </a:p>
          <a:p>
            <a:pPr lvl="1"/>
            <a:r>
              <a:rPr lang="en-GB" sz="1400" dirty="0" smtClean="0">
                <a:solidFill>
                  <a:srgbClr val="3E6574"/>
                </a:solidFill>
                <a:latin typeface="Franklin Gothic Medium"/>
                <a:ea typeface="ＭＳ Ｐゴシック" charset="0"/>
                <a:cs typeface="Franklin Gothic Medium"/>
              </a:rPr>
              <a:t>Make table sizes equal </a:t>
            </a:r>
          </a:p>
          <a:p>
            <a:pPr lvl="1"/>
            <a:endParaRPr lang="en-GB" sz="1800" dirty="0" smtClean="0">
              <a:solidFill>
                <a:srgbClr val="3E6574"/>
              </a:solidFill>
              <a:latin typeface="Franklin Gothic Medium"/>
              <a:ea typeface="ＭＳ Ｐゴシック" charset="0"/>
              <a:cs typeface="Franklin Gothic Medium"/>
            </a:endParaRPr>
          </a:p>
          <a:p>
            <a:r>
              <a:rPr lang="en-GB" sz="1800" dirty="0" smtClean="0">
                <a:solidFill>
                  <a:srgbClr val="3E6574"/>
                </a:solidFill>
                <a:latin typeface="Franklin Gothic Medium"/>
                <a:ea typeface="ＭＳ Ｐゴシック" charset="0"/>
                <a:cs typeface="Franklin Gothic Medium"/>
              </a:rPr>
              <a:t>It is important that this space features as high a connectivity as possible.</a:t>
            </a:r>
          </a:p>
          <a:p>
            <a:endParaRPr lang="en-GB" sz="1800" dirty="0">
              <a:solidFill>
                <a:srgbClr val="3E6574"/>
              </a:solidFill>
              <a:latin typeface="Franklin Gothic Medium"/>
              <a:ea typeface="ＭＳ Ｐゴシック" charset="0"/>
              <a:cs typeface="Franklin Gothic Medium"/>
            </a:endParaRPr>
          </a:p>
          <a:p>
            <a:r>
              <a:rPr lang="en-GB" sz="1800" dirty="0">
                <a:solidFill>
                  <a:srgbClr val="3E6574"/>
                </a:solidFill>
                <a:latin typeface="Franklin Gothic Medium"/>
                <a:ea typeface="ＭＳ Ｐゴシック" charset="0"/>
                <a:cs typeface="Franklin Gothic Medium"/>
              </a:rPr>
              <a:t>Hence the union of 2 neighbourhoods is used:</a:t>
            </a:r>
          </a:p>
          <a:p>
            <a:pPr lvl="1"/>
            <a:endParaRPr lang="en-GB" sz="1800" dirty="0">
              <a:solidFill>
                <a:srgbClr val="3E6574"/>
              </a:solidFill>
              <a:latin typeface="Franklin Gothic Medium"/>
              <a:ea typeface="ＭＳ Ｐゴシック" charset="0"/>
              <a:cs typeface="Franklin Gothic Medium"/>
            </a:endParaRPr>
          </a:p>
          <a:p>
            <a:pPr lvl="1"/>
            <a:r>
              <a:rPr lang="en-GB" sz="1800" b="1" dirty="0" err="1">
                <a:solidFill>
                  <a:srgbClr val="3E6574"/>
                </a:solidFill>
                <a:latin typeface="Franklin Gothic Medium"/>
                <a:ea typeface="ＭＳ Ｐゴシック" charset="0"/>
                <a:cs typeface="Franklin Gothic Medium"/>
              </a:rPr>
              <a:t>Kempe</a:t>
            </a:r>
            <a:r>
              <a:rPr lang="en-GB" sz="1800" b="1" dirty="0">
                <a:solidFill>
                  <a:srgbClr val="3E6574"/>
                </a:solidFill>
                <a:latin typeface="Franklin Gothic Medium"/>
                <a:ea typeface="ＭＳ Ｐゴシック" charset="0"/>
                <a:cs typeface="Franklin Gothic Medium"/>
              </a:rPr>
              <a:t> chain interchange</a:t>
            </a:r>
          </a:p>
          <a:p>
            <a:pPr lvl="1"/>
            <a:endParaRPr lang="en-GB" sz="1800" dirty="0">
              <a:solidFill>
                <a:srgbClr val="3E6574"/>
              </a:solidFill>
              <a:latin typeface="Franklin Gothic Medium"/>
              <a:ea typeface="ＭＳ Ｐゴシック" charset="0"/>
              <a:cs typeface="Franklin Gothic Medium"/>
            </a:endParaRPr>
          </a:p>
          <a:p>
            <a:pPr lvl="1"/>
            <a:r>
              <a:rPr lang="en-GB" sz="1800" dirty="0">
                <a:solidFill>
                  <a:srgbClr val="3E6574"/>
                </a:solidFill>
                <a:latin typeface="Franklin Gothic Medium"/>
                <a:ea typeface="ＭＳ Ｐゴシック" charset="0"/>
                <a:cs typeface="Franklin Gothic Medium"/>
              </a:rPr>
              <a:t>Non-adjacent swaps</a:t>
            </a:r>
          </a:p>
          <a:p>
            <a:pPr lvl="1"/>
            <a:endParaRPr lang="en-GB" sz="1800" dirty="0">
              <a:solidFill>
                <a:srgbClr val="3E6574"/>
              </a:solidFill>
              <a:latin typeface="Franklin Gothic Medium"/>
              <a:ea typeface="ＭＳ Ｐゴシック" charset="0"/>
              <a:cs typeface="Franklin Gothic Medium"/>
            </a:endParaRPr>
          </a:p>
          <a:p>
            <a:r>
              <a:rPr lang="en-GB" sz="1800" dirty="0">
                <a:solidFill>
                  <a:srgbClr val="3E6574"/>
                </a:solidFill>
                <a:latin typeface="Franklin Gothic Medium"/>
                <a:ea typeface="ＭＳ Ｐゴシック" charset="0"/>
                <a:cs typeface="Franklin Gothic Medium"/>
              </a:rPr>
              <a:t>Moves in both neighbourhoods will </a:t>
            </a:r>
          </a:p>
          <a:p>
            <a:pPr marL="0" indent="0">
              <a:buNone/>
            </a:pPr>
            <a:r>
              <a:rPr lang="en-GB" sz="1800" dirty="0">
                <a:solidFill>
                  <a:srgbClr val="3E6574"/>
                </a:solidFill>
                <a:latin typeface="Franklin Gothic Medium"/>
                <a:ea typeface="ＭＳ Ｐゴシック" charset="0"/>
                <a:cs typeface="Franklin Gothic Medium"/>
              </a:rPr>
              <a:t>      preserve feasibility.</a:t>
            </a:r>
          </a:p>
        </p:txBody>
      </p:sp>
      <p:sp>
        <p:nvSpPr>
          <p:cNvPr id="52" name="TextBox 1"/>
          <p:cNvSpPr txBox="1">
            <a:spLocks noChangeArrowheads="1"/>
          </p:cNvSpPr>
          <p:nvPr/>
        </p:nvSpPr>
        <p:spPr bwMode="auto">
          <a:xfrm>
            <a:off x="1096878" y="283409"/>
            <a:ext cx="75670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GB" altLang="en-US" sz="2800" dirty="0" smtClean="0">
                <a:solidFill>
                  <a:schemeClr val="bg1"/>
                </a:solidFill>
                <a:latin typeface="Franklin Gothic Medium"/>
                <a:cs typeface="Franklin Gothic Medium"/>
              </a:rPr>
              <a:t>Optimising the solution</a:t>
            </a:r>
            <a:endParaRPr lang="en-GB" altLang="en-US" sz="2800" dirty="0">
              <a:solidFill>
                <a:schemeClr val="bg1"/>
              </a:solidFill>
              <a:latin typeface="Franklin Gothic Medium"/>
              <a:cs typeface="Franklin Gothic Medium"/>
            </a:endParaRPr>
          </a:p>
        </p:txBody>
      </p:sp>
      <p:grpSp>
        <p:nvGrpSpPr>
          <p:cNvPr id="63" name="Group 62"/>
          <p:cNvGrpSpPr/>
          <p:nvPr/>
        </p:nvGrpSpPr>
        <p:grpSpPr>
          <a:xfrm>
            <a:off x="5890425" y="6237312"/>
            <a:ext cx="2108911" cy="369332"/>
            <a:chOff x="5890425" y="6237312"/>
            <a:chExt cx="2108911" cy="369332"/>
          </a:xfrm>
        </p:grpSpPr>
        <p:sp>
          <p:nvSpPr>
            <p:cNvPr id="64" name="TextBox 63"/>
            <p:cNvSpPr txBox="1"/>
            <p:nvPr/>
          </p:nvSpPr>
          <p:spPr>
            <a:xfrm>
              <a:off x="5890425" y="6237312"/>
              <a:ext cx="2108911" cy="369332"/>
            </a:xfrm>
            <a:prstGeom prst="rect">
              <a:avLst/>
            </a:prstGeom>
            <a:solidFill>
              <a:schemeClr val="bg1">
                <a:lumMod val="85000"/>
              </a:schemeClr>
            </a:solidFill>
          </p:spPr>
          <p:txBody>
            <a:bodyPr wrap="none" rtlCol="0">
              <a:spAutoFit/>
            </a:bodyPr>
            <a:lstStyle/>
            <a:p>
              <a:r>
                <a:rPr lang="en-GB" dirty="0" err="1" smtClean="0"/>
                <a:t>Eg</a:t>
              </a:r>
              <a:r>
                <a:rPr lang="en-GB" dirty="0" smtClean="0"/>
                <a:t>. Kempe(      ,       )</a:t>
              </a:r>
              <a:endParaRPr lang="en-GB" dirty="0"/>
            </a:p>
          </p:txBody>
        </p:sp>
        <p:sp>
          <p:nvSpPr>
            <p:cNvPr id="65" name="Oval 860"/>
            <p:cNvSpPr>
              <a:spLocks noChangeArrowheads="1"/>
            </p:cNvSpPr>
            <p:nvPr/>
          </p:nvSpPr>
          <p:spPr bwMode="auto">
            <a:xfrm>
              <a:off x="7057975" y="6313529"/>
              <a:ext cx="238813" cy="216897"/>
            </a:xfrm>
            <a:prstGeom prst="ellipse">
              <a:avLst/>
            </a:prstGeom>
            <a:solidFill>
              <a:srgbClr val="C00000"/>
            </a:solidFill>
            <a:ln w="9525">
              <a:solidFill>
                <a:schemeClr val="tx1"/>
              </a:solidFill>
              <a:round/>
              <a:headEnd/>
              <a:tailEnd/>
            </a:ln>
            <a:effectLst/>
          </p:spPr>
          <p:txBody>
            <a:bodyPr wrap="none" anchor="ctr"/>
            <a:lstStyle/>
            <a:p>
              <a:endParaRPr lang="en-GB" sz="4400"/>
            </a:p>
          </p:txBody>
        </p:sp>
        <p:sp>
          <p:nvSpPr>
            <p:cNvPr id="66" name="TextBox 65"/>
            <p:cNvSpPr txBox="1"/>
            <p:nvPr/>
          </p:nvSpPr>
          <p:spPr>
            <a:xfrm>
              <a:off x="7057086" y="6293619"/>
              <a:ext cx="256802" cy="261610"/>
            </a:xfrm>
            <a:prstGeom prst="rect">
              <a:avLst/>
            </a:prstGeom>
            <a:noFill/>
          </p:spPr>
          <p:txBody>
            <a:bodyPr wrap="none" rtlCol="0">
              <a:spAutoFit/>
            </a:bodyPr>
            <a:lstStyle/>
            <a:p>
              <a:r>
                <a:rPr lang="en-GB" sz="1100" dirty="0" smtClean="0"/>
                <a:t>7</a:t>
              </a:r>
              <a:endParaRPr lang="en-GB" sz="1600" dirty="0"/>
            </a:p>
          </p:txBody>
        </p:sp>
        <p:sp>
          <p:nvSpPr>
            <p:cNvPr id="67" name="Oval 856"/>
            <p:cNvSpPr>
              <a:spLocks noChangeArrowheads="1"/>
            </p:cNvSpPr>
            <p:nvPr/>
          </p:nvSpPr>
          <p:spPr bwMode="auto">
            <a:xfrm>
              <a:off x="7450903" y="6313528"/>
              <a:ext cx="238813" cy="216897"/>
            </a:xfrm>
            <a:prstGeom prst="ellipse">
              <a:avLst/>
            </a:prstGeom>
            <a:solidFill>
              <a:srgbClr val="FFFF00"/>
            </a:solidFill>
            <a:ln w="9525">
              <a:solidFill>
                <a:schemeClr val="tx1"/>
              </a:solidFill>
              <a:round/>
              <a:headEnd/>
              <a:tailEnd/>
            </a:ln>
            <a:effectLst/>
          </p:spPr>
          <p:txBody>
            <a:bodyPr wrap="none" anchor="ctr"/>
            <a:lstStyle/>
            <a:p>
              <a:endParaRPr lang="en-GB" sz="4400"/>
            </a:p>
          </p:txBody>
        </p:sp>
      </p:grpSp>
    </p:spTree>
    <p:extLst>
      <p:ext uri="{BB962C8B-B14F-4D97-AF65-F5344CB8AC3E}">
        <p14:creationId xmlns:p14="http://schemas.microsoft.com/office/powerpoint/2010/main" val="120218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Group 179"/>
          <p:cNvGrpSpPr/>
          <p:nvPr/>
        </p:nvGrpSpPr>
        <p:grpSpPr>
          <a:xfrm>
            <a:off x="5651612" y="3947725"/>
            <a:ext cx="2378319" cy="1983683"/>
            <a:chOff x="5673666" y="4181621"/>
            <a:chExt cx="1996733" cy="1544644"/>
          </a:xfrm>
        </p:grpSpPr>
        <p:sp>
          <p:nvSpPr>
            <p:cNvPr id="97" name="Line 833"/>
            <p:cNvSpPr>
              <a:spLocks noChangeShapeType="1"/>
            </p:cNvSpPr>
            <p:nvPr/>
          </p:nvSpPr>
          <p:spPr bwMode="auto">
            <a:xfrm flipH="1">
              <a:off x="5874163" y="4265139"/>
              <a:ext cx="398791" cy="421302"/>
            </a:xfrm>
            <a:prstGeom prst="line">
              <a:avLst/>
            </a:prstGeom>
            <a:noFill/>
            <a:ln w="9525">
              <a:solidFill>
                <a:schemeClr val="tx1"/>
              </a:solidFill>
              <a:round/>
              <a:headEnd/>
              <a:tailEnd/>
            </a:ln>
            <a:effectLst/>
          </p:spPr>
          <p:txBody>
            <a:bodyPr/>
            <a:lstStyle/>
            <a:p>
              <a:endParaRPr lang="en-GB" sz="4400"/>
            </a:p>
          </p:txBody>
        </p:sp>
        <p:sp>
          <p:nvSpPr>
            <p:cNvPr id="98" name="Line 834"/>
            <p:cNvSpPr>
              <a:spLocks noChangeShapeType="1"/>
            </p:cNvSpPr>
            <p:nvPr/>
          </p:nvSpPr>
          <p:spPr bwMode="auto">
            <a:xfrm flipH="1" flipV="1">
              <a:off x="6272954" y="4265139"/>
              <a:ext cx="400994" cy="421302"/>
            </a:xfrm>
            <a:prstGeom prst="line">
              <a:avLst/>
            </a:prstGeom>
            <a:noFill/>
            <a:ln w="9525">
              <a:solidFill>
                <a:schemeClr val="tx1"/>
              </a:solidFill>
              <a:round/>
              <a:headEnd/>
              <a:tailEnd/>
            </a:ln>
            <a:effectLst/>
          </p:spPr>
          <p:txBody>
            <a:bodyPr/>
            <a:lstStyle/>
            <a:p>
              <a:endParaRPr lang="en-GB" sz="4400"/>
            </a:p>
          </p:txBody>
        </p:sp>
        <p:sp>
          <p:nvSpPr>
            <p:cNvPr id="99" name="Line 835"/>
            <p:cNvSpPr>
              <a:spLocks noChangeShapeType="1"/>
            </p:cNvSpPr>
            <p:nvPr/>
          </p:nvSpPr>
          <p:spPr bwMode="auto">
            <a:xfrm>
              <a:off x="5874163" y="5191261"/>
              <a:ext cx="799785" cy="0"/>
            </a:xfrm>
            <a:prstGeom prst="line">
              <a:avLst/>
            </a:prstGeom>
            <a:noFill/>
            <a:ln w="9525">
              <a:solidFill>
                <a:schemeClr val="tx1"/>
              </a:solidFill>
              <a:round/>
              <a:headEnd/>
              <a:tailEnd/>
            </a:ln>
            <a:effectLst/>
          </p:spPr>
          <p:txBody>
            <a:bodyPr/>
            <a:lstStyle/>
            <a:p>
              <a:endParaRPr lang="en-GB" sz="4400"/>
            </a:p>
          </p:txBody>
        </p:sp>
        <p:sp>
          <p:nvSpPr>
            <p:cNvPr id="100" name="Line 836"/>
            <p:cNvSpPr>
              <a:spLocks noChangeShapeType="1"/>
            </p:cNvSpPr>
            <p:nvPr/>
          </p:nvSpPr>
          <p:spPr bwMode="auto">
            <a:xfrm flipV="1">
              <a:off x="5874163" y="4686441"/>
              <a:ext cx="0" cy="504820"/>
            </a:xfrm>
            <a:prstGeom prst="line">
              <a:avLst/>
            </a:prstGeom>
            <a:noFill/>
            <a:ln w="9525">
              <a:solidFill>
                <a:schemeClr val="tx1"/>
              </a:solidFill>
              <a:round/>
              <a:headEnd/>
              <a:tailEnd/>
            </a:ln>
            <a:effectLst/>
          </p:spPr>
          <p:txBody>
            <a:bodyPr/>
            <a:lstStyle/>
            <a:p>
              <a:endParaRPr lang="en-GB" sz="4400"/>
            </a:p>
          </p:txBody>
        </p:sp>
        <p:sp>
          <p:nvSpPr>
            <p:cNvPr id="101" name="Line 837"/>
            <p:cNvSpPr>
              <a:spLocks noChangeShapeType="1"/>
            </p:cNvSpPr>
            <p:nvPr/>
          </p:nvSpPr>
          <p:spPr bwMode="auto">
            <a:xfrm flipV="1">
              <a:off x="6673948" y="4686441"/>
              <a:ext cx="0" cy="504820"/>
            </a:xfrm>
            <a:prstGeom prst="line">
              <a:avLst/>
            </a:prstGeom>
            <a:noFill/>
            <a:ln w="9525">
              <a:solidFill>
                <a:schemeClr val="tx1"/>
              </a:solidFill>
              <a:round/>
              <a:headEnd/>
              <a:tailEnd/>
            </a:ln>
            <a:effectLst/>
          </p:spPr>
          <p:txBody>
            <a:bodyPr/>
            <a:lstStyle/>
            <a:p>
              <a:endParaRPr lang="en-GB" sz="4400"/>
            </a:p>
          </p:txBody>
        </p:sp>
        <p:sp>
          <p:nvSpPr>
            <p:cNvPr id="102" name="Line 838"/>
            <p:cNvSpPr>
              <a:spLocks noChangeShapeType="1"/>
            </p:cNvSpPr>
            <p:nvPr/>
          </p:nvSpPr>
          <p:spPr bwMode="auto">
            <a:xfrm flipV="1">
              <a:off x="5874163" y="4686441"/>
              <a:ext cx="799785" cy="504820"/>
            </a:xfrm>
            <a:prstGeom prst="line">
              <a:avLst/>
            </a:prstGeom>
            <a:noFill/>
            <a:ln w="9525">
              <a:solidFill>
                <a:schemeClr val="tx1"/>
              </a:solidFill>
              <a:round/>
              <a:headEnd/>
              <a:tailEnd/>
            </a:ln>
            <a:effectLst/>
          </p:spPr>
          <p:txBody>
            <a:bodyPr/>
            <a:lstStyle/>
            <a:p>
              <a:endParaRPr lang="en-GB" sz="4400"/>
            </a:p>
          </p:txBody>
        </p:sp>
        <p:sp>
          <p:nvSpPr>
            <p:cNvPr id="103" name="Line 839"/>
            <p:cNvSpPr>
              <a:spLocks noChangeShapeType="1"/>
            </p:cNvSpPr>
            <p:nvPr/>
          </p:nvSpPr>
          <p:spPr bwMode="auto">
            <a:xfrm>
              <a:off x="5874163" y="4686441"/>
              <a:ext cx="799785" cy="504820"/>
            </a:xfrm>
            <a:prstGeom prst="line">
              <a:avLst/>
            </a:prstGeom>
            <a:noFill/>
            <a:ln w="9525">
              <a:solidFill>
                <a:schemeClr val="tx1"/>
              </a:solidFill>
              <a:round/>
              <a:headEnd/>
              <a:tailEnd/>
            </a:ln>
            <a:effectLst/>
          </p:spPr>
          <p:txBody>
            <a:bodyPr/>
            <a:lstStyle/>
            <a:p>
              <a:endParaRPr lang="en-GB" sz="4400"/>
            </a:p>
          </p:txBody>
        </p:sp>
        <p:sp>
          <p:nvSpPr>
            <p:cNvPr id="104" name="Line 840"/>
            <p:cNvSpPr>
              <a:spLocks noChangeShapeType="1"/>
            </p:cNvSpPr>
            <p:nvPr/>
          </p:nvSpPr>
          <p:spPr bwMode="auto">
            <a:xfrm flipH="1">
              <a:off x="5874163" y="4686441"/>
              <a:ext cx="799785" cy="0"/>
            </a:xfrm>
            <a:prstGeom prst="line">
              <a:avLst/>
            </a:prstGeom>
            <a:noFill/>
            <a:ln w="9525">
              <a:solidFill>
                <a:schemeClr val="tx1"/>
              </a:solidFill>
              <a:round/>
              <a:headEnd/>
              <a:tailEnd/>
            </a:ln>
            <a:effectLst/>
          </p:spPr>
          <p:txBody>
            <a:bodyPr/>
            <a:lstStyle/>
            <a:p>
              <a:endParaRPr lang="en-GB" sz="4400"/>
            </a:p>
          </p:txBody>
        </p:sp>
        <p:sp>
          <p:nvSpPr>
            <p:cNvPr id="105" name="Line 841"/>
            <p:cNvSpPr>
              <a:spLocks noChangeShapeType="1"/>
            </p:cNvSpPr>
            <p:nvPr/>
          </p:nvSpPr>
          <p:spPr bwMode="auto">
            <a:xfrm flipH="1">
              <a:off x="5874163" y="4265139"/>
              <a:ext cx="398791" cy="926122"/>
            </a:xfrm>
            <a:prstGeom prst="line">
              <a:avLst/>
            </a:prstGeom>
            <a:noFill/>
            <a:ln w="9525">
              <a:solidFill>
                <a:schemeClr val="tx1"/>
              </a:solidFill>
              <a:round/>
              <a:headEnd/>
              <a:tailEnd/>
            </a:ln>
            <a:effectLst/>
          </p:spPr>
          <p:txBody>
            <a:bodyPr/>
            <a:lstStyle/>
            <a:p>
              <a:endParaRPr lang="en-GB" sz="4400"/>
            </a:p>
          </p:txBody>
        </p:sp>
        <p:sp>
          <p:nvSpPr>
            <p:cNvPr id="106" name="Line 842"/>
            <p:cNvSpPr>
              <a:spLocks noChangeShapeType="1"/>
            </p:cNvSpPr>
            <p:nvPr/>
          </p:nvSpPr>
          <p:spPr bwMode="auto">
            <a:xfrm>
              <a:off x="6272954" y="4265139"/>
              <a:ext cx="400994" cy="926122"/>
            </a:xfrm>
            <a:prstGeom prst="line">
              <a:avLst/>
            </a:prstGeom>
            <a:noFill/>
            <a:ln w="9525">
              <a:solidFill>
                <a:schemeClr val="tx1"/>
              </a:solidFill>
              <a:round/>
              <a:headEnd/>
              <a:tailEnd/>
            </a:ln>
            <a:effectLst/>
          </p:spPr>
          <p:txBody>
            <a:bodyPr/>
            <a:lstStyle/>
            <a:p>
              <a:endParaRPr lang="en-GB" sz="4400"/>
            </a:p>
          </p:txBody>
        </p:sp>
        <p:sp>
          <p:nvSpPr>
            <p:cNvPr id="107" name="Line 843"/>
            <p:cNvSpPr>
              <a:spLocks noChangeShapeType="1"/>
            </p:cNvSpPr>
            <p:nvPr/>
          </p:nvSpPr>
          <p:spPr bwMode="auto">
            <a:xfrm flipH="1">
              <a:off x="6275157" y="4265139"/>
              <a:ext cx="797582" cy="0"/>
            </a:xfrm>
            <a:prstGeom prst="line">
              <a:avLst/>
            </a:prstGeom>
            <a:noFill/>
            <a:ln w="9525">
              <a:solidFill>
                <a:schemeClr val="tx1"/>
              </a:solidFill>
              <a:round/>
              <a:headEnd/>
              <a:tailEnd/>
            </a:ln>
            <a:effectLst/>
          </p:spPr>
          <p:txBody>
            <a:bodyPr/>
            <a:lstStyle/>
            <a:p>
              <a:endParaRPr lang="en-GB" sz="4400"/>
            </a:p>
          </p:txBody>
        </p:sp>
        <p:sp>
          <p:nvSpPr>
            <p:cNvPr id="108" name="Line 844"/>
            <p:cNvSpPr>
              <a:spLocks noChangeShapeType="1"/>
            </p:cNvSpPr>
            <p:nvPr/>
          </p:nvSpPr>
          <p:spPr bwMode="auto">
            <a:xfrm flipH="1">
              <a:off x="6673948" y="4686441"/>
              <a:ext cx="797582" cy="0"/>
            </a:xfrm>
            <a:prstGeom prst="line">
              <a:avLst/>
            </a:prstGeom>
            <a:noFill/>
            <a:ln w="9525">
              <a:solidFill>
                <a:schemeClr val="tx1"/>
              </a:solidFill>
              <a:round/>
              <a:headEnd/>
              <a:tailEnd/>
            </a:ln>
            <a:effectLst/>
          </p:spPr>
          <p:txBody>
            <a:bodyPr/>
            <a:lstStyle/>
            <a:p>
              <a:endParaRPr lang="en-GB" sz="4400"/>
            </a:p>
          </p:txBody>
        </p:sp>
        <p:sp>
          <p:nvSpPr>
            <p:cNvPr id="109" name="Line 845"/>
            <p:cNvSpPr>
              <a:spLocks noChangeShapeType="1"/>
            </p:cNvSpPr>
            <p:nvPr/>
          </p:nvSpPr>
          <p:spPr bwMode="auto">
            <a:xfrm>
              <a:off x="7072738" y="4265139"/>
              <a:ext cx="400994" cy="421302"/>
            </a:xfrm>
            <a:prstGeom prst="line">
              <a:avLst/>
            </a:prstGeom>
            <a:noFill/>
            <a:ln w="9525">
              <a:solidFill>
                <a:schemeClr val="tx1"/>
              </a:solidFill>
              <a:round/>
              <a:headEnd/>
              <a:tailEnd/>
            </a:ln>
            <a:effectLst/>
          </p:spPr>
          <p:txBody>
            <a:bodyPr/>
            <a:lstStyle/>
            <a:p>
              <a:endParaRPr lang="en-GB" sz="4400"/>
            </a:p>
          </p:txBody>
        </p:sp>
        <p:sp>
          <p:nvSpPr>
            <p:cNvPr id="110" name="Line 846"/>
            <p:cNvSpPr>
              <a:spLocks noChangeShapeType="1"/>
            </p:cNvSpPr>
            <p:nvPr/>
          </p:nvSpPr>
          <p:spPr bwMode="auto">
            <a:xfrm>
              <a:off x="7473732" y="4686441"/>
              <a:ext cx="0" cy="504820"/>
            </a:xfrm>
            <a:prstGeom prst="line">
              <a:avLst/>
            </a:prstGeom>
            <a:noFill/>
            <a:ln w="9525">
              <a:solidFill>
                <a:schemeClr val="tx1"/>
              </a:solidFill>
              <a:round/>
              <a:headEnd/>
              <a:tailEnd/>
            </a:ln>
            <a:effectLst/>
          </p:spPr>
          <p:txBody>
            <a:bodyPr/>
            <a:lstStyle/>
            <a:p>
              <a:endParaRPr lang="en-GB" sz="4400"/>
            </a:p>
          </p:txBody>
        </p:sp>
        <p:sp>
          <p:nvSpPr>
            <p:cNvPr id="112" name="Line 848"/>
            <p:cNvSpPr>
              <a:spLocks noChangeShapeType="1"/>
            </p:cNvSpPr>
            <p:nvPr/>
          </p:nvSpPr>
          <p:spPr bwMode="auto">
            <a:xfrm flipV="1">
              <a:off x="6673948" y="4686441"/>
              <a:ext cx="799785" cy="504820"/>
            </a:xfrm>
            <a:prstGeom prst="line">
              <a:avLst/>
            </a:prstGeom>
            <a:noFill/>
            <a:ln w="9525">
              <a:solidFill>
                <a:schemeClr val="tx1"/>
              </a:solidFill>
              <a:round/>
              <a:headEnd/>
              <a:tailEnd/>
            </a:ln>
            <a:effectLst/>
          </p:spPr>
          <p:txBody>
            <a:bodyPr/>
            <a:lstStyle/>
            <a:p>
              <a:endParaRPr lang="en-GB" sz="4400"/>
            </a:p>
          </p:txBody>
        </p:sp>
        <p:sp>
          <p:nvSpPr>
            <p:cNvPr id="113" name="Line 849"/>
            <p:cNvSpPr>
              <a:spLocks noChangeShapeType="1"/>
            </p:cNvSpPr>
            <p:nvPr/>
          </p:nvSpPr>
          <p:spPr bwMode="auto">
            <a:xfrm>
              <a:off x="6673948" y="4686441"/>
              <a:ext cx="799785" cy="504820"/>
            </a:xfrm>
            <a:prstGeom prst="line">
              <a:avLst/>
            </a:prstGeom>
            <a:noFill/>
            <a:ln w="9525">
              <a:solidFill>
                <a:schemeClr val="tx1"/>
              </a:solidFill>
              <a:round/>
              <a:headEnd/>
              <a:tailEnd/>
            </a:ln>
            <a:effectLst/>
          </p:spPr>
          <p:txBody>
            <a:bodyPr/>
            <a:lstStyle/>
            <a:p>
              <a:endParaRPr lang="en-GB" sz="4400"/>
            </a:p>
          </p:txBody>
        </p:sp>
        <p:sp>
          <p:nvSpPr>
            <p:cNvPr id="114" name="Line 850"/>
            <p:cNvSpPr>
              <a:spLocks noChangeShapeType="1"/>
            </p:cNvSpPr>
            <p:nvPr/>
          </p:nvSpPr>
          <p:spPr bwMode="auto">
            <a:xfrm>
              <a:off x="5874163" y="5191261"/>
              <a:ext cx="398791" cy="421302"/>
            </a:xfrm>
            <a:prstGeom prst="line">
              <a:avLst/>
            </a:prstGeom>
            <a:noFill/>
            <a:ln w="9525">
              <a:solidFill>
                <a:schemeClr val="tx1"/>
              </a:solidFill>
              <a:round/>
              <a:headEnd/>
              <a:tailEnd/>
            </a:ln>
            <a:effectLst/>
          </p:spPr>
          <p:txBody>
            <a:bodyPr/>
            <a:lstStyle/>
            <a:p>
              <a:endParaRPr lang="en-GB" sz="4400"/>
            </a:p>
          </p:txBody>
        </p:sp>
        <p:sp>
          <p:nvSpPr>
            <p:cNvPr id="115" name="Line 851"/>
            <p:cNvSpPr>
              <a:spLocks noChangeShapeType="1"/>
            </p:cNvSpPr>
            <p:nvPr/>
          </p:nvSpPr>
          <p:spPr bwMode="auto">
            <a:xfrm flipH="1">
              <a:off x="6272954" y="5191261"/>
              <a:ext cx="400994" cy="421302"/>
            </a:xfrm>
            <a:prstGeom prst="line">
              <a:avLst/>
            </a:prstGeom>
            <a:noFill/>
            <a:ln w="9525">
              <a:solidFill>
                <a:schemeClr val="tx1"/>
              </a:solidFill>
              <a:round/>
              <a:headEnd/>
              <a:tailEnd/>
            </a:ln>
            <a:effectLst/>
          </p:spPr>
          <p:txBody>
            <a:bodyPr/>
            <a:lstStyle/>
            <a:p>
              <a:endParaRPr lang="en-GB" sz="4400"/>
            </a:p>
          </p:txBody>
        </p:sp>
        <p:sp>
          <p:nvSpPr>
            <p:cNvPr id="116" name="Line 852"/>
            <p:cNvSpPr>
              <a:spLocks noChangeShapeType="1"/>
            </p:cNvSpPr>
            <p:nvPr/>
          </p:nvSpPr>
          <p:spPr bwMode="auto">
            <a:xfrm flipH="1">
              <a:off x="6272954" y="5612563"/>
              <a:ext cx="799785" cy="0"/>
            </a:xfrm>
            <a:prstGeom prst="line">
              <a:avLst/>
            </a:prstGeom>
            <a:noFill/>
            <a:ln w="9525">
              <a:solidFill>
                <a:schemeClr val="tx1"/>
              </a:solidFill>
              <a:round/>
              <a:headEnd/>
              <a:tailEnd/>
            </a:ln>
            <a:effectLst/>
          </p:spPr>
          <p:txBody>
            <a:bodyPr/>
            <a:lstStyle/>
            <a:p>
              <a:endParaRPr lang="en-GB" sz="4400"/>
            </a:p>
          </p:txBody>
        </p:sp>
        <p:sp>
          <p:nvSpPr>
            <p:cNvPr id="117" name="Line 853"/>
            <p:cNvSpPr>
              <a:spLocks noChangeShapeType="1"/>
            </p:cNvSpPr>
            <p:nvPr/>
          </p:nvSpPr>
          <p:spPr bwMode="auto">
            <a:xfrm flipH="1">
              <a:off x="7072738" y="5191261"/>
              <a:ext cx="400994" cy="421302"/>
            </a:xfrm>
            <a:prstGeom prst="line">
              <a:avLst/>
            </a:prstGeom>
            <a:noFill/>
            <a:ln w="9525">
              <a:solidFill>
                <a:schemeClr val="tx1"/>
              </a:solidFill>
              <a:round/>
              <a:headEnd/>
              <a:tailEnd/>
            </a:ln>
            <a:effectLst/>
          </p:spPr>
          <p:txBody>
            <a:bodyPr/>
            <a:lstStyle/>
            <a:p>
              <a:endParaRPr lang="en-GB" sz="4400"/>
            </a:p>
          </p:txBody>
        </p:sp>
        <p:sp>
          <p:nvSpPr>
            <p:cNvPr id="118" name="Oval 854"/>
            <p:cNvSpPr>
              <a:spLocks noChangeArrowheads="1"/>
            </p:cNvSpPr>
            <p:nvPr/>
          </p:nvSpPr>
          <p:spPr bwMode="auto">
            <a:xfrm>
              <a:off x="6173807" y="4181621"/>
              <a:ext cx="200497" cy="168892"/>
            </a:xfrm>
            <a:prstGeom prst="ellipse">
              <a:avLst/>
            </a:prstGeom>
            <a:solidFill>
              <a:srgbClr val="92D050"/>
            </a:solidFill>
            <a:ln w="9525">
              <a:solidFill>
                <a:schemeClr val="tx1"/>
              </a:solidFill>
              <a:round/>
              <a:headEnd/>
              <a:tailEnd/>
            </a:ln>
            <a:effectLst/>
          </p:spPr>
          <p:txBody>
            <a:bodyPr wrap="none" anchor="ctr"/>
            <a:lstStyle/>
            <a:p>
              <a:endParaRPr lang="en-GB" sz="4400"/>
            </a:p>
          </p:txBody>
        </p:sp>
        <p:sp>
          <p:nvSpPr>
            <p:cNvPr id="119" name="Oval 855"/>
            <p:cNvSpPr>
              <a:spLocks noChangeArrowheads="1"/>
            </p:cNvSpPr>
            <p:nvPr/>
          </p:nvSpPr>
          <p:spPr bwMode="auto">
            <a:xfrm>
              <a:off x="6973591" y="4181621"/>
              <a:ext cx="200497" cy="168892"/>
            </a:xfrm>
            <a:prstGeom prst="ellipse">
              <a:avLst/>
            </a:prstGeom>
            <a:solidFill>
              <a:srgbClr val="FFFF00"/>
            </a:solidFill>
            <a:ln w="9525">
              <a:solidFill>
                <a:schemeClr val="tx1"/>
              </a:solidFill>
              <a:round/>
              <a:headEnd/>
              <a:tailEnd/>
            </a:ln>
            <a:effectLst/>
          </p:spPr>
          <p:txBody>
            <a:bodyPr wrap="none" anchor="ctr"/>
            <a:lstStyle/>
            <a:p>
              <a:endParaRPr lang="en-GB" sz="4400"/>
            </a:p>
          </p:txBody>
        </p:sp>
        <p:sp>
          <p:nvSpPr>
            <p:cNvPr id="120" name="Oval 856"/>
            <p:cNvSpPr>
              <a:spLocks noChangeArrowheads="1"/>
            </p:cNvSpPr>
            <p:nvPr/>
          </p:nvSpPr>
          <p:spPr bwMode="auto">
            <a:xfrm>
              <a:off x="6572597" y="4602923"/>
              <a:ext cx="200497" cy="168892"/>
            </a:xfrm>
            <a:prstGeom prst="ellipse">
              <a:avLst/>
            </a:prstGeom>
            <a:solidFill>
              <a:srgbClr val="C00000"/>
            </a:solidFill>
            <a:ln w="9525">
              <a:solidFill>
                <a:schemeClr val="tx1"/>
              </a:solidFill>
              <a:round/>
              <a:headEnd/>
              <a:tailEnd/>
            </a:ln>
            <a:effectLst/>
          </p:spPr>
          <p:txBody>
            <a:bodyPr wrap="none" anchor="ctr"/>
            <a:lstStyle/>
            <a:p>
              <a:endParaRPr lang="en-GB" sz="4400"/>
            </a:p>
          </p:txBody>
        </p:sp>
        <p:sp>
          <p:nvSpPr>
            <p:cNvPr id="121" name="Oval 857"/>
            <p:cNvSpPr>
              <a:spLocks noChangeArrowheads="1"/>
            </p:cNvSpPr>
            <p:nvPr/>
          </p:nvSpPr>
          <p:spPr bwMode="auto">
            <a:xfrm>
              <a:off x="5775016" y="4602923"/>
              <a:ext cx="200497" cy="168892"/>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en-GB" sz="4400"/>
            </a:p>
          </p:txBody>
        </p:sp>
        <p:sp>
          <p:nvSpPr>
            <p:cNvPr id="122" name="Oval 858"/>
            <p:cNvSpPr>
              <a:spLocks noChangeArrowheads="1"/>
            </p:cNvSpPr>
            <p:nvPr/>
          </p:nvSpPr>
          <p:spPr bwMode="auto">
            <a:xfrm>
              <a:off x="7372382" y="4602923"/>
              <a:ext cx="200497" cy="168892"/>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en-GB" sz="4400"/>
            </a:p>
          </p:txBody>
        </p:sp>
        <p:sp>
          <p:nvSpPr>
            <p:cNvPr id="123" name="Oval 859"/>
            <p:cNvSpPr>
              <a:spLocks noChangeArrowheads="1"/>
            </p:cNvSpPr>
            <p:nvPr/>
          </p:nvSpPr>
          <p:spPr bwMode="auto">
            <a:xfrm>
              <a:off x="5775016" y="5107743"/>
              <a:ext cx="200497" cy="168892"/>
            </a:xfrm>
            <a:prstGeom prst="ellipse">
              <a:avLst/>
            </a:prstGeom>
            <a:solidFill>
              <a:schemeClr val="bg1">
                <a:lumMod val="75000"/>
              </a:schemeClr>
            </a:solidFill>
            <a:ln w="9525">
              <a:solidFill>
                <a:schemeClr val="tx1"/>
              </a:solidFill>
              <a:round/>
              <a:headEnd/>
              <a:tailEnd/>
            </a:ln>
            <a:effectLst/>
          </p:spPr>
          <p:txBody>
            <a:bodyPr wrap="none" anchor="ctr"/>
            <a:lstStyle/>
            <a:p>
              <a:endParaRPr lang="en-GB" sz="4400"/>
            </a:p>
          </p:txBody>
        </p:sp>
        <p:sp>
          <p:nvSpPr>
            <p:cNvPr id="124" name="Oval 860"/>
            <p:cNvSpPr>
              <a:spLocks noChangeArrowheads="1"/>
            </p:cNvSpPr>
            <p:nvPr/>
          </p:nvSpPr>
          <p:spPr bwMode="auto">
            <a:xfrm>
              <a:off x="6572597" y="5107743"/>
              <a:ext cx="200497" cy="168892"/>
            </a:xfrm>
            <a:prstGeom prst="ellipse">
              <a:avLst/>
            </a:prstGeom>
            <a:solidFill>
              <a:srgbClr val="FFFF00"/>
            </a:solidFill>
            <a:ln w="9525">
              <a:solidFill>
                <a:schemeClr val="tx1"/>
              </a:solidFill>
              <a:round/>
              <a:headEnd/>
              <a:tailEnd/>
            </a:ln>
            <a:effectLst/>
          </p:spPr>
          <p:txBody>
            <a:bodyPr wrap="none" anchor="ctr"/>
            <a:lstStyle/>
            <a:p>
              <a:endParaRPr lang="en-GB" sz="4400"/>
            </a:p>
          </p:txBody>
        </p:sp>
        <p:sp>
          <p:nvSpPr>
            <p:cNvPr id="125" name="Oval 861"/>
            <p:cNvSpPr>
              <a:spLocks noChangeArrowheads="1"/>
            </p:cNvSpPr>
            <p:nvPr/>
          </p:nvSpPr>
          <p:spPr bwMode="auto">
            <a:xfrm>
              <a:off x="7372382" y="5107743"/>
              <a:ext cx="200497" cy="168892"/>
            </a:xfrm>
            <a:prstGeom prst="ellipse">
              <a:avLst/>
            </a:prstGeom>
            <a:solidFill>
              <a:srgbClr val="FFFF00"/>
            </a:solidFill>
            <a:ln w="9525">
              <a:solidFill>
                <a:schemeClr val="tx1"/>
              </a:solidFill>
              <a:round/>
              <a:headEnd/>
              <a:tailEnd/>
            </a:ln>
            <a:effectLst/>
          </p:spPr>
          <p:txBody>
            <a:bodyPr wrap="none" anchor="ctr"/>
            <a:lstStyle/>
            <a:p>
              <a:endParaRPr lang="en-GB" sz="4400"/>
            </a:p>
          </p:txBody>
        </p:sp>
        <p:sp>
          <p:nvSpPr>
            <p:cNvPr id="126" name="Oval 862"/>
            <p:cNvSpPr>
              <a:spLocks noChangeArrowheads="1"/>
            </p:cNvSpPr>
            <p:nvPr/>
          </p:nvSpPr>
          <p:spPr bwMode="auto">
            <a:xfrm>
              <a:off x="6173807" y="5527189"/>
              <a:ext cx="200497" cy="168892"/>
            </a:xfrm>
            <a:prstGeom prst="ellipse">
              <a:avLst/>
            </a:prstGeom>
            <a:solidFill>
              <a:srgbClr val="C00000"/>
            </a:solidFill>
            <a:ln w="9525">
              <a:solidFill>
                <a:schemeClr val="tx1"/>
              </a:solidFill>
              <a:round/>
              <a:headEnd/>
              <a:tailEnd/>
            </a:ln>
            <a:effectLst/>
          </p:spPr>
          <p:txBody>
            <a:bodyPr wrap="none" anchor="ctr"/>
            <a:lstStyle/>
            <a:p>
              <a:endParaRPr lang="en-GB" sz="4400"/>
            </a:p>
          </p:txBody>
        </p:sp>
        <p:sp>
          <p:nvSpPr>
            <p:cNvPr id="127" name="Oval 863"/>
            <p:cNvSpPr>
              <a:spLocks noChangeArrowheads="1"/>
            </p:cNvSpPr>
            <p:nvPr/>
          </p:nvSpPr>
          <p:spPr bwMode="auto">
            <a:xfrm>
              <a:off x="6973591" y="5529045"/>
              <a:ext cx="200497" cy="168892"/>
            </a:xfrm>
            <a:prstGeom prst="ellipse">
              <a:avLst/>
            </a:prstGeom>
            <a:solidFill>
              <a:srgbClr val="92D050"/>
            </a:solidFill>
            <a:ln w="9525">
              <a:solidFill>
                <a:schemeClr val="tx1"/>
              </a:solidFill>
              <a:round/>
              <a:headEnd/>
              <a:tailEnd/>
            </a:ln>
            <a:effectLst/>
          </p:spPr>
          <p:txBody>
            <a:bodyPr wrap="none" anchor="ctr"/>
            <a:lstStyle/>
            <a:p>
              <a:endParaRPr lang="en-GB" sz="4400"/>
            </a:p>
          </p:txBody>
        </p:sp>
        <p:sp>
          <p:nvSpPr>
            <p:cNvPr id="128" name="Text Box 875"/>
            <p:cNvSpPr txBox="1">
              <a:spLocks noChangeArrowheads="1"/>
            </p:cNvSpPr>
            <p:nvPr/>
          </p:nvSpPr>
          <p:spPr bwMode="auto">
            <a:xfrm>
              <a:off x="6074660" y="4181621"/>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1</a:t>
              </a:r>
            </a:p>
          </p:txBody>
        </p:sp>
        <p:sp>
          <p:nvSpPr>
            <p:cNvPr id="129" name="Text Box 876"/>
            <p:cNvSpPr txBox="1">
              <a:spLocks noChangeArrowheads="1"/>
            </p:cNvSpPr>
            <p:nvPr/>
          </p:nvSpPr>
          <p:spPr bwMode="auto">
            <a:xfrm>
              <a:off x="7213747" y="4181621"/>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2</a:t>
              </a:r>
            </a:p>
          </p:txBody>
        </p:sp>
        <p:sp>
          <p:nvSpPr>
            <p:cNvPr id="130" name="Text Box 877"/>
            <p:cNvSpPr txBox="1">
              <a:spLocks noChangeArrowheads="1"/>
            </p:cNvSpPr>
            <p:nvPr/>
          </p:nvSpPr>
          <p:spPr bwMode="auto">
            <a:xfrm>
              <a:off x="5673666" y="4578795"/>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3</a:t>
              </a:r>
            </a:p>
          </p:txBody>
        </p:sp>
        <p:sp>
          <p:nvSpPr>
            <p:cNvPr id="131" name="Text Box 878"/>
            <p:cNvSpPr txBox="1">
              <a:spLocks noChangeArrowheads="1"/>
            </p:cNvSpPr>
            <p:nvPr/>
          </p:nvSpPr>
          <p:spPr bwMode="auto">
            <a:xfrm>
              <a:off x="6754893" y="4499096"/>
              <a:ext cx="57861" cy="137829"/>
            </a:xfrm>
            <a:prstGeom prst="rect">
              <a:avLst/>
            </a:prstGeom>
            <a:noFill/>
            <a:ln w="9525">
              <a:noFill/>
              <a:miter lim="800000"/>
              <a:headEnd/>
              <a:tailEnd/>
            </a:ln>
            <a:effectLst/>
          </p:spPr>
          <p:txBody>
            <a:bodyPr wrap="none" lIns="0" tIns="0" rIns="0" bIns="0">
              <a:spAutoFit/>
            </a:bodyPr>
            <a:lstStyle/>
            <a:p>
              <a:r>
                <a:rPr lang="en-GB" sz="1200" dirty="0">
                  <a:latin typeface="Arial" pitchFamily="34" charset="0"/>
                </a:rPr>
                <a:t>4</a:t>
              </a:r>
            </a:p>
          </p:txBody>
        </p:sp>
        <p:sp>
          <p:nvSpPr>
            <p:cNvPr id="132" name="Text Box 879"/>
            <p:cNvSpPr txBox="1">
              <a:spLocks noChangeArrowheads="1"/>
            </p:cNvSpPr>
            <p:nvPr/>
          </p:nvSpPr>
          <p:spPr bwMode="auto">
            <a:xfrm>
              <a:off x="7612538" y="4578795"/>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5</a:t>
              </a:r>
            </a:p>
          </p:txBody>
        </p:sp>
        <p:sp>
          <p:nvSpPr>
            <p:cNvPr id="133" name="Text Box 880"/>
            <p:cNvSpPr txBox="1">
              <a:spLocks noChangeArrowheads="1"/>
            </p:cNvSpPr>
            <p:nvPr/>
          </p:nvSpPr>
          <p:spPr bwMode="auto">
            <a:xfrm>
              <a:off x="5673666" y="5083616"/>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6</a:t>
              </a:r>
            </a:p>
          </p:txBody>
        </p:sp>
        <p:sp>
          <p:nvSpPr>
            <p:cNvPr id="134" name="Text Box 881"/>
            <p:cNvSpPr txBox="1">
              <a:spLocks noChangeArrowheads="1"/>
            </p:cNvSpPr>
            <p:nvPr/>
          </p:nvSpPr>
          <p:spPr bwMode="auto">
            <a:xfrm>
              <a:off x="6812753" y="5107743"/>
              <a:ext cx="57861" cy="137829"/>
            </a:xfrm>
            <a:prstGeom prst="rect">
              <a:avLst/>
            </a:prstGeom>
            <a:noFill/>
            <a:ln w="9525">
              <a:noFill/>
              <a:miter lim="800000"/>
              <a:headEnd/>
              <a:tailEnd/>
            </a:ln>
            <a:effectLst/>
          </p:spPr>
          <p:txBody>
            <a:bodyPr wrap="none" lIns="0" tIns="0" rIns="0" bIns="0">
              <a:spAutoFit/>
            </a:bodyPr>
            <a:lstStyle/>
            <a:p>
              <a:r>
                <a:rPr lang="en-GB" sz="1200" dirty="0">
                  <a:latin typeface="Arial" pitchFamily="34" charset="0"/>
                </a:rPr>
                <a:t>7</a:t>
              </a:r>
            </a:p>
          </p:txBody>
        </p:sp>
        <p:sp>
          <p:nvSpPr>
            <p:cNvPr id="135" name="Text Box 882"/>
            <p:cNvSpPr txBox="1">
              <a:spLocks noChangeArrowheads="1"/>
            </p:cNvSpPr>
            <p:nvPr/>
          </p:nvSpPr>
          <p:spPr bwMode="auto">
            <a:xfrm>
              <a:off x="7612538" y="5107743"/>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8</a:t>
              </a:r>
            </a:p>
          </p:txBody>
        </p:sp>
        <p:sp>
          <p:nvSpPr>
            <p:cNvPr id="136" name="Text Box 883"/>
            <p:cNvSpPr txBox="1">
              <a:spLocks noChangeArrowheads="1"/>
            </p:cNvSpPr>
            <p:nvPr/>
          </p:nvSpPr>
          <p:spPr bwMode="auto">
            <a:xfrm>
              <a:off x="6074660" y="5588436"/>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9</a:t>
              </a:r>
            </a:p>
          </p:txBody>
        </p:sp>
        <p:sp>
          <p:nvSpPr>
            <p:cNvPr id="137" name="Text Box 884"/>
            <p:cNvSpPr txBox="1">
              <a:spLocks noChangeArrowheads="1"/>
            </p:cNvSpPr>
            <p:nvPr/>
          </p:nvSpPr>
          <p:spPr bwMode="auto">
            <a:xfrm>
              <a:off x="7213747" y="5588436"/>
              <a:ext cx="115720"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10</a:t>
              </a:r>
            </a:p>
          </p:txBody>
        </p:sp>
      </p:grpSp>
      <p:sp>
        <p:nvSpPr>
          <p:cNvPr id="51" name="Content Placeholder 2"/>
          <p:cNvSpPr>
            <a:spLocks noGrp="1"/>
          </p:cNvSpPr>
          <p:nvPr>
            <p:ph idx="1"/>
          </p:nvPr>
        </p:nvSpPr>
        <p:spPr>
          <a:xfrm>
            <a:off x="446700" y="1767314"/>
            <a:ext cx="8229600" cy="4411662"/>
          </a:xfrm>
        </p:spPr>
        <p:txBody>
          <a:bodyPr>
            <a:normAutofit lnSpcReduction="10000"/>
          </a:bodyPr>
          <a:lstStyle/>
          <a:p>
            <a:r>
              <a:rPr lang="en-GB" sz="1800" dirty="0">
                <a:solidFill>
                  <a:srgbClr val="3E6574"/>
                </a:solidFill>
                <a:latin typeface="Franklin Gothic Medium"/>
                <a:ea typeface="ＭＳ Ｐゴシック" charset="0"/>
                <a:cs typeface="Franklin Gothic Medium"/>
              </a:rPr>
              <a:t>Explore the space of feasible colourings via </a:t>
            </a:r>
            <a:r>
              <a:rPr lang="en-GB" sz="1800" dirty="0" err="1">
                <a:solidFill>
                  <a:srgbClr val="3E6574"/>
                </a:solidFill>
                <a:latin typeface="Franklin Gothic Medium"/>
                <a:ea typeface="ＭＳ Ｐゴシック" charset="0"/>
                <a:cs typeface="Franklin Gothic Medium"/>
              </a:rPr>
              <a:t>tabu</a:t>
            </a:r>
            <a:r>
              <a:rPr lang="en-GB" sz="1800" dirty="0">
                <a:solidFill>
                  <a:srgbClr val="3E6574"/>
                </a:solidFill>
                <a:latin typeface="Franklin Gothic Medium"/>
                <a:ea typeface="ＭＳ Ｐゴシック" charset="0"/>
                <a:cs typeface="Franklin Gothic Medium"/>
              </a:rPr>
              <a:t> search, attempting </a:t>
            </a:r>
            <a:r>
              <a:rPr lang="en-GB" sz="1800" dirty="0" smtClean="0">
                <a:solidFill>
                  <a:srgbClr val="3E6574"/>
                </a:solidFill>
                <a:latin typeface="Franklin Gothic Medium"/>
                <a:ea typeface="ＭＳ Ｐゴシック" charset="0"/>
                <a:cs typeface="Franklin Gothic Medium"/>
              </a:rPr>
              <a:t>to</a:t>
            </a:r>
          </a:p>
          <a:p>
            <a:pPr lvl="1"/>
            <a:r>
              <a:rPr lang="en-GB" sz="1400" dirty="0" smtClean="0">
                <a:solidFill>
                  <a:srgbClr val="3E6574"/>
                </a:solidFill>
                <a:latin typeface="Franklin Gothic Medium"/>
                <a:ea typeface="ＭＳ Ｐゴシック" charset="0"/>
                <a:cs typeface="Franklin Gothic Medium"/>
              </a:rPr>
              <a:t>minimise violations of the remaining constraints</a:t>
            </a:r>
          </a:p>
          <a:p>
            <a:pPr lvl="1"/>
            <a:r>
              <a:rPr lang="en-GB" sz="1400" dirty="0" smtClean="0">
                <a:solidFill>
                  <a:srgbClr val="3E6574"/>
                </a:solidFill>
                <a:latin typeface="Franklin Gothic Medium"/>
                <a:ea typeface="ＭＳ Ｐゴシック" charset="0"/>
                <a:cs typeface="Franklin Gothic Medium"/>
              </a:rPr>
              <a:t>Make table sizes equal </a:t>
            </a:r>
          </a:p>
          <a:p>
            <a:pPr lvl="1"/>
            <a:endParaRPr lang="en-GB" sz="1800" dirty="0" smtClean="0">
              <a:solidFill>
                <a:srgbClr val="3E6574"/>
              </a:solidFill>
              <a:latin typeface="Franklin Gothic Medium"/>
              <a:ea typeface="ＭＳ Ｐゴシック" charset="0"/>
              <a:cs typeface="Franklin Gothic Medium"/>
            </a:endParaRPr>
          </a:p>
          <a:p>
            <a:r>
              <a:rPr lang="en-GB" sz="1800" dirty="0" smtClean="0">
                <a:solidFill>
                  <a:srgbClr val="3E6574"/>
                </a:solidFill>
                <a:latin typeface="Franklin Gothic Medium"/>
                <a:ea typeface="ＭＳ Ｐゴシック" charset="0"/>
                <a:cs typeface="Franklin Gothic Medium"/>
              </a:rPr>
              <a:t>It is important that this space features as high a connectivity as possible.</a:t>
            </a:r>
          </a:p>
          <a:p>
            <a:endParaRPr lang="en-GB" sz="1800" dirty="0">
              <a:solidFill>
                <a:srgbClr val="3E6574"/>
              </a:solidFill>
              <a:latin typeface="Franklin Gothic Medium"/>
              <a:ea typeface="ＭＳ Ｐゴシック" charset="0"/>
              <a:cs typeface="Franklin Gothic Medium"/>
            </a:endParaRPr>
          </a:p>
          <a:p>
            <a:r>
              <a:rPr lang="en-GB" sz="1800" dirty="0">
                <a:solidFill>
                  <a:srgbClr val="3E6574"/>
                </a:solidFill>
                <a:latin typeface="Franklin Gothic Medium"/>
                <a:ea typeface="ＭＳ Ｐゴシック" charset="0"/>
                <a:cs typeface="Franklin Gothic Medium"/>
              </a:rPr>
              <a:t>Hence the union of 2 neighbourhoods is used:</a:t>
            </a:r>
          </a:p>
          <a:p>
            <a:pPr lvl="1"/>
            <a:endParaRPr lang="en-GB" sz="1800" dirty="0">
              <a:solidFill>
                <a:srgbClr val="3E6574"/>
              </a:solidFill>
              <a:latin typeface="Franklin Gothic Medium"/>
              <a:ea typeface="ＭＳ Ｐゴシック" charset="0"/>
              <a:cs typeface="Franklin Gothic Medium"/>
            </a:endParaRPr>
          </a:p>
          <a:p>
            <a:pPr lvl="1"/>
            <a:r>
              <a:rPr lang="en-GB" sz="1800" b="1" dirty="0" err="1">
                <a:solidFill>
                  <a:srgbClr val="3E6574"/>
                </a:solidFill>
                <a:latin typeface="Franklin Gothic Medium"/>
                <a:ea typeface="ＭＳ Ｐゴシック" charset="0"/>
                <a:cs typeface="Franklin Gothic Medium"/>
              </a:rPr>
              <a:t>Kempe</a:t>
            </a:r>
            <a:r>
              <a:rPr lang="en-GB" sz="1800" b="1" dirty="0">
                <a:solidFill>
                  <a:srgbClr val="3E6574"/>
                </a:solidFill>
                <a:latin typeface="Franklin Gothic Medium"/>
                <a:ea typeface="ＭＳ Ｐゴシック" charset="0"/>
                <a:cs typeface="Franklin Gothic Medium"/>
              </a:rPr>
              <a:t> chain interchange</a:t>
            </a:r>
          </a:p>
          <a:p>
            <a:pPr lvl="1"/>
            <a:endParaRPr lang="en-GB" sz="1800" dirty="0">
              <a:solidFill>
                <a:srgbClr val="3E6574"/>
              </a:solidFill>
              <a:latin typeface="Franklin Gothic Medium"/>
              <a:ea typeface="ＭＳ Ｐゴシック" charset="0"/>
              <a:cs typeface="Franklin Gothic Medium"/>
            </a:endParaRPr>
          </a:p>
          <a:p>
            <a:pPr lvl="1"/>
            <a:r>
              <a:rPr lang="en-GB" sz="1800" dirty="0">
                <a:solidFill>
                  <a:srgbClr val="3E6574"/>
                </a:solidFill>
                <a:latin typeface="Franklin Gothic Medium"/>
                <a:ea typeface="ＭＳ Ｐゴシック" charset="0"/>
                <a:cs typeface="Franklin Gothic Medium"/>
              </a:rPr>
              <a:t>Non-adjacent swaps</a:t>
            </a:r>
          </a:p>
          <a:p>
            <a:pPr lvl="1"/>
            <a:endParaRPr lang="en-GB" sz="1800" dirty="0">
              <a:solidFill>
                <a:srgbClr val="3E6574"/>
              </a:solidFill>
              <a:latin typeface="Franklin Gothic Medium"/>
              <a:ea typeface="ＭＳ Ｐゴシック" charset="0"/>
              <a:cs typeface="Franklin Gothic Medium"/>
            </a:endParaRPr>
          </a:p>
          <a:p>
            <a:r>
              <a:rPr lang="en-GB" sz="1800" dirty="0">
                <a:solidFill>
                  <a:srgbClr val="3E6574"/>
                </a:solidFill>
                <a:latin typeface="Franklin Gothic Medium"/>
                <a:ea typeface="ＭＳ Ｐゴシック" charset="0"/>
                <a:cs typeface="Franklin Gothic Medium"/>
              </a:rPr>
              <a:t>Moves in both neighbourhoods will </a:t>
            </a:r>
          </a:p>
          <a:p>
            <a:pPr marL="0" indent="0">
              <a:buNone/>
            </a:pPr>
            <a:r>
              <a:rPr lang="en-GB" sz="1800" dirty="0">
                <a:solidFill>
                  <a:srgbClr val="3E6574"/>
                </a:solidFill>
                <a:latin typeface="Franklin Gothic Medium"/>
                <a:ea typeface="ＭＳ Ｐゴシック" charset="0"/>
                <a:cs typeface="Franklin Gothic Medium"/>
              </a:rPr>
              <a:t>      preserve feasibility.</a:t>
            </a:r>
          </a:p>
        </p:txBody>
      </p:sp>
      <p:sp>
        <p:nvSpPr>
          <p:cNvPr id="52" name="TextBox 1"/>
          <p:cNvSpPr txBox="1">
            <a:spLocks noChangeArrowheads="1"/>
          </p:cNvSpPr>
          <p:nvPr/>
        </p:nvSpPr>
        <p:spPr bwMode="auto">
          <a:xfrm>
            <a:off x="1096878" y="283409"/>
            <a:ext cx="75670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GB" altLang="en-US" sz="2800" dirty="0" smtClean="0">
                <a:solidFill>
                  <a:schemeClr val="bg1"/>
                </a:solidFill>
                <a:latin typeface="Franklin Gothic Medium"/>
                <a:cs typeface="Franklin Gothic Medium"/>
              </a:rPr>
              <a:t>Optimising the solution</a:t>
            </a:r>
            <a:endParaRPr lang="en-GB" altLang="en-US" sz="2800" dirty="0">
              <a:solidFill>
                <a:schemeClr val="bg1"/>
              </a:solidFill>
              <a:latin typeface="Franklin Gothic Medium"/>
              <a:cs typeface="Franklin Gothic Medium"/>
            </a:endParaRPr>
          </a:p>
        </p:txBody>
      </p:sp>
      <p:grpSp>
        <p:nvGrpSpPr>
          <p:cNvPr id="58" name="Group 57"/>
          <p:cNvGrpSpPr/>
          <p:nvPr/>
        </p:nvGrpSpPr>
        <p:grpSpPr>
          <a:xfrm>
            <a:off x="5890425" y="6237312"/>
            <a:ext cx="2108911" cy="369332"/>
            <a:chOff x="5890425" y="6237312"/>
            <a:chExt cx="2108911" cy="369332"/>
          </a:xfrm>
        </p:grpSpPr>
        <p:sp>
          <p:nvSpPr>
            <p:cNvPr id="59" name="TextBox 58"/>
            <p:cNvSpPr txBox="1"/>
            <p:nvPr/>
          </p:nvSpPr>
          <p:spPr>
            <a:xfrm>
              <a:off x="5890425" y="6237312"/>
              <a:ext cx="2108911" cy="369332"/>
            </a:xfrm>
            <a:prstGeom prst="rect">
              <a:avLst/>
            </a:prstGeom>
            <a:solidFill>
              <a:schemeClr val="bg1">
                <a:lumMod val="85000"/>
              </a:schemeClr>
            </a:solidFill>
          </p:spPr>
          <p:txBody>
            <a:bodyPr wrap="none" rtlCol="0">
              <a:spAutoFit/>
            </a:bodyPr>
            <a:lstStyle/>
            <a:p>
              <a:r>
                <a:rPr lang="en-GB" dirty="0" err="1" smtClean="0"/>
                <a:t>Eg</a:t>
              </a:r>
              <a:r>
                <a:rPr lang="en-GB" dirty="0" smtClean="0"/>
                <a:t>. Kempe(      ,       )</a:t>
              </a:r>
              <a:endParaRPr lang="en-GB" dirty="0"/>
            </a:p>
          </p:txBody>
        </p:sp>
        <p:sp>
          <p:nvSpPr>
            <p:cNvPr id="60" name="Oval 860"/>
            <p:cNvSpPr>
              <a:spLocks noChangeArrowheads="1"/>
            </p:cNvSpPr>
            <p:nvPr/>
          </p:nvSpPr>
          <p:spPr bwMode="auto">
            <a:xfrm>
              <a:off x="7057975" y="6313529"/>
              <a:ext cx="238813" cy="216897"/>
            </a:xfrm>
            <a:prstGeom prst="ellipse">
              <a:avLst/>
            </a:prstGeom>
            <a:solidFill>
              <a:srgbClr val="C00000"/>
            </a:solidFill>
            <a:ln w="9525">
              <a:solidFill>
                <a:schemeClr val="tx1"/>
              </a:solidFill>
              <a:round/>
              <a:headEnd/>
              <a:tailEnd/>
            </a:ln>
            <a:effectLst/>
          </p:spPr>
          <p:txBody>
            <a:bodyPr wrap="none" anchor="ctr"/>
            <a:lstStyle/>
            <a:p>
              <a:endParaRPr lang="en-GB" sz="4400"/>
            </a:p>
          </p:txBody>
        </p:sp>
        <p:sp>
          <p:nvSpPr>
            <p:cNvPr id="61" name="TextBox 60"/>
            <p:cNvSpPr txBox="1"/>
            <p:nvPr/>
          </p:nvSpPr>
          <p:spPr>
            <a:xfrm>
              <a:off x="7057086" y="6293619"/>
              <a:ext cx="256802" cy="261610"/>
            </a:xfrm>
            <a:prstGeom prst="rect">
              <a:avLst/>
            </a:prstGeom>
            <a:noFill/>
          </p:spPr>
          <p:txBody>
            <a:bodyPr wrap="none" rtlCol="0">
              <a:spAutoFit/>
            </a:bodyPr>
            <a:lstStyle/>
            <a:p>
              <a:r>
                <a:rPr lang="en-GB" sz="1100" dirty="0" smtClean="0"/>
                <a:t>7</a:t>
              </a:r>
              <a:endParaRPr lang="en-GB" sz="1600" dirty="0"/>
            </a:p>
          </p:txBody>
        </p:sp>
        <p:sp>
          <p:nvSpPr>
            <p:cNvPr id="62" name="Oval 856"/>
            <p:cNvSpPr>
              <a:spLocks noChangeArrowheads="1"/>
            </p:cNvSpPr>
            <p:nvPr/>
          </p:nvSpPr>
          <p:spPr bwMode="auto">
            <a:xfrm>
              <a:off x="7450903" y="6313528"/>
              <a:ext cx="238813" cy="216897"/>
            </a:xfrm>
            <a:prstGeom prst="ellipse">
              <a:avLst/>
            </a:prstGeom>
            <a:solidFill>
              <a:srgbClr val="FFFF00"/>
            </a:solidFill>
            <a:ln w="9525">
              <a:solidFill>
                <a:schemeClr val="tx1"/>
              </a:solidFill>
              <a:round/>
              <a:headEnd/>
              <a:tailEnd/>
            </a:ln>
            <a:effectLst/>
          </p:spPr>
          <p:txBody>
            <a:bodyPr wrap="none" anchor="ctr"/>
            <a:lstStyle/>
            <a:p>
              <a:endParaRPr lang="en-GB" sz="4400"/>
            </a:p>
          </p:txBody>
        </p:sp>
      </p:grpSp>
    </p:spTree>
    <p:extLst>
      <p:ext uri="{BB962C8B-B14F-4D97-AF65-F5344CB8AC3E}">
        <p14:creationId xmlns:p14="http://schemas.microsoft.com/office/powerpoint/2010/main" val="41303937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Group 179"/>
          <p:cNvGrpSpPr/>
          <p:nvPr/>
        </p:nvGrpSpPr>
        <p:grpSpPr>
          <a:xfrm>
            <a:off x="5651612" y="3947725"/>
            <a:ext cx="2378319" cy="1983683"/>
            <a:chOff x="5673666" y="4181621"/>
            <a:chExt cx="1996733" cy="1544644"/>
          </a:xfrm>
        </p:grpSpPr>
        <p:sp>
          <p:nvSpPr>
            <p:cNvPr id="97" name="Line 833"/>
            <p:cNvSpPr>
              <a:spLocks noChangeShapeType="1"/>
            </p:cNvSpPr>
            <p:nvPr/>
          </p:nvSpPr>
          <p:spPr bwMode="auto">
            <a:xfrm flipH="1">
              <a:off x="5874163" y="4265139"/>
              <a:ext cx="398791" cy="421302"/>
            </a:xfrm>
            <a:prstGeom prst="line">
              <a:avLst/>
            </a:prstGeom>
            <a:noFill/>
            <a:ln w="9525">
              <a:solidFill>
                <a:schemeClr val="tx1"/>
              </a:solidFill>
              <a:round/>
              <a:headEnd/>
              <a:tailEnd/>
            </a:ln>
            <a:effectLst/>
          </p:spPr>
          <p:txBody>
            <a:bodyPr/>
            <a:lstStyle/>
            <a:p>
              <a:endParaRPr lang="en-GB" sz="4400"/>
            </a:p>
          </p:txBody>
        </p:sp>
        <p:sp>
          <p:nvSpPr>
            <p:cNvPr id="98" name="Line 834"/>
            <p:cNvSpPr>
              <a:spLocks noChangeShapeType="1"/>
            </p:cNvSpPr>
            <p:nvPr/>
          </p:nvSpPr>
          <p:spPr bwMode="auto">
            <a:xfrm flipH="1" flipV="1">
              <a:off x="6272954" y="4265139"/>
              <a:ext cx="400994" cy="421302"/>
            </a:xfrm>
            <a:prstGeom prst="line">
              <a:avLst/>
            </a:prstGeom>
            <a:noFill/>
            <a:ln w="9525">
              <a:solidFill>
                <a:schemeClr val="tx1"/>
              </a:solidFill>
              <a:round/>
              <a:headEnd/>
              <a:tailEnd/>
            </a:ln>
            <a:effectLst/>
          </p:spPr>
          <p:txBody>
            <a:bodyPr/>
            <a:lstStyle/>
            <a:p>
              <a:endParaRPr lang="en-GB" sz="4400"/>
            </a:p>
          </p:txBody>
        </p:sp>
        <p:sp>
          <p:nvSpPr>
            <p:cNvPr id="99" name="Line 835"/>
            <p:cNvSpPr>
              <a:spLocks noChangeShapeType="1"/>
            </p:cNvSpPr>
            <p:nvPr/>
          </p:nvSpPr>
          <p:spPr bwMode="auto">
            <a:xfrm>
              <a:off x="5874163" y="5191261"/>
              <a:ext cx="799785" cy="0"/>
            </a:xfrm>
            <a:prstGeom prst="line">
              <a:avLst/>
            </a:prstGeom>
            <a:noFill/>
            <a:ln w="9525">
              <a:solidFill>
                <a:schemeClr val="tx1"/>
              </a:solidFill>
              <a:round/>
              <a:headEnd/>
              <a:tailEnd/>
            </a:ln>
            <a:effectLst/>
          </p:spPr>
          <p:txBody>
            <a:bodyPr/>
            <a:lstStyle/>
            <a:p>
              <a:endParaRPr lang="en-GB" sz="4400"/>
            </a:p>
          </p:txBody>
        </p:sp>
        <p:sp>
          <p:nvSpPr>
            <p:cNvPr id="100" name="Line 836"/>
            <p:cNvSpPr>
              <a:spLocks noChangeShapeType="1"/>
            </p:cNvSpPr>
            <p:nvPr/>
          </p:nvSpPr>
          <p:spPr bwMode="auto">
            <a:xfrm flipV="1">
              <a:off x="5874163" y="4686441"/>
              <a:ext cx="0" cy="504820"/>
            </a:xfrm>
            <a:prstGeom prst="line">
              <a:avLst/>
            </a:prstGeom>
            <a:noFill/>
            <a:ln w="9525">
              <a:solidFill>
                <a:schemeClr val="tx1"/>
              </a:solidFill>
              <a:round/>
              <a:headEnd/>
              <a:tailEnd/>
            </a:ln>
            <a:effectLst/>
          </p:spPr>
          <p:txBody>
            <a:bodyPr/>
            <a:lstStyle/>
            <a:p>
              <a:endParaRPr lang="en-GB" sz="4400"/>
            </a:p>
          </p:txBody>
        </p:sp>
        <p:sp>
          <p:nvSpPr>
            <p:cNvPr id="101" name="Line 837"/>
            <p:cNvSpPr>
              <a:spLocks noChangeShapeType="1"/>
            </p:cNvSpPr>
            <p:nvPr/>
          </p:nvSpPr>
          <p:spPr bwMode="auto">
            <a:xfrm flipV="1">
              <a:off x="6673948" y="4686441"/>
              <a:ext cx="0" cy="504820"/>
            </a:xfrm>
            <a:prstGeom prst="line">
              <a:avLst/>
            </a:prstGeom>
            <a:noFill/>
            <a:ln w="9525">
              <a:solidFill>
                <a:schemeClr val="tx1"/>
              </a:solidFill>
              <a:round/>
              <a:headEnd/>
              <a:tailEnd/>
            </a:ln>
            <a:effectLst/>
          </p:spPr>
          <p:txBody>
            <a:bodyPr/>
            <a:lstStyle/>
            <a:p>
              <a:endParaRPr lang="en-GB" sz="4400"/>
            </a:p>
          </p:txBody>
        </p:sp>
        <p:sp>
          <p:nvSpPr>
            <p:cNvPr id="102" name="Line 838"/>
            <p:cNvSpPr>
              <a:spLocks noChangeShapeType="1"/>
            </p:cNvSpPr>
            <p:nvPr/>
          </p:nvSpPr>
          <p:spPr bwMode="auto">
            <a:xfrm flipV="1">
              <a:off x="5874163" y="4686441"/>
              <a:ext cx="799785" cy="504820"/>
            </a:xfrm>
            <a:prstGeom prst="line">
              <a:avLst/>
            </a:prstGeom>
            <a:noFill/>
            <a:ln w="9525">
              <a:solidFill>
                <a:schemeClr val="tx1"/>
              </a:solidFill>
              <a:round/>
              <a:headEnd/>
              <a:tailEnd/>
            </a:ln>
            <a:effectLst/>
          </p:spPr>
          <p:txBody>
            <a:bodyPr/>
            <a:lstStyle/>
            <a:p>
              <a:endParaRPr lang="en-GB" sz="4400"/>
            </a:p>
          </p:txBody>
        </p:sp>
        <p:sp>
          <p:nvSpPr>
            <p:cNvPr id="103" name="Line 839"/>
            <p:cNvSpPr>
              <a:spLocks noChangeShapeType="1"/>
            </p:cNvSpPr>
            <p:nvPr/>
          </p:nvSpPr>
          <p:spPr bwMode="auto">
            <a:xfrm>
              <a:off x="5874163" y="4686441"/>
              <a:ext cx="799785" cy="504820"/>
            </a:xfrm>
            <a:prstGeom prst="line">
              <a:avLst/>
            </a:prstGeom>
            <a:noFill/>
            <a:ln w="9525">
              <a:solidFill>
                <a:schemeClr val="tx1"/>
              </a:solidFill>
              <a:round/>
              <a:headEnd/>
              <a:tailEnd/>
            </a:ln>
            <a:effectLst/>
          </p:spPr>
          <p:txBody>
            <a:bodyPr/>
            <a:lstStyle/>
            <a:p>
              <a:endParaRPr lang="en-GB" sz="4400"/>
            </a:p>
          </p:txBody>
        </p:sp>
        <p:sp>
          <p:nvSpPr>
            <p:cNvPr id="104" name="Line 840"/>
            <p:cNvSpPr>
              <a:spLocks noChangeShapeType="1"/>
            </p:cNvSpPr>
            <p:nvPr/>
          </p:nvSpPr>
          <p:spPr bwMode="auto">
            <a:xfrm flipH="1">
              <a:off x="5874163" y="4686441"/>
              <a:ext cx="799785" cy="0"/>
            </a:xfrm>
            <a:prstGeom prst="line">
              <a:avLst/>
            </a:prstGeom>
            <a:noFill/>
            <a:ln w="9525">
              <a:solidFill>
                <a:schemeClr val="tx1"/>
              </a:solidFill>
              <a:round/>
              <a:headEnd/>
              <a:tailEnd/>
            </a:ln>
            <a:effectLst/>
          </p:spPr>
          <p:txBody>
            <a:bodyPr/>
            <a:lstStyle/>
            <a:p>
              <a:endParaRPr lang="en-GB" sz="4400"/>
            </a:p>
          </p:txBody>
        </p:sp>
        <p:sp>
          <p:nvSpPr>
            <p:cNvPr id="105" name="Line 841"/>
            <p:cNvSpPr>
              <a:spLocks noChangeShapeType="1"/>
            </p:cNvSpPr>
            <p:nvPr/>
          </p:nvSpPr>
          <p:spPr bwMode="auto">
            <a:xfrm flipH="1">
              <a:off x="5874163" y="4265139"/>
              <a:ext cx="398791" cy="926122"/>
            </a:xfrm>
            <a:prstGeom prst="line">
              <a:avLst/>
            </a:prstGeom>
            <a:noFill/>
            <a:ln w="9525">
              <a:solidFill>
                <a:schemeClr val="tx1"/>
              </a:solidFill>
              <a:round/>
              <a:headEnd/>
              <a:tailEnd/>
            </a:ln>
            <a:effectLst/>
          </p:spPr>
          <p:txBody>
            <a:bodyPr/>
            <a:lstStyle/>
            <a:p>
              <a:endParaRPr lang="en-GB" sz="4400"/>
            </a:p>
          </p:txBody>
        </p:sp>
        <p:sp>
          <p:nvSpPr>
            <p:cNvPr id="106" name="Line 842"/>
            <p:cNvSpPr>
              <a:spLocks noChangeShapeType="1"/>
            </p:cNvSpPr>
            <p:nvPr/>
          </p:nvSpPr>
          <p:spPr bwMode="auto">
            <a:xfrm>
              <a:off x="6272954" y="4265139"/>
              <a:ext cx="400994" cy="926122"/>
            </a:xfrm>
            <a:prstGeom prst="line">
              <a:avLst/>
            </a:prstGeom>
            <a:noFill/>
            <a:ln w="9525">
              <a:solidFill>
                <a:schemeClr val="tx1"/>
              </a:solidFill>
              <a:round/>
              <a:headEnd/>
              <a:tailEnd/>
            </a:ln>
            <a:effectLst/>
          </p:spPr>
          <p:txBody>
            <a:bodyPr/>
            <a:lstStyle/>
            <a:p>
              <a:endParaRPr lang="en-GB" sz="4400"/>
            </a:p>
          </p:txBody>
        </p:sp>
        <p:sp>
          <p:nvSpPr>
            <p:cNvPr id="107" name="Line 843"/>
            <p:cNvSpPr>
              <a:spLocks noChangeShapeType="1"/>
            </p:cNvSpPr>
            <p:nvPr/>
          </p:nvSpPr>
          <p:spPr bwMode="auto">
            <a:xfrm flipH="1">
              <a:off x="6275157" y="4265139"/>
              <a:ext cx="797582" cy="0"/>
            </a:xfrm>
            <a:prstGeom prst="line">
              <a:avLst/>
            </a:prstGeom>
            <a:noFill/>
            <a:ln w="9525">
              <a:solidFill>
                <a:schemeClr val="tx1"/>
              </a:solidFill>
              <a:round/>
              <a:headEnd/>
              <a:tailEnd/>
            </a:ln>
            <a:effectLst/>
          </p:spPr>
          <p:txBody>
            <a:bodyPr/>
            <a:lstStyle/>
            <a:p>
              <a:endParaRPr lang="en-GB" sz="4400"/>
            </a:p>
          </p:txBody>
        </p:sp>
        <p:sp>
          <p:nvSpPr>
            <p:cNvPr id="108" name="Line 844"/>
            <p:cNvSpPr>
              <a:spLocks noChangeShapeType="1"/>
            </p:cNvSpPr>
            <p:nvPr/>
          </p:nvSpPr>
          <p:spPr bwMode="auto">
            <a:xfrm flipH="1">
              <a:off x="6673948" y="4686441"/>
              <a:ext cx="797582" cy="0"/>
            </a:xfrm>
            <a:prstGeom prst="line">
              <a:avLst/>
            </a:prstGeom>
            <a:noFill/>
            <a:ln w="9525">
              <a:solidFill>
                <a:schemeClr val="tx1"/>
              </a:solidFill>
              <a:round/>
              <a:headEnd/>
              <a:tailEnd/>
            </a:ln>
            <a:effectLst/>
          </p:spPr>
          <p:txBody>
            <a:bodyPr/>
            <a:lstStyle/>
            <a:p>
              <a:endParaRPr lang="en-GB" sz="4400"/>
            </a:p>
          </p:txBody>
        </p:sp>
        <p:sp>
          <p:nvSpPr>
            <p:cNvPr id="109" name="Line 845"/>
            <p:cNvSpPr>
              <a:spLocks noChangeShapeType="1"/>
            </p:cNvSpPr>
            <p:nvPr/>
          </p:nvSpPr>
          <p:spPr bwMode="auto">
            <a:xfrm>
              <a:off x="7072738" y="4265139"/>
              <a:ext cx="400994" cy="421302"/>
            </a:xfrm>
            <a:prstGeom prst="line">
              <a:avLst/>
            </a:prstGeom>
            <a:noFill/>
            <a:ln w="9525">
              <a:solidFill>
                <a:schemeClr val="tx1"/>
              </a:solidFill>
              <a:round/>
              <a:headEnd/>
              <a:tailEnd/>
            </a:ln>
            <a:effectLst/>
          </p:spPr>
          <p:txBody>
            <a:bodyPr/>
            <a:lstStyle/>
            <a:p>
              <a:endParaRPr lang="en-GB" sz="4400"/>
            </a:p>
          </p:txBody>
        </p:sp>
        <p:sp>
          <p:nvSpPr>
            <p:cNvPr id="110" name="Line 846"/>
            <p:cNvSpPr>
              <a:spLocks noChangeShapeType="1"/>
            </p:cNvSpPr>
            <p:nvPr/>
          </p:nvSpPr>
          <p:spPr bwMode="auto">
            <a:xfrm>
              <a:off x="7473732" y="4686441"/>
              <a:ext cx="0" cy="504820"/>
            </a:xfrm>
            <a:prstGeom prst="line">
              <a:avLst/>
            </a:prstGeom>
            <a:noFill/>
            <a:ln w="9525">
              <a:solidFill>
                <a:schemeClr val="tx1"/>
              </a:solidFill>
              <a:round/>
              <a:headEnd/>
              <a:tailEnd/>
            </a:ln>
            <a:effectLst/>
          </p:spPr>
          <p:txBody>
            <a:bodyPr/>
            <a:lstStyle/>
            <a:p>
              <a:endParaRPr lang="en-GB" sz="4400"/>
            </a:p>
          </p:txBody>
        </p:sp>
        <p:sp>
          <p:nvSpPr>
            <p:cNvPr id="112" name="Line 848"/>
            <p:cNvSpPr>
              <a:spLocks noChangeShapeType="1"/>
            </p:cNvSpPr>
            <p:nvPr/>
          </p:nvSpPr>
          <p:spPr bwMode="auto">
            <a:xfrm flipV="1">
              <a:off x="6673948" y="4686441"/>
              <a:ext cx="799785" cy="504820"/>
            </a:xfrm>
            <a:prstGeom prst="line">
              <a:avLst/>
            </a:prstGeom>
            <a:noFill/>
            <a:ln w="9525">
              <a:solidFill>
                <a:schemeClr val="tx1"/>
              </a:solidFill>
              <a:round/>
              <a:headEnd/>
              <a:tailEnd/>
            </a:ln>
            <a:effectLst/>
          </p:spPr>
          <p:txBody>
            <a:bodyPr/>
            <a:lstStyle/>
            <a:p>
              <a:endParaRPr lang="en-GB" sz="4400"/>
            </a:p>
          </p:txBody>
        </p:sp>
        <p:sp>
          <p:nvSpPr>
            <p:cNvPr id="113" name="Line 849"/>
            <p:cNvSpPr>
              <a:spLocks noChangeShapeType="1"/>
            </p:cNvSpPr>
            <p:nvPr/>
          </p:nvSpPr>
          <p:spPr bwMode="auto">
            <a:xfrm>
              <a:off x="6673948" y="4686441"/>
              <a:ext cx="799785" cy="504820"/>
            </a:xfrm>
            <a:prstGeom prst="line">
              <a:avLst/>
            </a:prstGeom>
            <a:noFill/>
            <a:ln w="9525">
              <a:solidFill>
                <a:schemeClr val="tx1"/>
              </a:solidFill>
              <a:round/>
              <a:headEnd/>
              <a:tailEnd/>
            </a:ln>
            <a:effectLst/>
          </p:spPr>
          <p:txBody>
            <a:bodyPr/>
            <a:lstStyle/>
            <a:p>
              <a:endParaRPr lang="en-GB" sz="4400"/>
            </a:p>
          </p:txBody>
        </p:sp>
        <p:sp>
          <p:nvSpPr>
            <p:cNvPr id="114" name="Line 850"/>
            <p:cNvSpPr>
              <a:spLocks noChangeShapeType="1"/>
            </p:cNvSpPr>
            <p:nvPr/>
          </p:nvSpPr>
          <p:spPr bwMode="auto">
            <a:xfrm>
              <a:off x="5874163" y="5191261"/>
              <a:ext cx="398791" cy="421302"/>
            </a:xfrm>
            <a:prstGeom prst="line">
              <a:avLst/>
            </a:prstGeom>
            <a:noFill/>
            <a:ln w="9525">
              <a:solidFill>
                <a:schemeClr val="tx1"/>
              </a:solidFill>
              <a:round/>
              <a:headEnd/>
              <a:tailEnd/>
            </a:ln>
            <a:effectLst/>
          </p:spPr>
          <p:txBody>
            <a:bodyPr/>
            <a:lstStyle/>
            <a:p>
              <a:endParaRPr lang="en-GB" sz="4400"/>
            </a:p>
          </p:txBody>
        </p:sp>
        <p:sp>
          <p:nvSpPr>
            <p:cNvPr id="115" name="Line 851"/>
            <p:cNvSpPr>
              <a:spLocks noChangeShapeType="1"/>
            </p:cNvSpPr>
            <p:nvPr/>
          </p:nvSpPr>
          <p:spPr bwMode="auto">
            <a:xfrm flipH="1">
              <a:off x="6272954" y="5191261"/>
              <a:ext cx="400994" cy="421302"/>
            </a:xfrm>
            <a:prstGeom prst="line">
              <a:avLst/>
            </a:prstGeom>
            <a:noFill/>
            <a:ln w="9525">
              <a:solidFill>
                <a:schemeClr val="tx1"/>
              </a:solidFill>
              <a:round/>
              <a:headEnd/>
              <a:tailEnd/>
            </a:ln>
            <a:effectLst/>
          </p:spPr>
          <p:txBody>
            <a:bodyPr/>
            <a:lstStyle/>
            <a:p>
              <a:endParaRPr lang="en-GB" sz="4400"/>
            </a:p>
          </p:txBody>
        </p:sp>
        <p:sp>
          <p:nvSpPr>
            <p:cNvPr id="116" name="Line 852"/>
            <p:cNvSpPr>
              <a:spLocks noChangeShapeType="1"/>
            </p:cNvSpPr>
            <p:nvPr/>
          </p:nvSpPr>
          <p:spPr bwMode="auto">
            <a:xfrm flipH="1">
              <a:off x="6272954" y="5612563"/>
              <a:ext cx="799785" cy="0"/>
            </a:xfrm>
            <a:prstGeom prst="line">
              <a:avLst/>
            </a:prstGeom>
            <a:noFill/>
            <a:ln w="9525">
              <a:solidFill>
                <a:schemeClr val="tx1"/>
              </a:solidFill>
              <a:round/>
              <a:headEnd/>
              <a:tailEnd/>
            </a:ln>
            <a:effectLst/>
          </p:spPr>
          <p:txBody>
            <a:bodyPr/>
            <a:lstStyle/>
            <a:p>
              <a:endParaRPr lang="en-GB" sz="4400"/>
            </a:p>
          </p:txBody>
        </p:sp>
        <p:sp>
          <p:nvSpPr>
            <p:cNvPr id="117" name="Line 853"/>
            <p:cNvSpPr>
              <a:spLocks noChangeShapeType="1"/>
            </p:cNvSpPr>
            <p:nvPr/>
          </p:nvSpPr>
          <p:spPr bwMode="auto">
            <a:xfrm flipH="1">
              <a:off x="7072738" y="5191261"/>
              <a:ext cx="400994" cy="421302"/>
            </a:xfrm>
            <a:prstGeom prst="line">
              <a:avLst/>
            </a:prstGeom>
            <a:noFill/>
            <a:ln w="9525">
              <a:solidFill>
                <a:schemeClr val="tx1"/>
              </a:solidFill>
              <a:round/>
              <a:headEnd/>
              <a:tailEnd/>
            </a:ln>
            <a:effectLst/>
          </p:spPr>
          <p:txBody>
            <a:bodyPr/>
            <a:lstStyle/>
            <a:p>
              <a:endParaRPr lang="en-GB" sz="4400"/>
            </a:p>
          </p:txBody>
        </p:sp>
        <p:sp>
          <p:nvSpPr>
            <p:cNvPr id="118" name="Oval 854"/>
            <p:cNvSpPr>
              <a:spLocks noChangeArrowheads="1"/>
            </p:cNvSpPr>
            <p:nvPr/>
          </p:nvSpPr>
          <p:spPr bwMode="auto">
            <a:xfrm>
              <a:off x="6173807" y="4181621"/>
              <a:ext cx="200497" cy="168892"/>
            </a:xfrm>
            <a:prstGeom prst="ellipse">
              <a:avLst/>
            </a:prstGeom>
            <a:solidFill>
              <a:srgbClr val="92D050"/>
            </a:solidFill>
            <a:ln w="9525">
              <a:solidFill>
                <a:schemeClr val="tx1"/>
              </a:solidFill>
              <a:round/>
              <a:headEnd/>
              <a:tailEnd/>
            </a:ln>
            <a:effectLst/>
          </p:spPr>
          <p:txBody>
            <a:bodyPr wrap="none" anchor="ctr"/>
            <a:lstStyle/>
            <a:p>
              <a:endParaRPr lang="en-GB" sz="4400"/>
            </a:p>
          </p:txBody>
        </p:sp>
        <p:sp>
          <p:nvSpPr>
            <p:cNvPr id="119" name="Oval 855"/>
            <p:cNvSpPr>
              <a:spLocks noChangeArrowheads="1"/>
            </p:cNvSpPr>
            <p:nvPr/>
          </p:nvSpPr>
          <p:spPr bwMode="auto">
            <a:xfrm>
              <a:off x="6973591" y="4181621"/>
              <a:ext cx="200497" cy="168892"/>
            </a:xfrm>
            <a:prstGeom prst="ellipse">
              <a:avLst/>
            </a:prstGeom>
            <a:solidFill>
              <a:srgbClr val="FFFF00"/>
            </a:solidFill>
            <a:ln w="9525">
              <a:solidFill>
                <a:schemeClr val="tx1"/>
              </a:solidFill>
              <a:round/>
              <a:headEnd/>
              <a:tailEnd/>
            </a:ln>
            <a:effectLst/>
          </p:spPr>
          <p:txBody>
            <a:bodyPr wrap="none" anchor="ctr"/>
            <a:lstStyle/>
            <a:p>
              <a:endParaRPr lang="en-GB" sz="4400"/>
            </a:p>
          </p:txBody>
        </p:sp>
        <p:sp>
          <p:nvSpPr>
            <p:cNvPr id="120" name="Oval 856"/>
            <p:cNvSpPr>
              <a:spLocks noChangeArrowheads="1"/>
            </p:cNvSpPr>
            <p:nvPr/>
          </p:nvSpPr>
          <p:spPr bwMode="auto">
            <a:xfrm>
              <a:off x="6572597" y="4602923"/>
              <a:ext cx="200497" cy="168892"/>
            </a:xfrm>
            <a:prstGeom prst="ellipse">
              <a:avLst/>
            </a:prstGeom>
            <a:solidFill>
              <a:srgbClr val="C00000"/>
            </a:solidFill>
            <a:ln w="9525">
              <a:solidFill>
                <a:schemeClr val="tx1"/>
              </a:solidFill>
              <a:round/>
              <a:headEnd/>
              <a:tailEnd/>
            </a:ln>
            <a:effectLst/>
          </p:spPr>
          <p:txBody>
            <a:bodyPr wrap="none" anchor="ctr"/>
            <a:lstStyle/>
            <a:p>
              <a:endParaRPr lang="en-GB" sz="4400"/>
            </a:p>
          </p:txBody>
        </p:sp>
        <p:sp>
          <p:nvSpPr>
            <p:cNvPr id="121" name="Oval 857"/>
            <p:cNvSpPr>
              <a:spLocks noChangeArrowheads="1"/>
            </p:cNvSpPr>
            <p:nvPr/>
          </p:nvSpPr>
          <p:spPr bwMode="auto">
            <a:xfrm>
              <a:off x="5775016" y="4602923"/>
              <a:ext cx="200497" cy="168892"/>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en-GB" sz="4400"/>
            </a:p>
          </p:txBody>
        </p:sp>
        <p:sp>
          <p:nvSpPr>
            <p:cNvPr id="122" name="Oval 858"/>
            <p:cNvSpPr>
              <a:spLocks noChangeArrowheads="1"/>
            </p:cNvSpPr>
            <p:nvPr/>
          </p:nvSpPr>
          <p:spPr bwMode="auto">
            <a:xfrm>
              <a:off x="7372382" y="4602923"/>
              <a:ext cx="200497" cy="168892"/>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en-GB" sz="4400"/>
            </a:p>
          </p:txBody>
        </p:sp>
        <p:sp>
          <p:nvSpPr>
            <p:cNvPr id="123" name="Oval 859"/>
            <p:cNvSpPr>
              <a:spLocks noChangeArrowheads="1"/>
            </p:cNvSpPr>
            <p:nvPr/>
          </p:nvSpPr>
          <p:spPr bwMode="auto">
            <a:xfrm>
              <a:off x="5775016" y="5107743"/>
              <a:ext cx="200497" cy="168892"/>
            </a:xfrm>
            <a:prstGeom prst="ellipse">
              <a:avLst/>
            </a:prstGeom>
            <a:solidFill>
              <a:schemeClr val="bg1">
                <a:lumMod val="75000"/>
              </a:schemeClr>
            </a:solidFill>
            <a:ln w="9525">
              <a:solidFill>
                <a:schemeClr val="tx1"/>
              </a:solidFill>
              <a:round/>
              <a:headEnd/>
              <a:tailEnd/>
            </a:ln>
            <a:effectLst/>
          </p:spPr>
          <p:txBody>
            <a:bodyPr wrap="none" anchor="ctr"/>
            <a:lstStyle/>
            <a:p>
              <a:endParaRPr lang="en-GB" sz="4400"/>
            </a:p>
          </p:txBody>
        </p:sp>
        <p:sp>
          <p:nvSpPr>
            <p:cNvPr id="124" name="Oval 860"/>
            <p:cNvSpPr>
              <a:spLocks noChangeArrowheads="1"/>
            </p:cNvSpPr>
            <p:nvPr/>
          </p:nvSpPr>
          <p:spPr bwMode="auto">
            <a:xfrm>
              <a:off x="6572597" y="5107743"/>
              <a:ext cx="200497" cy="168892"/>
            </a:xfrm>
            <a:prstGeom prst="ellipse">
              <a:avLst/>
            </a:prstGeom>
            <a:solidFill>
              <a:srgbClr val="FFFF00"/>
            </a:solidFill>
            <a:ln w="9525">
              <a:solidFill>
                <a:schemeClr val="tx1"/>
              </a:solidFill>
              <a:round/>
              <a:headEnd/>
              <a:tailEnd/>
            </a:ln>
            <a:effectLst/>
          </p:spPr>
          <p:txBody>
            <a:bodyPr wrap="none" anchor="ctr"/>
            <a:lstStyle/>
            <a:p>
              <a:endParaRPr lang="en-GB" sz="4400"/>
            </a:p>
          </p:txBody>
        </p:sp>
        <p:sp>
          <p:nvSpPr>
            <p:cNvPr id="125" name="Oval 861"/>
            <p:cNvSpPr>
              <a:spLocks noChangeArrowheads="1"/>
            </p:cNvSpPr>
            <p:nvPr/>
          </p:nvSpPr>
          <p:spPr bwMode="auto">
            <a:xfrm>
              <a:off x="7372382" y="5107743"/>
              <a:ext cx="200497" cy="168892"/>
            </a:xfrm>
            <a:prstGeom prst="ellipse">
              <a:avLst/>
            </a:prstGeom>
            <a:solidFill>
              <a:srgbClr val="FFFF00"/>
            </a:solidFill>
            <a:ln w="9525">
              <a:solidFill>
                <a:schemeClr val="tx1"/>
              </a:solidFill>
              <a:round/>
              <a:headEnd/>
              <a:tailEnd/>
            </a:ln>
            <a:effectLst/>
          </p:spPr>
          <p:txBody>
            <a:bodyPr wrap="none" anchor="ctr"/>
            <a:lstStyle/>
            <a:p>
              <a:endParaRPr lang="en-GB" sz="4400"/>
            </a:p>
          </p:txBody>
        </p:sp>
        <p:sp>
          <p:nvSpPr>
            <p:cNvPr id="126" name="Oval 862"/>
            <p:cNvSpPr>
              <a:spLocks noChangeArrowheads="1"/>
            </p:cNvSpPr>
            <p:nvPr/>
          </p:nvSpPr>
          <p:spPr bwMode="auto">
            <a:xfrm>
              <a:off x="6173807" y="5527189"/>
              <a:ext cx="200497" cy="168892"/>
            </a:xfrm>
            <a:prstGeom prst="ellipse">
              <a:avLst/>
            </a:prstGeom>
            <a:solidFill>
              <a:srgbClr val="C00000"/>
            </a:solidFill>
            <a:ln w="9525">
              <a:solidFill>
                <a:schemeClr val="tx1"/>
              </a:solidFill>
              <a:round/>
              <a:headEnd/>
              <a:tailEnd/>
            </a:ln>
            <a:effectLst/>
          </p:spPr>
          <p:txBody>
            <a:bodyPr wrap="none" anchor="ctr"/>
            <a:lstStyle/>
            <a:p>
              <a:endParaRPr lang="en-GB" sz="4400"/>
            </a:p>
          </p:txBody>
        </p:sp>
        <p:sp>
          <p:nvSpPr>
            <p:cNvPr id="127" name="Oval 863"/>
            <p:cNvSpPr>
              <a:spLocks noChangeArrowheads="1"/>
            </p:cNvSpPr>
            <p:nvPr/>
          </p:nvSpPr>
          <p:spPr bwMode="auto">
            <a:xfrm>
              <a:off x="6973591" y="5529045"/>
              <a:ext cx="200497" cy="168892"/>
            </a:xfrm>
            <a:prstGeom prst="ellipse">
              <a:avLst/>
            </a:prstGeom>
            <a:solidFill>
              <a:srgbClr val="92D050"/>
            </a:solidFill>
            <a:ln w="9525">
              <a:solidFill>
                <a:schemeClr val="tx1"/>
              </a:solidFill>
              <a:round/>
              <a:headEnd/>
              <a:tailEnd/>
            </a:ln>
            <a:effectLst/>
          </p:spPr>
          <p:txBody>
            <a:bodyPr wrap="none" anchor="ctr"/>
            <a:lstStyle/>
            <a:p>
              <a:endParaRPr lang="en-GB" sz="4400"/>
            </a:p>
          </p:txBody>
        </p:sp>
        <p:sp>
          <p:nvSpPr>
            <p:cNvPr id="128" name="Text Box 875"/>
            <p:cNvSpPr txBox="1">
              <a:spLocks noChangeArrowheads="1"/>
            </p:cNvSpPr>
            <p:nvPr/>
          </p:nvSpPr>
          <p:spPr bwMode="auto">
            <a:xfrm>
              <a:off x="6074660" y="4181621"/>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1</a:t>
              </a:r>
            </a:p>
          </p:txBody>
        </p:sp>
        <p:sp>
          <p:nvSpPr>
            <p:cNvPr id="129" name="Text Box 876"/>
            <p:cNvSpPr txBox="1">
              <a:spLocks noChangeArrowheads="1"/>
            </p:cNvSpPr>
            <p:nvPr/>
          </p:nvSpPr>
          <p:spPr bwMode="auto">
            <a:xfrm>
              <a:off x="7213747" y="4181621"/>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2</a:t>
              </a:r>
            </a:p>
          </p:txBody>
        </p:sp>
        <p:sp>
          <p:nvSpPr>
            <p:cNvPr id="130" name="Text Box 877"/>
            <p:cNvSpPr txBox="1">
              <a:spLocks noChangeArrowheads="1"/>
            </p:cNvSpPr>
            <p:nvPr/>
          </p:nvSpPr>
          <p:spPr bwMode="auto">
            <a:xfrm>
              <a:off x="5673666" y="4578795"/>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3</a:t>
              </a:r>
            </a:p>
          </p:txBody>
        </p:sp>
        <p:sp>
          <p:nvSpPr>
            <p:cNvPr id="131" name="Text Box 878"/>
            <p:cNvSpPr txBox="1">
              <a:spLocks noChangeArrowheads="1"/>
            </p:cNvSpPr>
            <p:nvPr/>
          </p:nvSpPr>
          <p:spPr bwMode="auto">
            <a:xfrm>
              <a:off x="6754893" y="4499096"/>
              <a:ext cx="57861" cy="137829"/>
            </a:xfrm>
            <a:prstGeom prst="rect">
              <a:avLst/>
            </a:prstGeom>
            <a:noFill/>
            <a:ln w="9525">
              <a:noFill/>
              <a:miter lim="800000"/>
              <a:headEnd/>
              <a:tailEnd/>
            </a:ln>
            <a:effectLst/>
          </p:spPr>
          <p:txBody>
            <a:bodyPr wrap="none" lIns="0" tIns="0" rIns="0" bIns="0">
              <a:spAutoFit/>
            </a:bodyPr>
            <a:lstStyle/>
            <a:p>
              <a:r>
                <a:rPr lang="en-GB" sz="1200" dirty="0">
                  <a:latin typeface="Arial" pitchFamily="34" charset="0"/>
                </a:rPr>
                <a:t>4</a:t>
              </a:r>
            </a:p>
          </p:txBody>
        </p:sp>
        <p:sp>
          <p:nvSpPr>
            <p:cNvPr id="132" name="Text Box 879"/>
            <p:cNvSpPr txBox="1">
              <a:spLocks noChangeArrowheads="1"/>
            </p:cNvSpPr>
            <p:nvPr/>
          </p:nvSpPr>
          <p:spPr bwMode="auto">
            <a:xfrm>
              <a:off x="7612538" y="4578795"/>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5</a:t>
              </a:r>
            </a:p>
          </p:txBody>
        </p:sp>
        <p:sp>
          <p:nvSpPr>
            <p:cNvPr id="133" name="Text Box 880"/>
            <p:cNvSpPr txBox="1">
              <a:spLocks noChangeArrowheads="1"/>
            </p:cNvSpPr>
            <p:nvPr/>
          </p:nvSpPr>
          <p:spPr bwMode="auto">
            <a:xfrm>
              <a:off x="5673666" y="5083616"/>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6</a:t>
              </a:r>
            </a:p>
          </p:txBody>
        </p:sp>
        <p:sp>
          <p:nvSpPr>
            <p:cNvPr id="134" name="Text Box 881"/>
            <p:cNvSpPr txBox="1">
              <a:spLocks noChangeArrowheads="1"/>
            </p:cNvSpPr>
            <p:nvPr/>
          </p:nvSpPr>
          <p:spPr bwMode="auto">
            <a:xfrm>
              <a:off x="6812753" y="5107743"/>
              <a:ext cx="57861" cy="137829"/>
            </a:xfrm>
            <a:prstGeom prst="rect">
              <a:avLst/>
            </a:prstGeom>
            <a:noFill/>
            <a:ln w="9525">
              <a:noFill/>
              <a:miter lim="800000"/>
              <a:headEnd/>
              <a:tailEnd/>
            </a:ln>
            <a:effectLst/>
          </p:spPr>
          <p:txBody>
            <a:bodyPr wrap="none" lIns="0" tIns="0" rIns="0" bIns="0">
              <a:spAutoFit/>
            </a:bodyPr>
            <a:lstStyle/>
            <a:p>
              <a:r>
                <a:rPr lang="en-GB" sz="1200" dirty="0">
                  <a:latin typeface="Arial" pitchFamily="34" charset="0"/>
                </a:rPr>
                <a:t>7</a:t>
              </a:r>
            </a:p>
          </p:txBody>
        </p:sp>
        <p:sp>
          <p:nvSpPr>
            <p:cNvPr id="135" name="Text Box 882"/>
            <p:cNvSpPr txBox="1">
              <a:spLocks noChangeArrowheads="1"/>
            </p:cNvSpPr>
            <p:nvPr/>
          </p:nvSpPr>
          <p:spPr bwMode="auto">
            <a:xfrm>
              <a:off x="7612538" y="5107743"/>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8</a:t>
              </a:r>
            </a:p>
          </p:txBody>
        </p:sp>
        <p:sp>
          <p:nvSpPr>
            <p:cNvPr id="136" name="Text Box 883"/>
            <p:cNvSpPr txBox="1">
              <a:spLocks noChangeArrowheads="1"/>
            </p:cNvSpPr>
            <p:nvPr/>
          </p:nvSpPr>
          <p:spPr bwMode="auto">
            <a:xfrm>
              <a:off x="6074660" y="5588436"/>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9</a:t>
              </a:r>
            </a:p>
          </p:txBody>
        </p:sp>
        <p:sp>
          <p:nvSpPr>
            <p:cNvPr id="137" name="Text Box 884"/>
            <p:cNvSpPr txBox="1">
              <a:spLocks noChangeArrowheads="1"/>
            </p:cNvSpPr>
            <p:nvPr/>
          </p:nvSpPr>
          <p:spPr bwMode="auto">
            <a:xfrm>
              <a:off x="7213747" y="5588436"/>
              <a:ext cx="115720"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10</a:t>
              </a:r>
            </a:p>
          </p:txBody>
        </p:sp>
      </p:grpSp>
      <p:sp>
        <p:nvSpPr>
          <p:cNvPr id="181" name="TextBox 180"/>
          <p:cNvSpPr txBox="1"/>
          <p:nvPr/>
        </p:nvSpPr>
        <p:spPr>
          <a:xfrm>
            <a:off x="5900473" y="6237312"/>
            <a:ext cx="1810432" cy="369332"/>
          </a:xfrm>
          <a:prstGeom prst="rect">
            <a:avLst/>
          </a:prstGeom>
          <a:solidFill>
            <a:schemeClr val="bg1">
              <a:lumMod val="85000"/>
            </a:schemeClr>
          </a:solidFill>
        </p:spPr>
        <p:txBody>
          <a:bodyPr wrap="none" rtlCol="0">
            <a:spAutoFit/>
          </a:bodyPr>
          <a:lstStyle/>
          <a:p>
            <a:r>
              <a:rPr lang="en-GB" dirty="0" err="1" smtClean="0"/>
              <a:t>Eg</a:t>
            </a:r>
            <a:r>
              <a:rPr lang="en-GB" dirty="0" smtClean="0"/>
              <a:t>. Swap(   </a:t>
            </a:r>
            <a:r>
              <a:rPr lang="en-GB" sz="1400" dirty="0" smtClean="0"/>
              <a:t>   </a:t>
            </a:r>
            <a:r>
              <a:rPr lang="en-GB" dirty="0" smtClean="0"/>
              <a:t>,      )</a:t>
            </a:r>
            <a:endParaRPr lang="en-GB" dirty="0"/>
          </a:p>
        </p:txBody>
      </p:sp>
      <p:grpSp>
        <p:nvGrpSpPr>
          <p:cNvPr id="4" name="Group 3"/>
          <p:cNvGrpSpPr/>
          <p:nvPr/>
        </p:nvGrpSpPr>
        <p:grpSpPr>
          <a:xfrm>
            <a:off x="6845455" y="6279950"/>
            <a:ext cx="685598" cy="280527"/>
            <a:chOff x="7172412" y="6278489"/>
            <a:chExt cx="685598" cy="280527"/>
          </a:xfrm>
        </p:grpSpPr>
        <p:sp>
          <p:nvSpPr>
            <p:cNvPr id="182" name="Oval 860"/>
            <p:cNvSpPr>
              <a:spLocks noChangeArrowheads="1"/>
            </p:cNvSpPr>
            <p:nvPr/>
          </p:nvSpPr>
          <p:spPr bwMode="auto">
            <a:xfrm>
              <a:off x="7213507" y="6309320"/>
              <a:ext cx="238813" cy="216897"/>
            </a:xfrm>
            <a:prstGeom prst="ellipse">
              <a:avLst/>
            </a:prstGeom>
            <a:solidFill>
              <a:srgbClr val="92D050"/>
            </a:solidFill>
            <a:ln w="9525">
              <a:solidFill>
                <a:schemeClr val="tx1"/>
              </a:solidFill>
              <a:round/>
              <a:headEnd/>
              <a:tailEnd/>
            </a:ln>
            <a:effectLst/>
          </p:spPr>
          <p:txBody>
            <a:bodyPr wrap="none" anchor="ctr"/>
            <a:lstStyle/>
            <a:p>
              <a:endParaRPr lang="en-GB" sz="4400"/>
            </a:p>
          </p:txBody>
        </p:sp>
        <p:sp>
          <p:nvSpPr>
            <p:cNvPr id="184" name="TextBox 183"/>
            <p:cNvSpPr txBox="1"/>
            <p:nvPr/>
          </p:nvSpPr>
          <p:spPr>
            <a:xfrm>
              <a:off x="7172412" y="6282017"/>
              <a:ext cx="354584" cy="276999"/>
            </a:xfrm>
            <a:prstGeom prst="rect">
              <a:avLst/>
            </a:prstGeom>
            <a:noFill/>
          </p:spPr>
          <p:txBody>
            <a:bodyPr wrap="none" rtlCol="0">
              <a:spAutoFit/>
            </a:bodyPr>
            <a:lstStyle/>
            <a:p>
              <a:r>
                <a:rPr lang="en-GB" sz="1200" dirty="0" smtClean="0"/>
                <a:t>10</a:t>
              </a:r>
              <a:endParaRPr lang="en-GB" dirty="0"/>
            </a:p>
          </p:txBody>
        </p:sp>
        <p:sp>
          <p:nvSpPr>
            <p:cNvPr id="185" name="Oval 856"/>
            <p:cNvSpPr>
              <a:spLocks noChangeArrowheads="1"/>
            </p:cNvSpPr>
            <p:nvPr/>
          </p:nvSpPr>
          <p:spPr bwMode="auto">
            <a:xfrm>
              <a:off x="7581527" y="6313528"/>
              <a:ext cx="238813" cy="216897"/>
            </a:xfrm>
            <a:prstGeom prst="ellipse">
              <a:avLst/>
            </a:prstGeom>
            <a:solidFill>
              <a:srgbClr val="00B0F0"/>
            </a:solidFill>
            <a:ln w="9525">
              <a:solidFill>
                <a:schemeClr val="tx1"/>
              </a:solidFill>
              <a:round/>
              <a:headEnd/>
              <a:tailEnd/>
            </a:ln>
            <a:effectLst/>
          </p:spPr>
          <p:txBody>
            <a:bodyPr wrap="none" anchor="ctr"/>
            <a:lstStyle/>
            <a:p>
              <a:endParaRPr lang="en-GB" sz="4400"/>
            </a:p>
          </p:txBody>
        </p:sp>
        <p:sp>
          <p:nvSpPr>
            <p:cNvPr id="50" name="TextBox 49"/>
            <p:cNvSpPr txBox="1"/>
            <p:nvPr/>
          </p:nvSpPr>
          <p:spPr>
            <a:xfrm>
              <a:off x="7588384" y="6278489"/>
              <a:ext cx="269626" cy="276999"/>
            </a:xfrm>
            <a:prstGeom prst="rect">
              <a:avLst/>
            </a:prstGeom>
            <a:noFill/>
          </p:spPr>
          <p:txBody>
            <a:bodyPr wrap="none" rtlCol="0">
              <a:spAutoFit/>
            </a:bodyPr>
            <a:lstStyle/>
            <a:p>
              <a:r>
                <a:rPr lang="en-GB" sz="1200" dirty="0" smtClean="0"/>
                <a:t>5</a:t>
              </a:r>
              <a:endParaRPr lang="en-GB" dirty="0"/>
            </a:p>
          </p:txBody>
        </p:sp>
      </p:grpSp>
      <p:sp>
        <p:nvSpPr>
          <p:cNvPr id="53" name="Content Placeholder 2"/>
          <p:cNvSpPr>
            <a:spLocks noGrp="1"/>
          </p:cNvSpPr>
          <p:nvPr>
            <p:ph idx="1"/>
          </p:nvPr>
        </p:nvSpPr>
        <p:spPr>
          <a:xfrm>
            <a:off x="446700" y="1767314"/>
            <a:ext cx="8229600" cy="4411662"/>
          </a:xfrm>
        </p:spPr>
        <p:txBody>
          <a:bodyPr>
            <a:normAutofit lnSpcReduction="10000"/>
          </a:bodyPr>
          <a:lstStyle/>
          <a:p>
            <a:r>
              <a:rPr lang="en-GB" sz="1800" dirty="0">
                <a:solidFill>
                  <a:srgbClr val="3E6574"/>
                </a:solidFill>
                <a:latin typeface="Franklin Gothic Medium"/>
                <a:ea typeface="ＭＳ Ｐゴシック" charset="0"/>
                <a:cs typeface="Franklin Gothic Medium"/>
              </a:rPr>
              <a:t>Explore the space of feasible colourings via </a:t>
            </a:r>
            <a:r>
              <a:rPr lang="en-GB" sz="1800" dirty="0" err="1">
                <a:solidFill>
                  <a:srgbClr val="3E6574"/>
                </a:solidFill>
                <a:latin typeface="Franklin Gothic Medium"/>
                <a:ea typeface="ＭＳ Ｐゴシック" charset="0"/>
                <a:cs typeface="Franklin Gothic Medium"/>
              </a:rPr>
              <a:t>tabu</a:t>
            </a:r>
            <a:r>
              <a:rPr lang="en-GB" sz="1800" dirty="0">
                <a:solidFill>
                  <a:srgbClr val="3E6574"/>
                </a:solidFill>
                <a:latin typeface="Franklin Gothic Medium"/>
                <a:ea typeface="ＭＳ Ｐゴシック" charset="0"/>
                <a:cs typeface="Franklin Gothic Medium"/>
              </a:rPr>
              <a:t> search, attempting </a:t>
            </a:r>
            <a:r>
              <a:rPr lang="en-GB" sz="1800" dirty="0" smtClean="0">
                <a:solidFill>
                  <a:srgbClr val="3E6574"/>
                </a:solidFill>
                <a:latin typeface="Franklin Gothic Medium"/>
                <a:ea typeface="ＭＳ Ｐゴシック" charset="0"/>
                <a:cs typeface="Franklin Gothic Medium"/>
              </a:rPr>
              <a:t>to</a:t>
            </a:r>
          </a:p>
          <a:p>
            <a:pPr lvl="1"/>
            <a:r>
              <a:rPr lang="en-GB" sz="1400" dirty="0" smtClean="0">
                <a:solidFill>
                  <a:srgbClr val="3E6574"/>
                </a:solidFill>
                <a:latin typeface="Franklin Gothic Medium"/>
                <a:ea typeface="ＭＳ Ｐゴシック" charset="0"/>
                <a:cs typeface="Franklin Gothic Medium"/>
              </a:rPr>
              <a:t>minimise violations of the remaining constraints</a:t>
            </a:r>
          </a:p>
          <a:p>
            <a:pPr lvl="1"/>
            <a:r>
              <a:rPr lang="en-GB" sz="1400" dirty="0" smtClean="0">
                <a:solidFill>
                  <a:srgbClr val="3E6574"/>
                </a:solidFill>
                <a:latin typeface="Franklin Gothic Medium"/>
                <a:ea typeface="ＭＳ Ｐゴシック" charset="0"/>
                <a:cs typeface="Franklin Gothic Medium"/>
              </a:rPr>
              <a:t>Make table sizes equal </a:t>
            </a:r>
          </a:p>
          <a:p>
            <a:pPr lvl="1"/>
            <a:endParaRPr lang="en-GB" sz="1800" dirty="0" smtClean="0">
              <a:solidFill>
                <a:srgbClr val="3E6574"/>
              </a:solidFill>
              <a:latin typeface="Franklin Gothic Medium"/>
              <a:ea typeface="ＭＳ Ｐゴシック" charset="0"/>
              <a:cs typeface="Franklin Gothic Medium"/>
            </a:endParaRPr>
          </a:p>
          <a:p>
            <a:r>
              <a:rPr lang="en-GB" sz="1800" dirty="0" smtClean="0">
                <a:solidFill>
                  <a:srgbClr val="3E6574"/>
                </a:solidFill>
                <a:latin typeface="Franklin Gothic Medium"/>
                <a:ea typeface="ＭＳ Ｐゴシック" charset="0"/>
                <a:cs typeface="Franklin Gothic Medium"/>
              </a:rPr>
              <a:t>It is important that this space features as high a connectivity as possible.</a:t>
            </a:r>
          </a:p>
          <a:p>
            <a:endParaRPr lang="en-GB" sz="1800" dirty="0">
              <a:solidFill>
                <a:srgbClr val="3E6574"/>
              </a:solidFill>
              <a:latin typeface="Franklin Gothic Medium"/>
              <a:ea typeface="ＭＳ Ｐゴシック" charset="0"/>
              <a:cs typeface="Franklin Gothic Medium"/>
            </a:endParaRPr>
          </a:p>
          <a:p>
            <a:r>
              <a:rPr lang="en-GB" sz="1800" dirty="0">
                <a:solidFill>
                  <a:srgbClr val="3E6574"/>
                </a:solidFill>
                <a:latin typeface="Franklin Gothic Medium"/>
                <a:ea typeface="ＭＳ Ｐゴシック" charset="0"/>
                <a:cs typeface="Franklin Gothic Medium"/>
              </a:rPr>
              <a:t>Hence the union of 2 neighbourhoods is used:</a:t>
            </a:r>
          </a:p>
          <a:p>
            <a:pPr lvl="1"/>
            <a:endParaRPr lang="en-GB" sz="1800" dirty="0">
              <a:solidFill>
                <a:srgbClr val="3E6574"/>
              </a:solidFill>
              <a:latin typeface="Franklin Gothic Medium"/>
              <a:ea typeface="ＭＳ Ｐゴシック" charset="0"/>
              <a:cs typeface="Franklin Gothic Medium"/>
            </a:endParaRPr>
          </a:p>
          <a:p>
            <a:pPr lvl="1"/>
            <a:r>
              <a:rPr lang="en-GB" sz="1800" dirty="0" err="1">
                <a:solidFill>
                  <a:srgbClr val="3E6574"/>
                </a:solidFill>
                <a:latin typeface="Franklin Gothic Medium"/>
                <a:ea typeface="ＭＳ Ｐゴシック" charset="0"/>
                <a:cs typeface="Franklin Gothic Medium"/>
              </a:rPr>
              <a:t>Kempe</a:t>
            </a:r>
            <a:r>
              <a:rPr lang="en-GB" sz="1800" dirty="0">
                <a:solidFill>
                  <a:srgbClr val="3E6574"/>
                </a:solidFill>
                <a:latin typeface="Franklin Gothic Medium"/>
                <a:ea typeface="ＭＳ Ｐゴシック" charset="0"/>
                <a:cs typeface="Franklin Gothic Medium"/>
              </a:rPr>
              <a:t> chain interchange</a:t>
            </a:r>
          </a:p>
          <a:p>
            <a:pPr lvl="1"/>
            <a:endParaRPr lang="en-GB" sz="1800" dirty="0">
              <a:solidFill>
                <a:srgbClr val="3E6574"/>
              </a:solidFill>
              <a:latin typeface="Franklin Gothic Medium"/>
              <a:ea typeface="ＭＳ Ｐゴシック" charset="0"/>
              <a:cs typeface="Franklin Gothic Medium"/>
            </a:endParaRPr>
          </a:p>
          <a:p>
            <a:pPr lvl="1"/>
            <a:r>
              <a:rPr lang="en-GB" sz="1800" b="1" dirty="0">
                <a:solidFill>
                  <a:srgbClr val="3E6574"/>
                </a:solidFill>
                <a:latin typeface="Franklin Gothic Medium"/>
                <a:ea typeface="ＭＳ Ｐゴシック" charset="0"/>
                <a:cs typeface="Franklin Gothic Medium"/>
              </a:rPr>
              <a:t>Non-adjacent swaps</a:t>
            </a:r>
          </a:p>
          <a:p>
            <a:pPr lvl="1"/>
            <a:endParaRPr lang="en-GB" sz="1800" dirty="0">
              <a:solidFill>
                <a:srgbClr val="3E6574"/>
              </a:solidFill>
              <a:latin typeface="Franklin Gothic Medium"/>
              <a:ea typeface="ＭＳ Ｐゴシック" charset="0"/>
              <a:cs typeface="Franklin Gothic Medium"/>
            </a:endParaRPr>
          </a:p>
          <a:p>
            <a:r>
              <a:rPr lang="en-GB" sz="1800" dirty="0">
                <a:solidFill>
                  <a:srgbClr val="3E6574"/>
                </a:solidFill>
                <a:latin typeface="Franklin Gothic Medium"/>
                <a:ea typeface="ＭＳ Ｐゴシック" charset="0"/>
                <a:cs typeface="Franklin Gothic Medium"/>
              </a:rPr>
              <a:t>Moves in both neighbourhoods will </a:t>
            </a:r>
          </a:p>
          <a:p>
            <a:pPr marL="0" indent="0">
              <a:buNone/>
            </a:pPr>
            <a:r>
              <a:rPr lang="en-GB" sz="1800" dirty="0">
                <a:solidFill>
                  <a:srgbClr val="3E6574"/>
                </a:solidFill>
                <a:latin typeface="Franklin Gothic Medium"/>
                <a:ea typeface="ＭＳ Ｐゴシック" charset="0"/>
                <a:cs typeface="Franklin Gothic Medium"/>
              </a:rPr>
              <a:t>      preserve feasibility.</a:t>
            </a:r>
          </a:p>
        </p:txBody>
      </p:sp>
      <p:sp>
        <p:nvSpPr>
          <p:cNvPr id="54" name="TextBox 1"/>
          <p:cNvSpPr txBox="1">
            <a:spLocks noChangeArrowheads="1"/>
          </p:cNvSpPr>
          <p:nvPr/>
        </p:nvSpPr>
        <p:spPr bwMode="auto">
          <a:xfrm>
            <a:off x="1096878" y="283409"/>
            <a:ext cx="75670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GB" altLang="en-US" sz="2800" dirty="0" smtClean="0">
                <a:solidFill>
                  <a:schemeClr val="bg1"/>
                </a:solidFill>
                <a:latin typeface="Franklin Gothic Medium"/>
                <a:cs typeface="Franklin Gothic Medium"/>
              </a:rPr>
              <a:t>Optimising the solution</a:t>
            </a:r>
            <a:endParaRPr lang="en-GB" altLang="en-US" sz="2800" dirty="0">
              <a:solidFill>
                <a:schemeClr val="bg1"/>
              </a:solidFill>
              <a:latin typeface="Franklin Gothic Medium"/>
              <a:cs typeface="Franklin Gothic Medium"/>
            </a:endParaRPr>
          </a:p>
        </p:txBody>
      </p:sp>
    </p:spTree>
    <p:extLst>
      <p:ext uri="{BB962C8B-B14F-4D97-AF65-F5344CB8AC3E}">
        <p14:creationId xmlns:p14="http://schemas.microsoft.com/office/powerpoint/2010/main" val="2547928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Group 179"/>
          <p:cNvGrpSpPr/>
          <p:nvPr/>
        </p:nvGrpSpPr>
        <p:grpSpPr>
          <a:xfrm>
            <a:off x="5651612" y="3947725"/>
            <a:ext cx="2378319" cy="1983683"/>
            <a:chOff x="5673666" y="4181621"/>
            <a:chExt cx="1996733" cy="1544644"/>
          </a:xfrm>
        </p:grpSpPr>
        <p:sp>
          <p:nvSpPr>
            <p:cNvPr id="97" name="Line 833"/>
            <p:cNvSpPr>
              <a:spLocks noChangeShapeType="1"/>
            </p:cNvSpPr>
            <p:nvPr/>
          </p:nvSpPr>
          <p:spPr bwMode="auto">
            <a:xfrm flipH="1">
              <a:off x="5874163" y="4265139"/>
              <a:ext cx="398791" cy="421302"/>
            </a:xfrm>
            <a:prstGeom prst="line">
              <a:avLst/>
            </a:prstGeom>
            <a:noFill/>
            <a:ln w="9525">
              <a:solidFill>
                <a:schemeClr val="tx1"/>
              </a:solidFill>
              <a:round/>
              <a:headEnd/>
              <a:tailEnd/>
            </a:ln>
            <a:effectLst/>
          </p:spPr>
          <p:txBody>
            <a:bodyPr/>
            <a:lstStyle/>
            <a:p>
              <a:endParaRPr lang="en-GB" sz="4400"/>
            </a:p>
          </p:txBody>
        </p:sp>
        <p:sp>
          <p:nvSpPr>
            <p:cNvPr id="98" name="Line 834"/>
            <p:cNvSpPr>
              <a:spLocks noChangeShapeType="1"/>
            </p:cNvSpPr>
            <p:nvPr/>
          </p:nvSpPr>
          <p:spPr bwMode="auto">
            <a:xfrm flipH="1" flipV="1">
              <a:off x="6272954" y="4265139"/>
              <a:ext cx="400994" cy="421302"/>
            </a:xfrm>
            <a:prstGeom prst="line">
              <a:avLst/>
            </a:prstGeom>
            <a:noFill/>
            <a:ln w="9525">
              <a:solidFill>
                <a:schemeClr val="tx1"/>
              </a:solidFill>
              <a:round/>
              <a:headEnd/>
              <a:tailEnd/>
            </a:ln>
            <a:effectLst/>
          </p:spPr>
          <p:txBody>
            <a:bodyPr/>
            <a:lstStyle/>
            <a:p>
              <a:endParaRPr lang="en-GB" sz="4400"/>
            </a:p>
          </p:txBody>
        </p:sp>
        <p:sp>
          <p:nvSpPr>
            <p:cNvPr id="99" name="Line 835"/>
            <p:cNvSpPr>
              <a:spLocks noChangeShapeType="1"/>
            </p:cNvSpPr>
            <p:nvPr/>
          </p:nvSpPr>
          <p:spPr bwMode="auto">
            <a:xfrm>
              <a:off x="5874163" y="5191261"/>
              <a:ext cx="799785" cy="0"/>
            </a:xfrm>
            <a:prstGeom prst="line">
              <a:avLst/>
            </a:prstGeom>
            <a:noFill/>
            <a:ln w="9525">
              <a:solidFill>
                <a:schemeClr val="tx1"/>
              </a:solidFill>
              <a:round/>
              <a:headEnd/>
              <a:tailEnd/>
            </a:ln>
            <a:effectLst/>
          </p:spPr>
          <p:txBody>
            <a:bodyPr/>
            <a:lstStyle/>
            <a:p>
              <a:endParaRPr lang="en-GB" sz="4400"/>
            </a:p>
          </p:txBody>
        </p:sp>
        <p:sp>
          <p:nvSpPr>
            <p:cNvPr id="100" name="Line 836"/>
            <p:cNvSpPr>
              <a:spLocks noChangeShapeType="1"/>
            </p:cNvSpPr>
            <p:nvPr/>
          </p:nvSpPr>
          <p:spPr bwMode="auto">
            <a:xfrm flipV="1">
              <a:off x="5874163" y="4686441"/>
              <a:ext cx="0" cy="504820"/>
            </a:xfrm>
            <a:prstGeom prst="line">
              <a:avLst/>
            </a:prstGeom>
            <a:noFill/>
            <a:ln w="9525">
              <a:solidFill>
                <a:schemeClr val="tx1"/>
              </a:solidFill>
              <a:round/>
              <a:headEnd/>
              <a:tailEnd/>
            </a:ln>
            <a:effectLst/>
          </p:spPr>
          <p:txBody>
            <a:bodyPr/>
            <a:lstStyle/>
            <a:p>
              <a:endParaRPr lang="en-GB" sz="4400"/>
            </a:p>
          </p:txBody>
        </p:sp>
        <p:sp>
          <p:nvSpPr>
            <p:cNvPr id="101" name="Line 837"/>
            <p:cNvSpPr>
              <a:spLocks noChangeShapeType="1"/>
            </p:cNvSpPr>
            <p:nvPr/>
          </p:nvSpPr>
          <p:spPr bwMode="auto">
            <a:xfrm flipV="1">
              <a:off x="6673948" y="4686441"/>
              <a:ext cx="0" cy="504820"/>
            </a:xfrm>
            <a:prstGeom prst="line">
              <a:avLst/>
            </a:prstGeom>
            <a:noFill/>
            <a:ln w="9525">
              <a:solidFill>
                <a:schemeClr val="tx1"/>
              </a:solidFill>
              <a:round/>
              <a:headEnd/>
              <a:tailEnd/>
            </a:ln>
            <a:effectLst/>
          </p:spPr>
          <p:txBody>
            <a:bodyPr/>
            <a:lstStyle/>
            <a:p>
              <a:endParaRPr lang="en-GB" sz="4400"/>
            </a:p>
          </p:txBody>
        </p:sp>
        <p:sp>
          <p:nvSpPr>
            <p:cNvPr id="102" name="Line 838"/>
            <p:cNvSpPr>
              <a:spLocks noChangeShapeType="1"/>
            </p:cNvSpPr>
            <p:nvPr/>
          </p:nvSpPr>
          <p:spPr bwMode="auto">
            <a:xfrm flipV="1">
              <a:off x="5874163" y="4686441"/>
              <a:ext cx="799785" cy="504820"/>
            </a:xfrm>
            <a:prstGeom prst="line">
              <a:avLst/>
            </a:prstGeom>
            <a:noFill/>
            <a:ln w="9525">
              <a:solidFill>
                <a:schemeClr val="tx1"/>
              </a:solidFill>
              <a:round/>
              <a:headEnd/>
              <a:tailEnd/>
            </a:ln>
            <a:effectLst/>
          </p:spPr>
          <p:txBody>
            <a:bodyPr/>
            <a:lstStyle/>
            <a:p>
              <a:endParaRPr lang="en-GB" sz="4400"/>
            </a:p>
          </p:txBody>
        </p:sp>
        <p:sp>
          <p:nvSpPr>
            <p:cNvPr id="103" name="Line 839"/>
            <p:cNvSpPr>
              <a:spLocks noChangeShapeType="1"/>
            </p:cNvSpPr>
            <p:nvPr/>
          </p:nvSpPr>
          <p:spPr bwMode="auto">
            <a:xfrm>
              <a:off x="5874163" y="4686441"/>
              <a:ext cx="799785" cy="504820"/>
            </a:xfrm>
            <a:prstGeom prst="line">
              <a:avLst/>
            </a:prstGeom>
            <a:noFill/>
            <a:ln w="9525">
              <a:solidFill>
                <a:schemeClr val="tx1"/>
              </a:solidFill>
              <a:round/>
              <a:headEnd/>
              <a:tailEnd/>
            </a:ln>
            <a:effectLst/>
          </p:spPr>
          <p:txBody>
            <a:bodyPr/>
            <a:lstStyle/>
            <a:p>
              <a:endParaRPr lang="en-GB" sz="4400"/>
            </a:p>
          </p:txBody>
        </p:sp>
        <p:sp>
          <p:nvSpPr>
            <p:cNvPr id="104" name="Line 840"/>
            <p:cNvSpPr>
              <a:spLocks noChangeShapeType="1"/>
            </p:cNvSpPr>
            <p:nvPr/>
          </p:nvSpPr>
          <p:spPr bwMode="auto">
            <a:xfrm flipH="1">
              <a:off x="5874163" y="4686441"/>
              <a:ext cx="799785" cy="0"/>
            </a:xfrm>
            <a:prstGeom prst="line">
              <a:avLst/>
            </a:prstGeom>
            <a:noFill/>
            <a:ln w="9525">
              <a:solidFill>
                <a:schemeClr val="tx1"/>
              </a:solidFill>
              <a:round/>
              <a:headEnd/>
              <a:tailEnd/>
            </a:ln>
            <a:effectLst/>
          </p:spPr>
          <p:txBody>
            <a:bodyPr/>
            <a:lstStyle/>
            <a:p>
              <a:endParaRPr lang="en-GB" sz="4400"/>
            </a:p>
          </p:txBody>
        </p:sp>
        <p:sp>
          <p:nvSpPr>
            <p:cNvPr id="105" name="Line 841"/>
            <p:cNvSpPr>
              <a:spLocks noChangeShapeType="1"/>
            </p:cNvSpPr>
            <p:nvPr/>
          </p:nvSpPr>
          <p:spPr bwMode="auto">
            <a:xfrm flipH="1">
              <a:off x="5874163" y="4265139"/>
              <a:ext cx="398791" cy="926122"/>
            </a:xfrm>
            <a:prstGeom prst="line">
              <a:avLst/>
            </a:prstGeom>
            <a:noFill/>
            <a:ln w="9525">
              <a:solidFill>
                <a:schemeClr val="tx1"/>
              </a:solidFill>
              <a:round/>
              <a:headEnd/>
              <a:tailEnd/>
            </a:ln>
            <a:effectLst/>
          </p:spPr>
          <p:txBody>
            <a:bodyPr/>
            <a:lstStyle/>
            <a:p>
              <a:endParaRPr lang="en-GB" sz="4400"/>
            </a:p>
          </p:txBody>
        </p:sp>
        <p:sp>
          <p:nvSpPr>
            <p:cNvPr id="106" name="Line 842"/>
            <p:cNvSpPr>
              <a:spLocks noChangeShapeType="1"/>
            </p:cNvSpPr>
            <p:nvPr/>
          </p:nvSpPr>
          <p:spPr bwMode="auto">
            <a:xfrm>
              <a:off x="6272954" y="4265139"/>
              <a:ext cx="400994" cy="926122"/>
            </a:xfrm>
            <a:prstGeom prst="line">
              <a:avLst/>
            </a:prstGeom>
            <a:noFill/>
            <a:ln w="9525">
              <a:solidFill>
                <a:schemeClr val="tx1"/>
              </a:solidFill>
              <a:round/>
              <a:headEnd/>
              <a:tailEnd/>
            </a:ln>
            <a:effectLst/>
          </p:spPr>
          <p:txBody>
            <a:bodyPr/>
            <a:lstStyle/>
            <a:p>
              <a:endParaRPr lang="en-GB" sz="4400"/>
            </a:p>
          </p:txBody>
        </p:sp>
        <p:sp>
          <p:nvSpPr>
            <p:cNvPr id="107" name="Line 843"/>
            <p:cNvSpPr>
              <a:spLocks noChangeShapeType="1"/>
            </p:cNvSpPr>
            <p:nvPr/>
          </p:nvSpPr>
          <p:spPr bwMode="auto">
            <a:xfrm flipH="1">
              <a:off x="6275157" y="4265139"/>
              <a:ext cx="797582" cy="0"/>
            </a:xfrm>
            <a:prstGeom prst="line">
              <a:avLst/>
            </a:prstGeom>
            <a:noFill/>
            <a:ln w="9525">
              <a:solidFill>
                <a:schemeClr val="tx1"/>
              </a:solidFill>
              <a:round/>
              <a:headEnd/>
              <a:tailEnd/>
            </a:ln>
            <a:effectLst/>
          </p:spPr>
          <p:txBody>
            <a:bodyPr/>
            <a:lstStyle/>
            <a:p>
              <a:endParaRPr lang="en-GB" sz="4400"/>
            </a:p>
          </p:txBody>
        </p:sp>
        <p:sp>
          <p:nvSpPr>
            <p:cNvPr id="108" name="Line 844"/>
            <p:cNvSpPr>
              <a:spLocks noChangeShapeType="1"/>
            </p:cNvSpPr>
            <p:nvPr/>
          </p:nvSpPr>
          <p:spPr bwMode="auto">
            <a:xfrm flipH="1">
              <a:off x="6673948" y="4686441"/>
              <a:ext cx="797582" cy="0"/>
            </a:xfrm>
            <a:prstGeom prst="line">
              <a:avLst/>
            </a:prstGeom>
            <a:noFill/>
            <a:ln w="9525">
              <a:solidFill>
                <a:schemeClr val="tx1"/>
              </a:solidFill>
              <a:round/>
              <a:headEnd/>
              <a:tailEnd/>
            </a:ln>
            <a:effectLst/>
          </p:spPr>
          <p:txBody>
            <a:bodyPr/>
            <a:lstStyle/>
            <a:p>
              <a:endParaRPr lang="en-GB" sz="4400"/>
            </a:p>
          </p:txBody>
        </p:sp>
        <p:sp>
          <p:nvSpPr>
            <p:cNvPr id="109" name="Line 845"/>
            <p:cNvSpPr>
              <a:spLocks noChangeShapeType="1"/>
            </p:cNvSpPr>
            <p:nvPr/>
          </p:nvSpPr>
          <p:spPr bwMode="auto">
            <a:xfrm>
              <a:off x="7072738" y="4265139"/>
              <a:ext cx="400994" cy="421302"/>
            </a:xfrm>
            <a:prstGeom prst="line">
              <a:avLst/>
            </a:prstGeom>
            <a:noFill/>
            <a:ln w="9525">
              <a:solidFill>
                <a:schemeClr val="tx1"/>
              </a:solidFill>
              <a:round/>
              <a:headEnd/>
              <a:tailEnd/>
            </a:ln>
            <a:effectLst/>
          </p:spPr>
          <p:txBody>
            <a:bodyPr/>
            <a:lstStyle/>
            <a:p>
              <a:endParaRPr lang="en-GB" sz="4400"/>
            </a:p>
          </p:txBody>
        </p:sp>
        <p:sp>
          <p:nvSpPr>
            <p:cNvPr id="110" name="Line 846"/>
            <p:cNvSpPr>
              <a:spLocks noChangeShapeType="1"/>
            </p:cNvSpPr>
            <p:nvPr/>
          </p:nvSpPr>
          <p:spPr bwMode="auto">
            <a:xfrm>
              <a:off x="7473732" y="4686441"/>
              <a:ext cx="0" cy="504820"/>
            </a:xfrm>
            <a:prstGeom prst="line">
              <a:avLst/>
            </a:prstGeom>
            <a:noFill/>
            <a:ln w="9525">
              <a:solidFill>
                <a:schemeClr val="tx1"/>
              </a:solidFill>
              <a:round/>
              <a:headEnd/>
              <a:tailEnd/>
            </a:ln>
            <a:effectLst/>
          </p:spPr>
          <p:txBody>
            <a:bodyPr/>
            <a:lstStyle/>
            <a:p>
              <a:endParaRPr lang="en-GB" sz="4400"/>
            </a:p>
          </p:txBody>
        </p:sp>
        <p:sp>
          <p:nvSpPr>
            <p:cNvPr id="112" name="Line 848"/>
            <p:cNvSpPr>
              <a:spLocks noChangeShapeType="1"/>
            </p:cNvSpPr>
            <p:nvPr/>
          </p:nvSpPr>
          <p:spPr bwMode="auto">
            <a:xfrm flipV="1">
              <a:off x="6673948" y="4686441"/>
              <a:ext cx="799785" cy="504820"/>
            </a:xfrm>
            <a:prstGeom prst="line">
              <a:avLst/>
            </a:prstGeom>
            <a:noFill/>
            <a:ln w="9525">
              <a:solidFill>
                <a:schemeClr val="tx1"/>
              </a:solidFill>
              <a:round/>
              <a:headEnd/>
              <a:tailEnd/>
            </a:ln>
            <a:effectLst/>
          </p:spPr>
          <p:txBody>
            <a:bodyPr/>
            <a:lstStyle/>
            <a:p>
              <a:endParaRPr lang="en-GB" sz="4400"/>
            </a:p>
          </p:txBody>
        </p:sp>
        <p:sp>
          <p:nvSpPr>
            <p:cNvPr id="113" name="Line 849"/>
            <p:cNvSpPr>
              <a:spLocks noChangeShapeType="1"/>
            </p:cNvSpPr>
            <p:nvPr/>
          </p:nvSpPr>
          <p:spPr bwMode="auto">
            <a:xfrm>
              <a:off x="6673948" y="4686441"/>
              <a:ext cx="799785" cy="504820"/>
            </a:xfrm>
            <a:prstGeom prst="line">
              <a:avLst/>
            </a:prstGeom>
            <a:noFill/>
            <a:ln w="9525">
              <a:solidFill>
                <a:schemeClr val="tx1"/>
              </a:solidFill>
              <a:round/>
              <a:headEnd/>
              <a:tailEnd/>
            </a:ln>
            <a:effectLst/>
          </p:spPr>
          <p:txBody>
            <a:bodyPr/>
            <a:lstStyle/>
            <a:p>
              <a:endParaRPr lang="en-GB" sz="4400"/>
            </a:p>
          </p:txBody>
        </p:sp>
        <p:sp>
          <p:nvSpPr>
            <p:cNvPr id="114" name="Line 850"/>
            <p:cNvSpPr>
              <a:spLocks noChangeShapeType="1"/>
            </p:cNvSpPr>
            <p:nvPr/>
          </p:nvSpPr>
          <p:spPr bwMode="auto">
            <a:xfrm>
              <a:off x="5874163" y="5191261"/>
              <a:ext cx="398791" cy="421302"/>
            </a:xfrm>
            <a:prstGeom prst="line">
              <a:avLst/>
            </a:prstGeom>
            <a:noFill/>
            <a:ln w="9525">
              <a:solidFill>
                <a:schemeClr val="tx1"/>
              </a:solidFill>
              <a:round/>
              <a:headEnd/>
              <a:tailEnd/>
            </a:ln>
            <a:effectLst/>
          </p:spPr>
          <p:txBody>
            <a:bodyPr/>
            <a:lstStyle/>
            <a:p>
              <a:endParaRPr lang="en-GB" sz="4400"/>
            </a:p>
          </p:txBody>
        </p:sp>
        <p:sp>
          <p:nvSpPr>
            <p:cNvPr id="115" name="Line 851"/>
            <p:cNvSpPr>
              <a:spLocks noChangeShapeType="1"/>
            </p:cNvSpPr>
            <p:nvPr/>
          </p:nvSpPr>
          <p:spPr bwMode="auto">
            <a:xfrm flipH="1">
              <a:off x="6272954" y="5191261"/>
              <a:ext cx="400994" cy="421302"/>
            </a:xfrm>
            <a:prstGeom prst="line">
              <a:avLst/>
            </a:prstGeom>
            <a:noFill/>
            <a:ln w="9525">
              <a:solidFill>
                <a:schemeClr val="tx1"/>
              </a:solidFill>
              <a:round/>
              <a:headEnd/>
              <a:tailEnd/>
            </a:ln>
            <a:effectLst/>
          </p:spPr>
          <p:txBody>
            <a:bodyPr/>
            <a:lstStyle/>
            <a:p>
              <a:endParaRPr lang="en-GB" sz="4400"/>
            </a:p>
          </p:txBody>
        </p:sp>
        <p:sp>
          <p:nvSpPr>
            <p:cNvPr id="116" name="Line 852"/>
            <p:cNvSpPr>
              <a:spLocks noChangeShapeType="1"/>
            </p:cNvSpPr>
            <p:nvPr/>
          </p:nvSpPr>
          <p:spPr bwMode="auto">
            <a:xfrm flipH="1">
              <a:off x="6272954" y="5612563"/>
              <a:ext cx="799785" cy="0"/>
            </a:xfrm>
            <a:prstGeom prst="line">
              <a:avLst/>
            </a:prstGeom>
            <a:noFill/>
            <a:ln w="9525">
              <a:solidFill>
                <a:schemeClr val="tx1"/>
              </a:solidFill>
              <a:round/>
              <a:headEnd/>
              <a:tailEnd/>
            </a:ln>
            <a:effectLst/>
          </p:spPr>
          <p:txBody>
            <a:bodyPr/>
            <a:lstStyle/>
            <a:p>
              <a:endParaRPr lang="en-GB" sz="4400"/>
            </a:p>
          </p:txBody>
        </p:sp>
        <p:sp>
          <p:nvSpPr>
            <p:cNvPr id="117" name="Line 853"/>
            <p:cNvSpPr>
              <a:spLocks noChangeShapeType="1"/>
            </p:cNvSpPr>
            <p:nvPr/>
          </p:nvSpPr>
          <p:spPr bwMode="auto">
            <a:xfrm flipH="1">
              <a:off x="7072738" y="5191261"/>
              <a:ext cx="400994" cy="421302"/>
            </a:xfrm>
            <a:prstGeom prst="line">
              <a:avLst/>
            </a:prstGeom>
            <a:noFill/>
            <a:ln w="9525">
              <a:solidFill>
                <a:schemeClr val="tx1"/>
              </a:solidFill>
              <a:round/>
              <a:headEnd/>
              <a:tailEnd/>
            </a:ln>
            <a:effectLst/>
          </p:spPr>
          <p:txBody>
            <a:bodyPr/>
            <a:lstStyle/>
            <a:p>
              <a:endParaRPr lang="en-GB" sz="4400"/>
            </a:p>
          </p:txBody>
        </p:sp>
        <p:sp>
          <p:nvSpPr>
            <p:cNvPr id="118" name="Oval 854"/>
            <p:cNvSpPr>
              <a:spLocks noChangeArrowheads="1"/>
            </p:cNvSpPr>
            <p:nvPr/>
          </p:nvSpPr>
          <p:spPr bwMode="auto">
            <a:xfrm>
              <a:off x="6173807" y="4181621"/>
              <a:ext cx="200497" cy="168892"/>
            </a:xfrm>
            <a:prstGeom prst="ellipse">
              <a:avLst/>
            </a:prstGeom>
            <a:solidFill>
              <a:srgbClr val="92D050"/>
            </a:solidFill>
            <a:ln w="9525">
              <a:solidFill>
                <a:schemeClr val="tx1"/>
              </a:solidFill>
              <a:round/>
              <a:headEnd/>
              <a:tailEnd/>
            </a:ln>
            <a:effectLst/>
          </p:spPr>
          <p:txBody>
            <a:bodyPr wrap="none" anchor="ctr"/>
            <a:lstStyle/>
            <a:p>
              <a:endParaRPr lang="en-GB" sz="4400"/>
            </a:p>
          </p:txBody>
        </p:sp>
        <p:sp>
          <p:nvSpPr>
            <p:cNvPr id="119" name="Oval 855"/>
            <p:cNvSpPr>
              <a:spLocks noChangeArrowheads="1"/>
            </p:cNvSpPr>
            <p:nvPr/>
          </p:nvSpPr>
          <p:spPr bwMode="auto">
            <a:xfrm>
              <a:off x="6973591" y="4181621"/>
              <a:ext cx="200497" cy="168892"/>
            </a:xfrm>
            <a:prstGeom prst="ellipse">
              <a:avLst/>
            </a:prstGeom>
            <a:solidFill>
              <a:srgbClr val="FFFF00"/>
            </a:solidFill>
            <a:ln w="9525">
              <a:solidFill>
                <a:schemeClr val="tx1"/>
              </a:solidFill>
              <a:round/>
              <a:headEnd/>
              <a:tailEnd/>
            </a:ln>
            <a:effectLst/>
          </p:spPr>
          <p:txBody>
            <a:bodyPr wrap="none" anchor="ctr"/>
            <a:lstStyle/>
            <a:p>
              <a:endParaRPr lang="en-GB" sz="4400"/>
            </a:p>
          </p:txBody>
        </p:sp>
        <p:sp>
          <p:nvSpPr>
            <p:cNvPr id="120" name="Oval 856"/>
            <p:cNvSpPr>
              <a:spLocks noChangeArrowheads="1"/>
            </p:cNvSpPr>
            <p:nvPr/>
          </p:nvSpPr>
          <p:spPr bwMode="auto">
            <a:xfrm>
              <a:off x="6572597" y="4602923"/>
              <a:ext cx="200497" cy="168892"/>
            </a:xfrm>
            <a:prstGeom prst="ellipse">
              <a:avLst/>
            </a:prstGeom>
            <a:solidFill>
              <a:srgbClr val="C00000"/>
            </a:solidFill>
            <a:ln w="9525">
              <a:solidFill>
                <a:schemeClr val="tx1"/>
              </a:solidFill>
              <a:round/>
              <a:headEnd/>
              <a:tailEnd/>
            </a:ln>
            <a:effectLst/>
          </p:spPr>
          <p:txBody>
            <a:bodyPr wrap="none" anchor="ctr"/>
            <a:lstStyle/>
            <a:p>
              <a:endParaRPr lang="en-GB" sz="4400"/>
            </a:p>
          </p:txBody>
        </p:sp>
        <p:sp>
          <p:nvSpPr>
            <p:cNvPr id="121" name="Oval 857"/>
            <p:cNvSpPr>
              <a:spLocks noChangeArrowheads="1"/>
            </p:cNvSpPr>
            <p:nvPr/>
          </p:nvSpPr>
          <p:spPr bwMode="auto">
            <a:xfrm>
              <a:off x="5775016" y="4602923"/>
              <a:ext cx="200497" cy="168892"/>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en-GB" sz="4400"/>
            </a:p>
          </p:txBody>
        </p:sp>
        <p:sp>
          <p:nvSpPr>
            <p:cNvPr id="122" name="Oval 858"/>
            <p:cNvSpPr>
              <a:spLocks noChangeArrowheads="1"/>
            </p:cNvSpPr>
            <p:nvPr/>
          </p:nvSpPr>
          <p:spPr bwMode="auto">
            <a:xfrm>
              <a:off x="7372382" y="4602923"/>
              <a:ext cx="200497" cy="168892"/>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en-GB" sz="4400"/>
            </a:p>
          </p:txBody>
        </p:sp>
        <p:sp>
          <p:nvSpPr>
            <p:cNvPr id="123" name="Oval 859"/>
            <p:cNvSpPr>
              <a:spLocks noChangeArrowheads="1"/>
            </p:cNvSpPr>
            <p:nvPr/>
          </p:nvSpPr>
          <p:spPr bwMode="auto">
            <a:xfrm>
              <a:off x="5775016" y="5107743"/>
              <a:ext cx="200497" cy="168892"/>
            </a:xfrm>
            <a:prstGeom prst="ellipse">
              <a:avLst/>
            </a:prstGeom>
            <a:solidFill>
              <a:schemeClr val="bg1">
                <a:lumMod val="75000"/>
              </a:schemeClr>
            </a:solidFill>
            <a:ln w="9525">
              <a:solidFill>
                <a:schemeClr val="tx1"/>
              </a:solidFill>
              <a:round/>
              <a:headEnd/>
              <a:tailEnd/>
            </a:ln>
            <a:effectLst/>
          </p:spPr>
          <p:txBody>
            <a:bodyPr wrap="none" anchor="ctr"/>
            <a:lstStyle/>
            <a:p>
              <a:endParaRPr lang="en-GB" sz="4400"/>
            </a:p>
          </p:txBody>
        </p:sp>
        <p:sp>
          <p:nvSpPr>
            <p:cNvPr id="124" name="Oval 860"/>
            <p:cNvSpPr>
              <a:spLocks noChangeArrowheads="1"/>
            </p:cNvSpPr>
            <p:nvPr/>
          </p:nvSpPr>
          <p:spPr bwMode="auto">
            <a:xfrm>
              <a:off x="6572597" y="5107743"/>
              <a:ext cx="200497" cy="168892"/>
            </a:xfrm>
            <a:prstGeom prst="ellipse">
              <a:avLst/>
            </a:prstGeom>
            <a:solidFill>
              <a:srgbClr val="FFFF00"/>
            </a:solidFill>
            <a:ln w="9525">
              <a:solidFill>
                <a:schemeClr val="tx1"/>
              </a:solidFill>
              <a:round/>
              <a:headEnd/>
              <a:tailEnd/>
            </a:ln>
            <a:effectLst/>
          </p:spPr>
          <p:txBody>
            <a:bodyPr wrap="none" anchor="ctr"/>
            <a:lstStyle/>
            <a:p>
              <a:endParaRPr lang="en-GB" sz="4400"/>
            </a:p>
          </p:txBody>
        </p:sp>
        <p:sp>
          <p:nvSpPr>
            <p:cNvPr id="125" name="Oval 861"/>
            <p:cNvSpPr>
              <a:spLocks noChangeArrowheads="1"/>
            </p:cNvSpPr>
            <p:nvPr/>
          </p:nvSpPr>
          <p:spPr bwMode="auto">
            <a:xfrm>
              <a:off x="7372382" y="5107743"/>
              <a:ext cx="200497" cy="168892"/>
            </a:xfrm>
            <a:prstGeom prst="ellipse">
              <a:avLst/>
            </a:prstGeom>
            <a:solidFill>
              <a:srgbClr val="FFFF00"/>
            </a:solidFill>
            <a:ln w="9525">
              <a:solidFill>
                <a:schemeClr val="tx1"/>
              </a:solidFill>
              <a:round/>
              <a:headEnd/>
              <a:tailEnd/>
            </a:ln>
            <a:effectLst/>
          </p:spPr>
          <p:txBody>
            <a:bodyPr wrap="none" anchor="ctr"/>
            <a:lstStyle/>
            <a:p>
              <a:endParaRPr lang="en-GB" sz="4400"/>
            </a:p>
          </p:txBody>
        </p:sp>
        <p:sp>
          <p:nvSpPr>
            <p:cNvPr id="126" name="Oval 862"/>
            <p:cNvSpPr>
              <a:spLocks noChangeArrowheads="1"/>
            </p:cNvSpPr>
            <p:nvPr/>
          </p:nvSpPr>
          <p:spPr bwMode="auto">
            <a:xfrm>
              <a:off x="6173807" y="5527189"/>
              <a:ext cx="200497" cy="168892"/>
            </a:xfrm>
            <a:prstGeom prst="ellipse">
              <a:avLst/>
            </a:prstGeom>
            <a:solidFill>
              <a:srgbClr val="C00000"/>
            </a:solidFill>
            <a:ln w="9525">
              <a:solidFill>
                <a:schemeClr val="tx1"/>
              </a:solidFill>
              <a:round/>
              <a:headEnd/>
              <a:tailEnd/>
            </a:ln>
            <a:effectLst/>
          </p:spPr>
          <p:txBody>
            <a:bodyPr wrap="none" anchor="ctr"/>
            <a:lstStyle/>
            <a:p>
              <a:endParaRPr lang="en-GB" sz="4400"/>
            </a:p>
          </p:txBody>
        </p:sp>
        <p:sp>
          <p:nvSpPr>
            <p:cNvPr id="127" name="Oval 863"/>
            <p:cNvSpPr>
              <a:spLocks noChangeArrowheads="1"/>
            </p:cNvSpPr>
            <p:nvPr/>
          </p:nvSpPr>
          <p:spPr bwMode="auto">
            <a:xfrm>
              <a:off x="6973591" y="5529045"/>
              <a:ext cx="200497" cy="168892"/>
            </a:xfrm>
            <a:prstGeom prst="ellipse">
              <a:avLst/>
            </a:prstGeom>
            <a:solidFill>
              <a:srgbClr val="92D050"/>
            </a:solidFill>
            <a:ln w="76200">
              <a:solidFill>
                <a:schemeClr val="tx1"/>
              </a:solidFill>
              <a:round/>
              <a:headEnd/>
              <a:tailEnd/>
            </a:ln>
            <a:effectLst/>
          </p:spPr>
          <p:txBody>
            <a:bodyPr wrap="none" anchor="ctr"/>
            <a:lstStyle/>
            <a:p>
              <a:endParaRPr lang="en-GB" sz="4400"/>
            </a:p>
          </p:txBody>
        </p:sp>
        <p:sp>
          <p:nvSpPr>
            <p:cNvPr id="128" name="Text Box 875"/>
            <p:cNvSpPr txBox="1">
              <a:spLocks noChangeArrowheads="1"/>
            </p:cNvSpPr>
            <p:nvPr/>
          </p:nvSpPr>
          <p:spPr bwMode="auto">
            <a:xfrm>
              <a:off x="6074660" y="4181621"/>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1</a:t>
              </a:r>
            </a:p>
          </p:txBody>
        </p:sp>
        <p:sp>
          <p:nvSpPr>
            <p:cNvPr id="129" name="Text Box 876"/>
            <p:cNvSpPr txBox="1">
              <a:spLocks noChangeArrowheads="1"/>
            </p:cNvSpPr>
            <p:nvPr/>
          </p:nvSpPr>
          <p:spPr bwMode="auto">
            <a:xfrm>
              <a:off x="7213747" y="4181621"/>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2</a:t>
              </a:r>
            </a:p>
          </p:txBody>
        </p:sp>
        <p:sp>
          <p:nvSpPr>
            <p:cNvPr id="130" name="Text Box 877"/>
            <p:cNvSpPr txBox="1">
              <a:spLocks noChangeArrowheads="1"/>
            </p:cNvSpPr>
            <p:nvPr/>
          </p:nvSpPr>
          <p:spPr bwMode="auto">
            <a:xfrm>
              <a:off x="5673666" y="4578795"/>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3</a:t>
              </a:r>
            </a:p>
          </p:txBody>
        </p:sp>
        <p:sp>
          <p:nvSpPr>
            <p:cNvPr id="131" name="Text Box 878"/>
            <p:cNvSpPr txBox="1">
              <a:spLocks noChangeArrowheads="1"/>
            </p:cNvSpPr>
            <p:nvPr/>
          </p:nvSpPr>
          <p:spPr bwMode="auto">
            <a:xfrm>
              <a:off x="6754893" y="4499096"/>
              <a:ext cx="57861" cy="137829"/>
            </a:xfrm>
            <a:prstGeom prst="rect">
              <a:avLst/>
            </a:prstGeom>
            <a:noFill/>
            <a:ln w="9525">
              <a:noFill/>
              <a:miter lim="800000"/>
              <a:headEnd/>
              <a:tailEnd/>
            </a:ln>
            <a:effectLst/>
          </p:spPr>
          <p:txBody>
            <a:bodyPr wrap="none" lIns="0" tIns="0" rIns="0" bIns="0">
              <a:spAutoFit/>
            </a:bodyPr>
            <a:lstStyle/>
            <a:p>
              <a:r>
                <a:rPr lang="en-GB" sz="1200" dirty="0">
                  <a:latin typeface="Arial" pitchFamily="34" charset="0"/>
                </a:rPr>
                <a:t>4</a:t>
              </a:r>
            </a:p>
          </p:txBody>
        </p:sp>
        <p:sp>
          <p:nvSpPr>
            <p:cNvPr id="132" name="Text Box 879"/>
            <p:cNvSpPr txBox="1">
              <a:spLocks noChangeArrowheads="1"/>
            </p:cNvSpPr>
            <p:nvPr/>
          </p:nvSpPr>
          <p:spPr bwMode="auto">
            <a:xfrm>
              <a:off x="7612538" y="4578795"/>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5</a:t>
              </a:r>
            </a:p>
          </p:txBody>
        </p:sp>
        <p:sp>
          <p:nvSpPr>
            <p:cNvPr id="133" name="Text Box 880"/>
            <p:cNvSpPr txBox="1">
              <a:spLocks noChangeArrowheads="1"/>
            </p:cNvSpPr>
            <p:nvPr/>
          </p:nvSpPr>
          <p:spPr bwMode="auto">
            <a:xfrm>
              <a:off x="5673666" y="5083616"/>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6</a:t>
              </a:r>
            </a:p>
          </p:txBody>
        </p:sp>
        <p:sp>
          <p:nvSpPr>
            <p:cNvPr id="134" name="Text Box 881"/>
            <p:cNvSpPr txBox="1">
              <a:spLocks noChangeArrowheads="1"/>
            </p:cNvSpPr>
            <p:nvPr/>
          </p:nvSpPr>
          <p:spPr bwMode="auto">
            <a:xfrm>
              <a:off x="6812753" y="5107743"/>
              <a:ext cx="57861" cy="137829"/>
            </a:xfrm>
            <a:prstGeom prst="rect">
              <a:avLst/>
            </a:prstGeom>
            <a:noFill/>
            <a:ln w="9525">
              <a:noFill/>
              <a:miter lim="800000"/>
              <a:headEnd/>
              <a:tailEnd/>
            </a:ln>
            <a:effectLst/>
          </p:spPr>
          <p:txBody>
            <a:bodyPr wrap="none" lIns="0" tIns="0" rIns="0" bIns="0">
              <a:spAutoFit/>
            </a:bodyPr>
            <a:lstStyle/>
            <a:p>
              <a:r>
                <a:rPr lang="en-GB" sz="1200" dirty="0">
                  <a:latin typeface="Arial" pitchFamily="34" charset="0"/>
                </a:rPr>
                <a:t>7</a:t>
              </a:r>
            </a:p>
          </p:txBody>
        </p:sp>
        <p:sp>
          <p:nvSpPr>
            <p:cNvPr id="135" name="Text Box 882"/>
            <p:cNvSpPr txBox="1">
              <a:spLocks noChangeArrowheads="1"/>
            </p:cNvSpPr>
            <p:nvPr/>
          </p:nvSpPr>
          <p:spPr bwMode="auto">
            <a:xfrm>
              <a:off x="7612538" y="5107743"/>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8</a:t>
              </a:r>
            </a:p>
          </p:txBody>
        </p:sp>
        <p:sp>
          <p:nvSpPr>
            <p:cNvPr id="136" name="Text Box 883"/>
            <p:cNvSpPr txBox="1">
              <a:spLocks noChangeArrowheads="1"/>
            </p:cNvSpPr>
            <p:nvPr/>
          </p:nvSpPr>
          <p:spPr bwMode="auto">
            <a:xfrm>
              <a:off x="6074660" y="5588436"/>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9</a:t>
              </a:r>
            </a:p>
          </p:txBody>
        </p:sp>
        <p:sp>
          <p:nvSpPr>
            <p:cNvPr id="137" name="Text Box 884"/>
            <p:cNvSpPr txBox="1">
              <a:spLocks noChangeArrowheads="1"/>
            </p:cNvSpPr>
            <p:nvPr/>
          </p:nvSpPr>
          <p:spPr bwMode="auto">
            <a:xfrm>
              <a:off x="7213747" y="5588436"/>
              <a:ext cx="115720"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10</a:t>
              </a:r>
            </a:p>
          </p:txBody>
        </p:sp>
      </p:grpSp>
      <p:sp>
        <p:nvSpPr>
          <p:cNvPr id="53" name="Content Placeholder 2"/>
          <p:cNvSpPr>
            <a:spLocks noGrp="1"/>
          </p:cNvSpPr>
          <p:nvPr>
            <p:ph idx="1"/>
          </p:nvPr>
        </p:nvSpPr>
        <p:spPr>
          <a:xfrm>
            <a:off x="446700" y="1767314"/>
            <a:ext cx="8229600" cy="4411662"/>
          </a:xfrm>
        </p:spPr>
        <p:txBody>
          <a:bodyPr>
            <a:normAutofit lnSpcReduction="10000"/>
          </a:bodyPr>
          <a:lstStyle/>
          <a:p>
            <a:r>
              <a:rPr lang="en-GB" sz="1800" dirty="0">
                <a:solidFill>
                  <a:srgbClr val="3E6574"/>
                </a:solidFill>
                <a:latin typeface="Franklin Gothic Medium"/>
                <a:ea typeface="ＭＳ Ｐゴシック" charset="0"/>
                <a:cs typeface="Franklin Gothic Medium"/>
              </a:rPr>
              <a:t>Explore the space of feasible colourings via </a:t>
            </a:r>
            <a:r>
              <a:rPr lang="en-GB" sz="1800" dirty="0" err="1">
                <a:solidFill>
                  <a:srgbClr val="3E6574"/>
                </a:solidFill>
                <a:latin typeface="Franklin Gothic Medium"/>
                <a:ea typeface="ＭＳ Ｐゴシック" charset="0"/>
                <a:cs typeface="Franklin Gothic Medium"/>
              </a:rPr>
              <a:t>tabu</a:t>
            </a:r>
            <a:r>
              <a:rPr lang="en-GB" sz="1800" dirty="0">
                <a:solidFill>
                  <a:srgbClr val="3E6574"/>
                </a:solidFill>
                <a:latin typeface="Franklin Gothic Medium"/>
                <a:ea typeface="ＭＳ Ｐゴシック" charset="0"/>
                <a:cs typeface="Franklin Gothic Medium"/>
              </a:rPr>
              <a:t> search, attempting </a:t>
            </a:r>
            <a:r>
              <a:rPr lang="en-GB" sz="1800" dirty="0" smtClean="0">
                <a:solidFill>
                  <a:srgbClr val="3E6574"/>
                </a:solidFill>
                <a:latin typeface="Franklin Gothic Medium"/>
                <a:ea typeface="ＭＳ Ｐゴシック" charset="0"/>
                <a:cs typeface="Franklin Gothic Medium"/>
              </a:rPr>
              <a:t>to</a:t>
            </a:r>
          </a:p>
          <a:p>
            <a:pPr lvl="1"/>
            <a:r>
              <a:rPr lang="en-GB" sz="1400" dirty="0" smtClean="0">
                <a:solidFill>
                  <a:srgbClr val="3E6574"/>
                </a:solidFill>
                <a:latin typeface="Franklin Gothic Medium"/>
                <a:ea typeface="ＭＳ Ｐゴシック" charset="0"/>
                <a:cs typeface="Franklin Gothic Medium"/>
              </a:rPr>
              <a:t>minimise violations of the remaining constraints</a:t>
            </a:r>
          </a:p>
          <a:p>
            <a:pPr lvl="1"/>
            <a:r>
              <a:rPr lang="en-GB" sz="1400" dirty="0" smtClean="0">
                <a:solidFill>
                  <a:srgbClr val="3E6574"/>
                </a:solidFill>
                <a:latin typeface="Franklin Gothic Medium"/>
                <a:ea typeface="ＭＳ Ｐゴシック" charset="0"/>
                <a:cs typeface="Franklin Gothic Medium"/>
              </a:rPr>
              <a:t>Make table sizes equal </a:t>
            </a:r>
          </a:p>
          <a:p>
            <a:pPr lvl="1"/>
            <a:endParaRPr lang="en-GB" sz="1800" dirty="0" smtClean="0">
              <a:solidFill>
                <a:srgbClr val="3E6574"/>
              </a:solidFill>
              <a:latin typeface="Franklin Gothic Medium"/>
              <a:ea typeface="ＭＳ Ｐゴシック" charset="0"/>
              <a:cs typeface="Franklin Gothic Medium"/>
            </a:endParaRPr>
          </a:p>
          <a:p>
            <a:r>
              <a:rPr lang="en-GB" sz="1800" dirty="0" smtClean="0">
                <a:solidFill>
                  <a:srgbClr val="3E6574"/>
                </a:solidFill>
                <a:latin typeface="Franklin Gothic Medium"/>
                <a:ea typeface="ＭＳ Ｐゴシック" charset="0"/>
                <a:cs typeface="Franklin Gothic Medium"/>
              </a:rPr>
              <a:t>It is important that this space features as high a connectivity as possible.</a:t>
            </a:r>
          </a:p>
          <a:p>
            <a:endParaRPr lang="en-GB" sz="1800" dirty="0">
              <a:solidFill>
                <a:srgbClr val="3E6574"/>
              </a:solidFill>
              <a:latin typeface="Franklin Gothic Medium"/>
              <a:ea typeface="ＭＳ Ｐゴシック" charset="0"/>
              <a:cs typeface="Franklin Gothic Medium"/>
            </a:endParaRPr>
          </a:p>
          <a:p>
            <a:r>
              <a:rPr lang="en-GB" sz="1800" dirty="0">
                <a:solidFill>
                  <a:srgbClr val="3E6574"/>
                </a:solidFill>
                <a:latin typeface="Franklin Gothic Medium"/>
                <a:ea typeface="ＭＳ Ｐゴシック" charset="0"/>
                <a:cs typeface="Franklin Gothic Medium"/>
              </a:rPr>
              <a:t>Hence the union of 2 neighbourhoods is used:</a:t>
            </a:r>
          </a:p>
          <a:p>
            <a:pPr lvl="1"/>
            <a:endParaRPr lang="en-GB" sz="1800" dirty="0">
              <a:solidFill>
                <a:srgbClr val="3E6574"/>
              </a:solidFill>
              <a:latin typeface="Franklin Gothic Medium"/>
              <a:ea typeface="ＭＳ Ｐゴシック" charset="0"/>
              <a:cs typeface="Franklin Gothic Medium"/>
            </a:endParaRPr>
          </a:p>
          <a:p>
            <a:pPr lvl="1"/>
            <a:r>
              <a:rPr lang="en-GB" sz="1800" dirty="0" err="1">
                <a:solidFill>
                  <a:srgbClr val="3E6574"/>
                </a:solidFill>
                <a:latin typeface="Franklin Gothic Medium"/>
                <a:ea typeface="ＭＳ Ｐゴシック" charset="0"/>
                <a:cs typeface="Franklin Gothic Medium"/>
              </a:rPr>
              <a:t>Kempe</a:t>
            </a:r>
            <a:r>
              <a:rPr lang="en-GB" sz="1800" dirty="0">
                <a:solidFill>
                  <a:srgbClr val="3E6574"/>
                </a:solidFill>
                <a:latin typeface="Franklin Gothic Medium"/>
                <a:ea typeface="ＭＳ Ｐゴシック" charset="0"/>
                <a:cs typeface="Franklin Gothic Medium"/>
              </a:rPr>
              <a:t> chain interchange</a:t>
            </a:r>
          </a:p>
          <a:p>
            <a:pPr lvl="1"/>
            <a:endParaRPr lang="en-GB" sz="1800" b="1" dirty="0">
              <a:solidFill>
                <a:srgbClr val="3E6574"/>
              </a:solidFill>
              <a:latin typeface="Franklin Gothic Medium"/>
              <a:ea typeface="ＭＳ Ｐゴシック" charset="0"/>
              <a:cs typeface="Franklin Gothic Medium"/>
            </a:endParaRPr>
          </a:p>
          <a:p>
            <a:pPr lvl="1"/>
            <a:r>
              <a:rPr lang="en-GB" sz="1800" b="1" dirty="0">
                <a:solidFill>
                  <a:srgbClr val="3E6574"/>
                </a:solidFill>
                <a:latin typeface="Franklin Gothic Medium"/>
                <a:ea typeface="ＭＳ Ｐゴシック" charset="0"/>
                <a:cs typeface="Franklin Gothic Medium"/>
              </a:rPr>
              <a:t>Non-adjacent swaps</a:t>
            </a:r>
          </a:p>
          <a:p>
            <a:pPr lvl="1"/>
            <a:endParaRPr lang="en-GB" sz="1800" dirty="0">
              <a:solidFill>
                <a:srgbClr val="3E6574"/>
              </a:solidFill>
              <a:latin typeface="Franklin Gothic Medium"/>
              <a:ea typeface="ＭＳ Ｐゴシック" charset="0"/>
              <a:cs typeface="Franklin Gothic Medium"/>
            </a:endParaRPr>
          </a:p>
          <a:p>
            <a:r>
              <a:rPr lang="en-GB" sz="1800" dirty="0">
                <a:solidFill>
                  <a:srgbClr val="3E6574"/>
                </a:solidFill>
                <a:latin typeface="Franklin Gothic Medium"/>
                <a:ea typeface="ＭＳ Ｐゴシック" charset="0"/>
                <a:cs typeface="Franklin Gothic Medium"/>
              </a:rPr>
              <a:t>Moves in both neighbourhoods will </a:t>
            </a:r>
          </a:p>
          <a:p>
            <a:pPr marL="0" indent="0">
              <a:buNone/>
            </a:pPr>
            <a:r>
              <a:rPr lang="en-GB" sz="1800" dirty="0">
                <a:solidFill>
                  <a:srgbClr val="3E6574"/>
                </a:solidFill>
                <a:latin typeface="Franklin Gothic Medium"/>
                <a:ea typeface="ＭＳ Ｐゴシック" charset="0"/>
                <a:cs typeface="Franklin Gothic Medium"/>
              </a:rPr>
              <a:t>      preserve feasibility.</a:t>
            </a:r>
          </a:p>
        </p:txBody>
      </p:sp>
      <p:sp>
        <p:nvSpPr>
          <p:cNvPr id="54" name="TextBox 1"/>
          <p:cNvSpPr txBox="1">
            <a:spLocks noChangeArrowheads="1"/>
          </p:cNvSpPr>
          <p:nvPr/>
        </p:nvSpPr>
        <p:spPr bwMode="auto">
          <a:xfrm>
            <a:off x="1096878" y="283409"/>
            <a:ext cx="75670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GB" altLang="en-US" sz="2800" dirty="0" smtClean="0">
                <a:solidFill>
                  <a:schemeClr val="bg1"/>
                </a:solidFill>
                <a:latin typeface="Franklin Gothic Medium"/>
                <a:cs typeface="Franklin Gothic Medium"/>
              </a:rPr>
              <a:t>Optimising the solution</a:t>
            </a:r>
            <a:endParaRPr lang="en-GB" altLang="en-US" sz="2800" dirty="0">
              <a:solidFill>
                <a:schemeClr val="bg1"/>
              </a:solidFill>
              <a:latin typeface="Franklin Gothic Medium"/>
              <a:cs typeface="Franklin Gothic Medium"/>
            </a:endParaRPr>
          </a:p>
        </p:txBody>
      </p:sp>
      <p:sp>
        <p:nvSpPr>
          <p:cNvPr id="55" name="TextBox 54"/>
          <p:cNvSpPr txBox="1"/>
          <p:nvPr/>
        </p:nvSpPr>
        <p:spPr>
          <a:xfrm>
            <a:off x="5900473" y="6237312"/>
            <a:ext cx="1810432" cy="369332"/>
          </a:xfrm>
          <a:prstGeom prst="rect">
            <a:avLst/>
          </a:prstGeom>
          <a:solidFill>
            <a:schemeClr val="bg1">
              <a:lumMod val="85000"/>
            </a:schemeClr>
          </a:solidFill>
        </p:spPr>
        <p:txBody>
          <a:bodyPr wrap="none" rtlCol="0">
            <a:spAutoFit/>
          </a:bodyPr>
          <a:lstStyle/>
          <a:p>
            <a:r>
              <a:rPr lang="en-GB" dirty="0" err="1" smtClean="0"/>
              <a:t>Eg</a:t>
            </a:r>
            <a:r>
              <a:rPr lang="en-GB" dirty="0" smtClean="0"/>
              <a:t>. Swap(   </a:t>
            </a:r>
            <a:r>
              <a:rPr lang="en-GB" sz="1400" dirty="0" smtClean="0"/>
              <a:t>   </a:t>
            </a:r>
            <a:r>
              <a:rPr lang="en-GB" dirty="0" smtClean="0"/>
              <a:t>,      )</a:t>
            </a:r>
            <a:endParaRPr lang="en-GB" dirty="0"/>
          </a:p>
        </p:txBody>
      </p:sp>
      <p:grpSp>
        <p:nvGrpSpPr>
          <p:cNvPr id="56" name="Group 55"/>
          <p:cNvGrpSpPr/>
          <p:nvPr/>
        </p:nvGrpSpPr>
        <p:grpSpPr>
          <a:xfrm>
            <a:off x="6845455" y="6279950"/>
            <a:ext cx="685598" cy="280527"/>
            <a:chOff x="7172412" y="6278489"/>
            <a:chExt cx="685598" cy="280527"/>
          </a:xfrm>
        </p:grpSpPr>
        <p:sp>
          <p:nvSpPr>
            <p:cNvPr id="57" name="Oval 860"/>
            <p:cNvSpPr>
              <a:spLocks noChangeArrowheads="1"/>
            </p:cNvSpPr>
            <p:nvPr/>
          </p:nvSpPr>
          <p:spPr bwMode="auto">
            <a:xfrm>
              <a:off x="7213507" y="6309320"/>
              <a:ext cx="238813" cy="216897"/>
            </a:xfrm>
            <a:prstGeom prst="ellipse">
              <a:avLst/>
            </a:prstGeom>
            <a:solidFill>
              <a:srgbClr val="92D050"/>
            </a:solidFill>
            <a:ln w="9525">
              <a:solidFill>
                <a:schemeClr val="tx1"/>
              </a:solidFill>
              <a:round/>
              <a:headEnd/>
              <a:tailEnd/>
            </a:ln>
            <a:effectLst/>
          </p:spPr>
          <p:txBody>
            <a:bodyPr wrap="none" anchor="ctr"/>
            <a:lstStyle/>
            <a:p>
              <a:endParaRPr lang="en-GB" sz="4400"/>
            </a:p>
          </p:txBody>
        </p:sp>
        <p:sp>
          <p:nvSpPr>
            <p:cNvPr id="58" name="TextBox 57"/>
            <p:cNvSpPr txBox="1"/>
            <p:nvPr/>
          </p:nvSpPr>
          <p:spPr>
            <a:xfrm>
              <a:off x="7172412" y="6282017"/>
              <a:ext cx="354584" cy="276999"/>
            </a:xfrm>
            <a:prstGeom prst="rect">
              <a:avLst/>
            </a:prstGeom>
            <a:noFill/>
          </p:spPr>
          <p:txBody>
            <a:bodyPr wrap="none" rtlCol="0">
              <a:spAutoFit/>
            </a:bodyPr>
            <a:lstStyle/>
            <a:p>
              <a:r>
                <a:rPr lang="en-GB" sz="1200" dirty="0" smtClean="0"/>
                <a:t>10</a:t>
              </a:r>
              <a:endParaRPr lang="en-GB" dirty="0"/>
            </a:p>
          </p:txBody>
        </p:sp>
        <p:sp>
          <p:nvSpPr>
            <p:cNvPr id="59" name="Oval 856"/>
            <p:cNvSpPr>
              <a:spLocks noChangeArrowheads="1"/>
            </p:cNvSpPr>
            <p:nvPr/>
          </p:nvSpPr>
          <p:spPr bwMode="auto">
            <a:xfrm>
              <a:off x="7581527" y="6313528"/>
              <a:ext cx="238813" cy="216897"/>
            </a:xfrm>
            <a:prstGeom prst="ellipse">
              <a:avLst/>
            </a:prstGeom>
            <a:solidFill>
              <a:srgbClr val="00B0F0"/>
            </a:solidFill>
            <a:ln w="9525">
              <a:solidFill>
                <a:schemeClr val="tx1"/>
              </a:solidFill>
              <a:round/>
              <a:headEnd/>
              <a:tailEnd/>
            </a:ln>
            <a:effectLst/>
          </p:spPr>
          <p:txBody>
            <a:bodyPr wrap="none" anchor="ctr"/>
            <a:lstStyle/>
            <a:p>
              <a:endParaRPr lang="en-GB" sz="4400"/>
            </a:p>
          </p:txBody>
        </p:sp>
        <p:sp>
          <p:nvSpPr>
            <p:cNvPr id="60" name="TextBox 59"/>
            <p:cNvSpPr txBox="1"/>
            <p:nvPr/>
          </p:nvSpPr>
          <p:spPr>
            <a:xfrm>
              <a:off x="7588384" y="6278489"/>
              <a:ext cx="269626" cy="276999"/>
            </a:xfrm>
            <a:prstGeom prst="rect">
              <a:avLst/>
            </a:prstGeom>
            <a:noFill/>
          </p:spPr>
          <p:txBody>
            <a:bodyPr wrap="none" rtlCol="0">
              <a:spAutoFit/>
            </a:bodyPr>
            <a:lstStyle/>
            <a:p>
              <a:r>
                <a:rPr lang="en-GB" sz="1200" dirty="0" smtClean="0"/>
                <a:t>5</a:t>
              </a:r>
              <a:endParaRPr lang="en-GB" dirty="0"/>
            </a:p>
          </p:txBody>
        </p:sp>
      </p:grpSp>
    </p:spTree>
    <p:extLst>
      <p:ext uri="{BB962C8B-B14F-4D97-AF65-F5344CB8AC3E}">
        <p14:creationId xmlns:p14="http://schemas.microsoft.com/office/powerpoint/2010/main" val="371112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Group 179"/>
          <p:cNvGrpSpPr/>
          <p:nvPr/>
        </p:nvGrpSpPr>
        <p:grpSpPr>
          <a:xfrm>
            <a:off x="5651612" y="3947725"/>
            <a:ext cx="2378319" cy="1983683"/>
            <a:chOff x="5673666" y="4181621"/>
            <a:chExt cx="1996733" cy="1544644"/>
          </a:xfrm>
        </p:grpSpPr>
        <p:sp>
          <p:nvSpPr>
            <p:cNvPr id="97" name="Line 833"/>
            <p:cNvSpPr>
              <a:spLocks noChangeShapeType="1"/>
            </p:cNvSpPr>
            <p:nvPr/>
          </p:nvSpPr>
          <p:spPr bwMode="auto">
            <a:xfrm flipH="1">
              <a:off x="5874163" y="4265139"/>
              <a:ext cx="398791" cy="421302"/>
            </a:xfrm>
            <a:prstGeom prst="line">
              <a:avLst/>
            </a:prstGeom>
            <a:noFill/>
            <a:ln w="9525">
              <a:solidFill>
                <a:schemeClr val="tx1"/>
              </a:solidFill>
              <a:round/>
              <a:headEnd/>
              <a:tailEnd/>
            </a:ln>
            <a:effectLst/>
          </p:spPr>
          <p:txBody>
            <a:bodyPr/>
            <a:lstStyle/>
            <a:p>
              <a:endParaRPr lang="en-GB" sz="4400"/>
            </a:p>
          </p:txBody>
        </p:sp>
        <p:sp>
          <p:nvSpPr>
            <p:cNvPr id="98" name="Line 834"/>
            <p:cNvSpPr>
              <a:spLocks noChangeShapeType="1"/>
            </p:cNvSpPr>
            <p:nvPr/>
          </p:nvSpPr>
          <p:spPr bwMode="auto">
            <a:xfrm flipH="1" flipV="1">
              <a:off x="6272954" y="4265139"/>
              <a:ext cx="400994" cy="421302"/>
            </a:xfrm>
            <a:prstGeom prst="line">
              <a:avLst/>
            </a:prstGeom>
            <a:noFill/>
            <a:ln w="9525">
              <a:solidFill>
                <a:schemeClr val="tx1"/>
              </a:solidFill>
              <a:round/>
              <a:headEnd/>
              <a:tailEnd/>
            </a:ln>
            <a:effectLst/>
          </p:spPr>
          <p:txBody>
            <a:bodyPr/>
            <a:lstStyle/>
            <a:p>
              <a:endParaRPr lang="en-GB" sz="4400"/>
            </a:p>
          </p:txBody>
        </p:sp>
        <p:sp>
          <p:nvSpPr>
            <p:cNvPr id="99" name="Line 835"/>
            <p:cNvSpPr>
              <a:spLocks noChangeShapeType="1"/>
            </p:cNvSpPr>
            <p:nvPr/>
          </p:nvSpPr>
          <p:spPr bwMode="auto">
            <a:xfrm>
              <a:off x="5874163" y="5191261"/>
              <a:ext cx="799785" cy="0"/>
            </a:xfrm>
            <a:prstGeom prst="line">
              <a:avLst/>
            </a:prstGeom>
            <a:noFill/>
            <a:ln w="9525">
              <a:solidFill>
                <a:schemeClr val="tx1"/>
              </a:solidFill>
              <a:round/>
              <a:headEnd/>
              <a:tailEnd/>
            </a:ln>
            <a:effectLst/>
          </p:spPr>
          <p:txBody>
            <a:bodyPr/>
            <a:lstStyle/>
            <a:p>
              <a:endParaRPr lang="en-GB" sz="4400"/>
            </a:p>
          </p:txBody>
        </p:sp>
        <p:sp>
          <p:nvSpPr>
            <p:cNvPr id="100" name="Line 836"/>
            <p:cNvSpPr>
              <a:spLocks noChangeShapeType="1"/>
            </p:cNvSpPr>
            <p:nvPr/>
          </p:nvSpPr>
          <p:spPr bwMode="auto">
            <a:xfrm flipV="1">
              <a:off x="5874163" y="4686441"/>
              <a:ext cx="0" cy="504820"/>
            </a:xfrm>
            <a:prstGeom prst="line">
              <a:avLst/>
            </a:prstGeom>
            <a:noFill/>
            <a:ln w="9525">
              <a:solidFill>
                <a:schemeClr val="tx1"/>
              </a:solidFill>
              <a:round/>
              <a:headEnd/>
              <a:tailEnd/>
            </a:ln>
            <a:effectLst/>
          </p:spPr>
          <p:txBody>
            <a:bodyPr/>
            <a:lstStyle/>
            <a:p>
              <a:endParaRPr lang="en-GB" sz="4400"/>
            </a:p>
          </p:txBody>
        </p:sp>
        <p:sp>
          <p:nvSpPr>
            <p:cNvPr id="101" name="Line 837"/>
            <p:cNvSpPr>
              <a:spLocks noChangeShapeType="1"/>
            </p:cNvSpPr>
            <p:nvPr/>
          </p:nvSpPr>
          <p:spPr bwMode="auto">
            <a:xfrm flipV="1">
              <a:off x="6673948" y="4686441"/>
              <a:ext cx="0" cy="504820"/>
            </a:xfrm>
            <a:prstGeom prst="line">
              <a:avLst/>
            </a:prstGeom>
            <a:noFill/>
            <a:ln w="9525">
              <a:solidFill>
                <a:schemeClr val="tx1"/>
              </a:solidFill>
              <a:round/>
              <a:headEnd/>
              <a:tailEnd/>
            </a:ln>
            <a:effectLst/>
          </p:spPr>
          <p:txBody>
            <a:bodyPr/>
            <a:lstStyle/>
            <a:p>
              <a:endParaRPr lang="en-GB" sz="4400"/>
            </a:p>
          </p:txBody>
        </p:sp>
        <p:sp>
          <p:nvSpPr>
            <p:cNvPr id="102" name="Line 838"/>
            <p:cNvSpPr>
              <a:spLocks noChangeShapeType="1"/>
            </p:cNvSpPr>
            <p:nvPr/>
          </p:nvSpPr>
          <p:spPr bwMode="auto">
            <a:xfrm flipV="1">
              <a:off x="5874163" y="4686441"/>
              <a:ext cx="799785" cy="504820"/>
            </a:xfrm>
            <a:prstGeom prst="line">
              <a:avLst/>
            </a:prstGeom>
            <a:noFill/>
            <a:ln w="9525">
              <a:solidFill>
                <a:schemeClr val="tx1"/>
              </a:solidFill>
              <a:round/>
              <a:headEnd/>
              <a:tailEnd/>
            </a:ln>
            <a:effectLst/>
          </p:spPr>
          <p:txBody>
            <a:bodyPr/>
            <a:lstStyle/>
            <a:p>
              <a:endParaRPr lang="en-GB" sz="4400"/>
            </a:p>
          </p:txBody>
        </p:sp>
        <p:sp>
          <p:nvSpPr>
            <p:cNvPr id="103" name="Line 839"/>
            <p:cNvSpPr>
              <a:spLocks noChangeShapeType="1"/>
            </p:cNvSpPr>
            <p:nvPr/>
          </p:nvSpPr>
          <p:spPr bwMode="auto">
            <a:xfrm>
              <a:off x="5874163" y="4686441"/>
              <a:ext cx="799785" cy="504820"/>
            </a:xfrm>
            <a:prstGeom prst="line">
              <a:avLst/>
            </a:prstGeom>
            <a:noFill/>
            <a:ln w="9525">
              <a:solidFill>
                <a:schemeClr val="tx1"/>
              </a:solidFill>
              <a:round/>
              <a:headEnd/>
              <a:tailEnd/>
            </a:ln>
            <a:effectLst/>
          </p:spPr>
          <p:txBody>
            <a:bodyPr/>
            <a:lstStyle/>
            <a:p>
              <a:endParaRPr lang="en-GB" sz="4400"/>
            </a:p>
          </p:txBody>
        </p:sp>
        <p:sp>
          <p:nvSpPr>
            <p:cNvPr id="104" name="Line 840"/>
            <p:cNvSpPr>
              <a:spLocks noChangeShapeType="1"/>
            </p:cNvSpPr>
            <p:nvPr/>
          </p:nvSpPr>
          <p:spPr bwMode="auto">
            <a:xfrm flipH="1">
              <a:off x="5874163" y="4686441"/>
              <a:ext cx="799785" cy="0"/>
            </a:xfrm>
            <a:prstGeom prst="line">
              <a:avLst/>
            </a:prstGeom>
            <a:noFill/>
            <a:ln w="9525">
              <a:solidFill>
                <a:schemeClr val="tx1"/>
              </a:solidFill>
              <a:round/>
              <a:headEnd/>
              <a:tailEnd/>
            </a:ln>
            <a:effectLst/>
          </p:spPr>
          <p:txBody>
            <a:bodyPr/>
            <a:lstStyle/>
            <a:p>
              <a:endParaRPr lang="en-GB" sz="4400"/>
            </a:p>
          </p:txBody>
        </p:sp>
        <p:sp>
          <p:nvSpPr>
            <p:cNvPr id="105" name="Line 841"/>
            <p:cNvSpPr>
              <a:spLocks noChangeShapeType="1"/>
            </p:cNvSpPr>
            <p:nvPr/>
          </p:nvSpPr>
          <p:spPr bwMode="auto">
            <a:xfrm flipH="1">
              <a:off x="5874163" y="4265139"/>
              <a:ext cx="398791" cy="926122"/>
            </a:xfrm>
            <a:prstGeom prst="line">
              <a:avLst/>
            </a:prstGeom>
            <a:noFill/>
            <a:ln w="9525">
              <a:solidFill>
                <a:schemeClr val="tx1"/>
              </a:solidFill>
              <a:round/>
              <a:headEnd/>
              <a:tailEnd/>
            </a:ln>
            <a:effectLst/>
          </p:spPr>
          <p:txBody>
            <a:bodyPr/>
            <a:lstStyle/>
            <a:p>
              <a:endParaRPr lang="en-GB" sz="4400"/>
            </a:p>
          </p:txBody>
        </p:sp>
        <p:sp>
          <p:nvSpPr>
            <p:cNvPr id="106" name="Line 842"/>
            <p:cNvSpPr>
              <a:spLocks noChangeShapeType="1"/>
            </p:cNvSpPr>
            <p:nvPr/>
          </p:nvSpPr>
          <p:spPr bwMode="auto">
            <a:xfrm>
              <a:off x="6272954" y="4265139"/>
              <a:ext cx="400994" cy="926122"/>
            </a:xfrm>
            <a:prstGeom prst="line">
              <a:avLst/>
            </a:prstGeom>
            <a:noFill/>
            <a:ln w="9525">
              <a:solidFill>
                <a:schemeClr val="tx1"/>
              </a:solidFill>
              <a:round/>
              <a:headEnd/>
              <a:tailEnd/>
            </a:ln>
            <a:effectLst/>
          </p:spPr>
          <p:txBody>
            <a:bodyPr/>
            <a:lstStyle/>
            <a:p>
              <a:endParaRPr lang="en-GB" sz="4400"/>
            </a:p>
          </p:txBody>
        </p:sp>
        <p:sp>
          <p:nvSpPr>
            <p:cNvPr id="107" name="Line 843"/>
            <p:cNvSpPr>
              <a:spLocks noChangeShapeType="1"/>
            </p:cNvSpPr>
            <p:nvPr/>
          </p:nvSpPr>
          <p:spPr bwMode="auto">
            <a:xfrm flipH="1">
              <a:off x="6275157" y="4265139"/>
              <a:ext cx="797582" cy="0"/>
            </a:xfrm>
            <a:prstGeom prst="line">
              <a:avLst/>
            </a:prstGeom>
            <a:noFill/>
            <a:ln w="9525">
              <a:solidFill>
                <a:schemeClr val="tx1"/>
              </a:solidFill>
              <a:round/>
              <a:headEnd/>
              <a:tailEnd/>
            </a:ln>
            <a:effectLst/>
          </p:spPr>
          <p:txBody>
            <a:bodyPr/>
            <a:lstStyle/>
            <a:p>
              <a:endParaRPr lang="en-GB" sz="4400"/>
            </a:p>
          </p:txBody>
        </p:sp>
        <p:sp>
          <p:nvSpPr>
            <p:cNvPr id="108" name="Line 844"/>
            <p:cNvSpPr>
              <a:spLocks noChangeShapeType="1"/>
            </p:cNvSpPr>
            <p:nvPr/>
          </p:nvSpPr>
          <p:spPr bwMode="auto">
            <a:xfrm flipH="1">
              <a:off x="6673948" y="4686441"/>
              <a:ext cx="797582" cy="0"/>
            </a:xfrm>
            <a:prstGeom prst="line">
              <a:avLst/>
            </a:prstGeom>
            <a:noFill/>
            <a:ln w="9525">
              <a:solidFill>
                <a:schemeClr val="tx1"/>
              </a:solidFill>
              <a:round/>
              <a:headEnd/>
              <a:tailEnd/>
            </a:ln>
            <a:effectLst/>
          </p:spPr>
          <p:txBody>
            <a:bodyPr/>
            <a:lstStyle/>
            <a:p>
              <a:endParaRPr lang="en-GB" sz="4400"/>
            </a:p>
          </p:txBody>
        </p:sp>
        <p:sp>
          <p:nvSpPr>
            <p:cNvPr id="109" name="Line 845"/>
            <p:cNvSpPr>
              <a:spLocks noChangeShapeType="1"/>
            </p:cNvSpPr>
            <p:nvPr/>
          </p:nvSpPr>
          <p:spPr bwMode="auto">
            <a:xfrm>
              <a:off x="7072738" y="4265139"/>
              <a:ext cx="400994" cy="421302"/>
            </a:xfrm>
            <a:prstGeom prst="line">
              <a:avLst/>
            </a:prstGeom>
            <a:noFill/>
            <a:ln w="9525">
              <a:solidFill>
                <a:schemeClr val="tx1"/>
              </a:solidFill>
              <a:round/>
              <a:headEnd/>
              <a:tailEnd/>
            </a:ln>
            <a:effectLst/>
          </p:spPr>
          <p:txBody>
            <a:bodyPr/>
            <a:lstStyle/>
            <a:p>
              <a:endParaRPr lang="en-GB" sz="4400"/>
            </a:p>
          </p:txBody>
        </p:sp>
        <p:sp>
          <p:nvSpPr>
            <p:cNvPr id="110" name="Line 846"/>
            <p:cNvSpPr>
              <a:spLocks noChangeShapeType="1"/>
            </p:cNvSpPr>
            <p:nvPr/>
          </p:nvSpPr>
          <p:spPr bwMode="auto">
            <a:xfrm>
              <a:off x="7473732" y="4686441"/>
              <a:ext cx="0" cy="504820"/>
            </a:xfrm>
            <a:prstGeom prst="line">
              <a:avLst/>
            </a:prstGeom>
            <a:noFill/>
            <a:ln w="9525">
              <a:solidFill>
                <a:schemeClr val="tx1"/>
              </a:solidFill>
              <a:round/>
              <a:headEnd/>
              <a:tailEnd/>
            </a:ln>
            <a:effectLst/>
          </p:spPr>
          <p:txBody>
            <a:bodyPr/>
            <a:lstStyle/>
            <a:p>
              <a:endParaRPr lang="en-GB" sz="4400"/>
            </a:p>
          </p:txBody>
        </p:sp>
        <p:sp>
          <p:nvSpPr>
            <p:cNvPr id="112" name="Line 848"/>
            <p:cNvSpPr>
              <a:spLocks noChangeShapeType="1"/>
            </p:cNvSpPr>
            <p:nvPr/>
          </p:nvSpPr>
          <p:spPr bwMode="auto">
            <a:xfrm flipV="1">
              <a:off x="6673948" y="4686441"/>
              <a:ext cx="799785" cy="504820"/>
            </a:xfrm>
            <a:prstGeom prst="line">
              <a:avLst/>
            </a:prstGeom>
            <a:noFill/>
            <a:ln w="9525">
              <a:solidFill>
                <a:schemeClr val="tx1"/>
              </a:solidFill>
              <a:round/>
              <a:headEnd/>
              <a:tailEnd/>
            </a:ln>
            <a:effectLst/>
          </p:spPr>
          <p:txBody>
            <a:bodyPr/>
            <a:lstStyle/>
            <a:p>
              <a:endParaRPr lang="en-GB" sz="4400"/>
            </a:p>
          </p:txBody>
        </p:sp>
        <p:sp>
          <p:nvSpPr>
            <p:cNvPr id="113" name="Line 849"/>
            <p:cNvSpPr>
              <a:spLocks noChangeShapeType="1"/>
            </p:cNvSpPr>
            <p:nvPr/>
          </p:nvSpPr>
          <p:spPr bwMode="auto">
            <a:xfrm>
              <a:off x="6673948" y="4686441"/>
              <a:ext cx="799785" cy="504820"/>
            </a:xfrm>
            <a:prstGeom prst="line">
              <a:avLst/>
            </a:prstGeom>
            <a:noFill/>
            <a:ln w="9525">
              <a:solidFill>
                <a:schemeClr val="tx1"/>
              </a:solidFill>
              <a:round/>
              <a:headEnd/>
              <a:tailEnd/>
            </a:ln>
            <a:effectLst/>
          </p:spPr>
          <p:txBody>
            <a:bodyPr/>
            <a:lstStyle/>
            <a:p>
              <a:endParaRPr lang="en-GB" sz="4400"/>
            </a:p>
          </p:txBody>
        </p:sp>
        <p:sp>
          <p:nvSpPr>
            <p:cNvPr id="114" name="Line 850"/>
            <p:cNvSpPr>
              <a:spLocks noChangeShapeType="1"/>
            </p:cNvSpPr>
            <p:nvPr/>
          </p:nvSpPr>
          <p:spPr bwMode="auto">
            <a:xfrm>
              <a:off x="5874163" y="5191261"/>
              <a:ext cx="398791" cy="421302"/>
            </a:xfrm>
            <a:prstGeom prst="line">
              <a:avLst/>
            </a:prstGeom>
            <a:noFill/>
            <a:ln w="9525">
              <a:solidFill>
                <a:schemeClr val="tx1"/>
              </a:solidFill>
              <a:round/>
              <a:headEnd/>
              <a:tailEnd/>
            </a:ln>
            <a:effectLst/>
          </p:spPr>
          <p:txBody>
            <a:bodyPr/>
            <a:lstStyle/>
            <a:p>
              <a:endParaRPr lang="en-GB" sz="4400"/>
            </a:p>
          </p:txBody>
        </p:sp>
        <p:sp>
          <p:nvSpPr>
            <p:cNvPr id="115" name="Line 851"/>
            <p:cNvSpPr>
              <a:spLocks noChangeShapeType="1"/>
            </p:cNvSpPr>
            <p:nvPr/>
          </p:nvSpPr>
          <p:spPr bwMode="auto">
            <a:xfrm flipH="1">
              <a:off x="6272954" y="5191261"/>
              <a:ext cx="400994" cy="421302"/>
            </a:xfrm>
            <a:prstGeom prst="line">
              <a:avLst/>
            </a:prstGeom>
            <a:noFill/>
            <a:ln w="9525">
              <a:solidFill>
                <a:schemeClr val="tx1"/>
              </a:solidFill>
              <a:round/>
              <a:headEnd/>
              <a:tailEnd/>
            </a:ln>
            <a:effectLst/>
          </p:spPr>
          <p:txBody>
            <a:bodyPr/>
            <a:lstStyle/>
            <a:p>
              <a:endParaRPr lang="en-GB" sz="4400"/>
            </a:p>
          </p:txBody>
        </p:sp>
        <p:sp>
          <p:nvSpPr>
            <p:cNvPr id="116" name="Line 852"/>
            <p:cNvSpPr>
              <a:spLocks noChangeShapeType="1"/>
            </p:cNvSpPr>
            <p:nvPr/>
          </p:nvSpPr>
          <p:spPr bwMode="auto">
            <a:xfrm flipH="1">
              <a:off x="6272954" y="5612563"/>
              <a:ext cx="799785" cy="0"/>
            </a:xfrm>
            <a:prstGeom prst="line">
              <a:avLst/>
            </a:prstGeom>
            <a:noFill/>
            <a:ln w="9525">
              <a:solidFill>
                <a:schemeClr val="tx1"/>
              </a:solidFill>
              <a:round/>
              <a:headEnd/>
              <a:tailEnd/>
            </a:ln>
            <a:effectLst/>
          </p:spPr>
          <p:txBody>
            <a:bodyPr/>
            <a:lstStyle/>
            <a:p>
              <a:endParaRPr lang="en-GB" sz="4400"/>
            </a:p>
          </p:txBody>
        </p:sp>
        <p:sp>
          <p:nvSpPr>
            <p:cNvPr id="117" name="Line 853"/>
            <p:cNvSpPr>
              <a:spLocks noChangeShapeType="1"/>
            </p:cNvSpPr>
            <p:nvPr/>
          </p:nvSpPr>
          <p:spPr bwMode="auto">
            <a:xfrm flipH="1">
              <a:off x="7072738" y="5191261"/>
              <a:ext cx="400994" cy="421302"/>
            </a:xfrm>
            <a:prstGeom prst="line">
              <a:avLst/>
            </a:prstGeom>
            <a:noFill/>
            <a:ln w="9525">
              <a:solidFill>
                <a:schemeClr val="tx1"/>
              </a:solidFill>
              <a:round/>
              <a:headEnd/>
              <a:tailEnd/>
            </a:ln>
            <a:effectLst/>
          </p:spPr>
          <p:txBody>
            <a:bodyPr/>
            <a:lstStyle/>
            <a:p>
              <a:endParaRPr lang="en-GB" sz="4400"/>
            </a:p>
          </p:txBody>
        </p:sp>
        <p:sp>
          <p:nvSpPr>
            <p:cNvPr id="118" name="Oval 854"/>
            <p:cNvSpPr>
              <a:spLocks noChangeArrowheads="1"/>
            </p:cNvSpPr>
            <p:nvPr/>
          </p:nvSpPr>
          <p:spPr bwMode="auto">
            <a:xfrm>
              <a:off x="6173807" y="4181621"/>
              <a:ext cx="200497" cy="168892"/>
            </a:xfrm>
            <a:prstGeom prst="ellipse">
              <a:avLst/>
            </a:prstGeom>
            <a:solidFill>
              <a:srgbClr val="92D050"/>
            </a:solidFill>
            <a:ln w="9525">
              <a:solidFill>
                <a:schemeClr val="tx1"/>
              </a:solidFill>
              <a:round/>
              <a:headEnd/>
              <a:tailEnd/>
            </a:ln>
            <a:effectLst/>
          </p:spPr>
          <p:txBody>
            <a:bodyPr wrap="none" anchor="ctr"/>
            <a:lstStyle/>
            <a:p>
              <a:endParaRPr lang="en-GB" sz="4400"/>
            </a:p>
          </p:txBody>
        </p:sp>
        <p:sp>
          <p:nvSpPr>
            <p:cNvPr id="119" name="Oval 855"/>
            <p:cNvSpPr>
              <a:spLocks noChangeArrowheads="1"/>
            </p:cNvSpPr>
            <p:nvPr/>
          </p:nvSpPr>
          <p:spPr bwMode="auto">
            <a:xfrm>
              <a:off x="6973591" y="4181621"/>
              <a:ext cx="200497" cy="168892"/>
            </a:xfrm>
            <a:prstGeom prst="ellipse">
              <a:avLst/>
            </a:prstGeom>
            <a:solidFill>
              <a:srgbClr val="FFFF00"/>
            </a:solidFill>
            <a:ln w="9525">
              <a:solidFill>
                <a:schemeClr val="tx1"/>
              </a:solidFill>
              <a:round/>
              <a:headEnd/>
              <a:tailEnd/>
            </a:ln>
            <a:effectLst/>
          </p:spPr>
          <p:txBody>
            <a:bodyPr wrap="none" anchor="ctr"/>
            <a:lstStyle/>
            <a:p>
              <a:endParaRPr lang="en-GB" sz="4400"/>
            </a:p>
          </p:txBody>
        </p:sp>
        <p:sp>
          <p:nvSpPr>
            <p:cNvPr id="120" name="Oval 856"/>
            <p:cNvSpPr>
              <a:spLocks noChangeArrowheads="1"/>
            </p:cNvSpPr>
            <p:nvPr/>
          </p:nvSpPr>
          <p:spPr bwMode="auto">
            <a:xfrm>
              <a:off x="6572597" y="4602923"/>
              <a:ext cx="200497" cy="168892"/>
            </a:xfrm>
            <a:prstGeom prst="ellipse">
              <a:avLst/>
            </a:prstGeom>
            <a:solidFill>
              <a:srgbClr val="C00000"/>
            </a:solidFill>
            <a:ln w="9525">
              <a:solidFill>
                <a:schemeClr val="tx1"/>
              </a:solidFill>
              <a:round/>
              <a:headEnd/>
              <a:tailEnd/>
            </a:ln>
            <a:effectLst/>
          </p:spPr>
          <p:txBody>
            <a:bodyPr wrap="none" anchor="ctr"/>
            <a:lstStyle/>
            <a:p>
              <a:endParaRPr lang="en-GB" sz="4400"/>
            </a:p>
          </p:txBody>
        </p:sp>
        <p:sp>
          <p:nvSpPr>
            <p:cNvPr id="121" name="Oval 857"/>
            <p:cNvSpPr>
              <a:spLocks noChangeArrowheads="1"/>
            </p:cNvSpPr>
            <p:nvPr/>
          </p:nvSpPr>
          <p:spPr bwMode="auto">
            <a:xfrm>
              <a:off x="5775016" y="4602923"/>
              <a:ext cx="200497" cy="168892"/>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en-GB" sz="4400"/>
            </a:p>
          </p:txBody>
        </p:sp>
        <p:sp>
          <p:nvSpPr>
            <p:cNvPr id="122" name="Oval 858"/>
            <p:cNvSpPr>
              <a:spLocks noChangeArrowheads="1"/>
            </p:cNvSpPr>
            <p:nvPr/>
          </p:nvSpPr>
          <p:spPr bwMode="auto">
            <a:xfrm>
              <a:off x="7372382" y="4602923"/>
              <a:ext cx="200497" cy="168892"/>
            </a:xfrm>
            <a:prstGeom prst="ellipse">
              <a:avLst/>
            </a:prstGeom>
            <a:solidFill>
              <a:schemeClr val="tx2">
                <a:lumMod val="40000"/>
                <a:lumOff val="60000"/>
              </a:schemeClr>
            </a:solidFill>
            <a:ln w="76200">
              <a:solidFill>
                <a:schemeClr val="tx1"/>
              </a:solidFill>
              <a:round/>
              <a:headEnd/>
              <a:tailEnd/>
            </a:ln>
            <a:effectLst/>
          </p:spPr>
          <p:txBody>
            <a:bodyPr wrap="none" anchor="ctr"/>
            <a:lstStyle/>
            <a:p>
              <a:endParaRPr lang="en-GB" sz="4400"/>
            </a:p>
          </p:txBody>
        </p:sp>
        <p:sp>
          <p:nvSpPr>
            <p:cNvPr id="123" name="Oval 859"/>
            <p:cNvSpPr>
              <a:spLocks noChangeArrowheads="1"/>
            </p:cNvSpPr>
            <p:nvPr/>
          </p:nvSpPr>
          <p:spPr bwMode="auto">
            <a:xfrm>
              <a:off x="5775016" y="5107743"/>
              <a:ext cx="200497" cy="168892"/>
            </a:xfrm>
            <a:prstGeom prst="ellipse">
              <a:avLst/>
            </a:prstGeom>
            <a:solidFill>
              <a:schemeClr val="bg1">
                <a:lumMod val="75000"/>
              </a:schemeClr>
            </a:solidFill>
            <a:ln w="9525">
              <a:solidFill>
                <a:schemeClr val="tx1"/>
              </a:solidFill>
              <a:round/>
              <a:headEnd/>
              <a:tailEnd/>
            </a:ln>
            <a:effectLst/>
          </p:spPr>
          <p:txBody>
            <a:bodyPr wrap="none" anchor="ctr"/>
            <a:lstStyle/>
            <a:p>
              <a:endParaRPr lang="en-GB" sz="4400"/>
            </a:p>
          </p:txBody>
        </p:sp>
        <p:sp>
          <p:nvSpPr>
            <p:cNvPr id="124" name="Oval 860"/>
            <p:cNvSpPr>
              <a:spLocks noChangeArrowheads="1"/>
            </p:cNvSpPr>
            <p:nvPr/>
          </p:nvSpPr>
          <p:spPr bwMode="auto">
            <a:xfrm>
              <a:off x="6572597" y="5107743"/>
              <a:ext cx="200497" cy="168892"/>
            </a:xfrm>
            <a:prstGeom prst="ellipse">
              <a:avLst/>
            </a:prstGeom>
            <a:solidFill>
              <a:srgbClr val="FFFF00"/>
            </a:solidFill>
            <a:ln w="9525">
              <a:solidFill>
                <a:schemeClr val="tx1"/>
              </a:solidFill>
              <a:round/>
              <a:headEnd/>
              <a:tailEnd/>
            </a:ln>
            <a:effectLst/>
          </p:spPr>
          <p:txBody>
            <a:bodyPr wrap="none" anchor="ctr"/>
            <a:lstStyle/>
            <a:p>
              <a:endParaRPr lang="en-GB" sz="4400"/>
            </a:p>
          </p:txBody>
        </p:sp>
        <p:sp>
          <p:nvSpPr>
            <p:cNvPr id="125" name="Oval 861"/>
            <p:cNvSpPr>
              <a:spLocks noChangeArrowheads="1"/>
            </p:cNvSpPr>
            <p:nvPr/>
          </p:nvSpPr>
          <p:spPr bwMode="auto">
            <a:xfrm>
              <a:off x="7372382" y="5107743"/>
              <a:ext cx="200497" cy="168892"/>
            </a:xfrm>
            <a:prstGeom prst="ellipse">
              <a:avLst/>
            </a:prstGeom>
            <a:solidFill>
              <a:srgbClr val="FFFF00"/>
            </a:solidFill>
            <a:ln w="9525">
              <a:solidFill>
                <a:schemeClr val="tx1"/>
              </a:solidFill>
              <a:round/>
              <a:headEnd/>
              <a:tailEnd/>
            </a:ln>
            <a:effectLst/>
          </p:spPr>
          <p:txBody>
            <a:bodyPr wrap="none" anchor="ctr"/>
            <a:lstStyle/>
            <a:p>
              <a:endParaRPr lang="en-GB" sz="4400"/>
            </a:p>
          </p:txBody>
        </p:sp>
        <p:sp>
          <p:nvSpPr>
            <p:cNvPr id="126" name="Oval 862"/>
            <p:cNvSpPr>
              <a:spLocks noChangeArrowheads="1"/>
            </p:cNvSpPr>
            <p:nvPr/>
          </p:nvSpPr>
          <p:spPr bwMode="auto">
            <a:xfrm>
              <a:off x="6173807" y="5527189"/>
              <a:ext cx="200497" cy="168892"/>
            </a:xfrm>
            <a:prstGeom prst="ellipse">
              <a:avLst/>
            </a:prstGeom>
            <a:solidFill>
              <a:srgbClr val="C00000"/>
            </a:solidFill>
            <a:ln w="9525">
              <a:solidFill>
                <a:schemeClr val="tx1"/>
              </a:solidFill>
              <a:round/>
              <a:headEnd/>
              <a:tailEnd/>
            </a:ln>
            <a:effectLst/>
          </p:spPr>
          <p:txBody>
            <a:bodyPr wrap="none" anchor="ctr"/>
            <a:lstStyle/>
            <a:p>
              <a:endParaRPr lang="en-GB" sz="4400"/>
            </a:p>
          </p:txBody>
        </p:sp>
        <p:sp>
          <p:nvSpPr>
            <p:cNvPr id="127" name="Oval 863"/>
            <p:cNvSpPr>
              <a:spLocks noChangeArrowheads="1"/>
            </p:cNvSpPr>
            <p:nvPr/>
          </p:nvSpPr>
          <p:spPr bwMode="auto">
            <a:xfrm>
              <a:off x="6973591" y="5529045"/>
              <a:ext cx="200497" cy="168892"/>
            </a:xfrm>
            <a:prstGeom prst="ellipse">
              <a:avLst/>
            </a:prstGeom>
            <a:solidFill>
              <a:srgbClr val="92D050"/>
            </a:solidFill>
            <a:ln w="76200">
              <a:solidFill>
                <a:schemeClr val="tx1"/>
              </a:solidFill>
              <a:round/>
              <a:headEnd/>
              <a:tailEnd/>
            </a:ln>
            <a:effectLst/>
          </p:spPr>
          <p:txBody>
            <a:bodyPr wrap="none" anchor="ctr"/>
            <a:lstStyle/>
            <a:p>
              <a:endParaRPr lang="en-GB" sz="4400"/>
            </a:p>
          </p:txBody>
        </p:sp>
        <p:sp>
          <p:nvSpPr>
            <p:cNvPr id="128" name="Text Box 875"/>
            <p:cNvSpPr txBox="1">
              <a:spLocks noChangeArrowheads="1"/>
            </p:cNvSpPr>
            <p:nvPr/>
          </p:nvSpPr>
          <p:spPr bwMode="auto">
            <a:xfrm>
              <a:off x="6074660" y="4181621"/>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1</a:t>
              </a:r>
            </a:p>
          </p:txBody>
        </p:sp>
        <p:sp>
          <p:nvSpPr>
            <p:cNvPr id="129" name="Text Box 876"/>
            <p:cNvSpPr txBox="1">
              <a:spLocks noChangeArrowheads="1"/>
            </p:cNvSpPr>
            <p:nvPr/>
          </p:nvSpPr>
          <p:spPr bwMode="auto">
            <a:xfrm>
              <a:off x="7213747" y="4181621"/>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2</a:t>
              </a:r>
            </a:p>
          </p:txBody>
        </p:sp>
        <p:sp>
          <p:nvSpPr>
            <p:cNvPr id="130" name="Text Box 877"/>
            <p:cNvSpPr txBox="1">
              <a:spLocks noChangeArrowheads="1"/>
            </p:cNvSpPr>
            <p:nvPr/>
          </p:nvSpPr>
          <p:spPr bwMode="auto">
            <a:xfrm>
              <a:off x="5673666" y="4578795"/>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3</a:t>
              </a:r>
            </a:p>
          </p:txBody>
        </p:sp>
        <p:sp>
          <p:nvSpPr>
            <p:cNvPr id="131" name="Text Box 878"/>
            <p:cNvSpPr txBox="1">
              <a:spLocks noChangeArrowheads="1"/>
            </p:cNvSpPr>
            <p:nvPr/>
          </p:nvSpPr>
          <p:spPr bwMode="auto">
            <a:xfrm>
              <a:off x="6754893" y="4499096"/>
              <a:ext cx="57861" cy="137829"/>
            </a:xfrm>
            <a:prstGeom prst="rect">
              <a:avLst/>
            </a:prstGeom>
            <a:noFill/>
            <a:ln w="9525">
              <a:noFill/>
              <a:miter lim="800000"/>
              <a:headEnd/>
              <a:tailEnd/>
            </a:ln>
            <a:effectLst/>
          </p:spPr>
          <p:txBody>
            <a:bodyPr wrap="none" lIns="0" tIns="0" rIns="0" bIns="0">
              <a:spAutoFit/>
            </a:bodyPr>
            <a:lstStyle/>
            <a:p>
              <a:r>
                <a:rPr lang="en-GB" sz="1200" dirty="0">
                  <a:latin typeface="Arial" pitchFamily="34" charset="0"/>
                </a:rPr>
                <a:t>4</a:t>
              </a:r>
            </a:p>
          </p:txBody>
        </p:sp>
        <p:sp>
          <p:nvSpPr>
            <p:cNvPr id="132" name="Text Box 879"/>
            <p:cNvSpPr txBox="1">
              <a:spLocks noChangeArrowheads="1"/>
            </p:cNvSpPr>
            <p:nvPr/>
          </p:nvSpPr>
          <p:spPr bwMode="auto">
            <a:xfrm>
              <a:off x="7612538" y="4578795"/>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5</a:t>
              </a:r>
            </a:p>
          </p:txBody>
        </p:sp>
        <p:sp>
          <p:nvSpPr>
            <p:cNvPr id="133" name="Text Box 880"/>
            <p:cNvSpPr txBox="1">
              <a:spLocks noChangeArrowheads="1"/>
            </p:cNvSpPr>
            <p:nvPr/>
          </p:nvSpPr>
          <p:spPr bwMode="auto">
            <a:xfrm>
              <a:off x="5673666" y="5083616"/>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6</a:t>
              </a:r>
            </a:p>
          </p:txBody>
        </p:sp>
        <p:sp>
          <p:nvSpPr>
            <p:cNvPr id="134" name="Text Box 881"/>
            <p:cNvSpPr txBox="1">
              <a:spLocks noChangeArrowheads="1"/>
            </p:cNvSpPr>
            <p:nvPr/>
          </p:nvSpPr>
          <p:spPr bwMode="auto">
            <a:xfrm>
              <a:off x="6812753" y="5107743"/>
              <a:ext cx="57861" cy="137829"/>
            </a:xfrm>
            <a:prstGeom prst="rect">
              <a:avLst/>
            </a:prstGeom>
            <a:noFill/>
            <a:ln w="9525">
              <a:noFill/>
              <a:miter lim="800000"/>
              <a:headEnd/>
              <a:tailEnd/>
            </a:ln>
            <a:effectLst/>
          </p:spPr>
          <p:txBody>
            <a:bodyPr wrap="none" lIns="0" tIns="0" rIns="0" bIns="0">
              <a:spAutoFit/>
            </a:bodyPr>
            <a:lstStyle/>
            <a:p>
              <a:r>
                <a:rPr lang="en-GB" sz="1200" dirty="0">
                  <a:latin typeface="Arial" pitchFamily="34" charset="0"/>
                </a:rPr>
                <a:t>7</a:t>
              </a:r>
            </a:p>
          </p:txBody>
        </p:sp>
        <p:sp>
          <p:nvSpPr>
            <p:cNvPr id="135" name="Text Box 882"/>
            <p:cNvSpPr txBox="1">
              <a:spLocks noChangeArrowheads="1"/>
            </p:cNvSpPr>
            <p:nvPr/>
          </p:nvSpPr>
          <p:spPr bwMode="auto">
            <a:xfrm>
              <a:off x="7612538" y="5107743"/>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8</a:t>
              </a:r>
            </a:p>
          </p:txBody>
        </p:sp>
        <p:sp>
          <p:nvSpPr>
            <p:cNvPr id="136" name="Text Box 883"/>
            <p:cNvSpPr txBox="1">
              <a:spLocks noChangeArrowheads="1"/>
            </p:cNvSpPr>
            <p:nvPr/>
          </p:nvSpPr>
          <p:spPr bwMode="auto">
            <a:xfrm>
              <a:off x="6074660" y="5588436"/>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9</a:t>
              </a:r>
            </a:p>
          </p:txBody>
        </p:sp>
        <p:sp>
          <p:nvSpPr>
            <p:cNvPr id="137" name="Text Box 884"/>
            <p:cNvSpPr txBox="1">
              <a:spLocks noChangeArrowheads="1"/>
            </p:cNvSpPr>
            <p:nvPr/>
          </p:nvSpPr>
          <p:spPr bwMode="auto">
            <a:xfrm>
              <a:off x="7213747" y="5588436"/>
              <a:ext cx="115720"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10</a:t>
              </a:r>
            </a:p>
          </p:txBody>
        </p:sp>
      </p:grpSp>
      <p:sp>
        <p:nvSpPr>
          <p:cNvPr id="53" name="Content Placeholder 2"/>
          <p:cNvSpPr>
            <a:spLocks noGrp="1"/>
          </p:cNvSpPr>
          <p:nvPr>
            <p:ph idx="1"/>
          </p:nvPr>
        </p:nvSpPr>
        <p:spPr>
          <a:xfrm>
            <a:off x="446700" y="1767314"/>
            <a:ext cx="8229600" cy="4411662"/>
          </a:xfrm>
        </p:spPr>
        <p:txBody>
          <a:bodyPr>
            <a:normAutofit lnSpcReduction="10000"/>
          </a:bodyPr>
          <a:lstStyle/>
          <a:p>
            <a:r>
              <a:rPr lang="en-GB" sz="1800" dirty="0">
                <a:solidFill>
                  <a:srgbClr val="3E6574"/>
                </a:solidFill>
                <a:latin typeface="Franklin Gothic Medium"/>
                <a:ea typeface="ＭＳ Ｐゴシック" charset="0"/>
                <a:cs typeface="Franklin Gothic Medium"/>
              </a:rPr>
              <a:t>Explore the space of feasible colourings via </a:t>
            </a:r>
            <a:r>
              <a:rPr lang="en-GB" sz="1800" dirty="0" err="1">
                <a:solidFill>
                  <a:srgbClr val="3E6574"/>
                </a:solidFill>
                <a:latin typeface="Franklin Gothic Medium"/>
                <a:ea typeface="ＭＳ Ｐゴシック" charset="0"/>
                <a:cs typeface="Franklin Gothic Medium"/>
              </a:rPr>
              <a:t>tabu</a:t>
            </a:r>
            <a:r>
              <a:rPr lang="en-GB" sz="1800" dirty="0">
                <a:solidFill>
                  <a:srgbClr val="3E6574"/>
                </a:solidFill>
                <a:latin typeface="Franklin Gothic Medium"/>
                <a:ea typeface="ＭＳ Ｐゴシック" charset="0"/>
                <a:cs typeface="Franklin Gothic Medium"/>
              </a:rPr>
              <a:t> search, attempting </a:t>
            </a:r>
            <a:r>
              <a:rPr lang="en-GB" sz="1800" dirty="0" smtClean="0">
                <a:solidFill>
                  <a:srgbClr val="3E6574"/>
                </a:solidFill>
                <a:latin typeface="Franklin Gothic Medium"/>
                <a:ea typeface="ＭＳ Ｐゴシック" charset="0"/>
                <a:cs typeface="Franklin Gothic Medium"/>
              </a:rPr>
              <a:t>to</a:t>
            </a:r>
          </a:p>
          <a:p>
            <a:pPr lvl="1"/>
            <a:r>
              <a:rPr lang="en-GB" sz="1400" dirty="0" smtClean="0">
                <a:solidFill>
                  <a:srgbClr val="3E6574"/>
                </a:solidFill>
                <a:latin typeface="Franklin Gothic Medium"/>
                <a:ea typeface="ＭＳ Ｐゴシック" charset="0"/>
                <a:cs typeface="Franklin Gothic Medium"/>
              </a:rPr>
              <a:t>minimise violations of the remaining constraints</a:t>
            </a:r>
          </a:p>
          <a:p>
            <a:pPr lvl="1"/>
            <a:r>
              <a:rPr lang="en-GB" sz="1400" dirty="0" smtClean="0">
                <a:solidFill>
                  <a:srgbClr val="3E6574"/>
                </a:solidFill>
                <a:latin typeface="Franklin Gothic Medium"/>
                <a:ea typeface="ＭＳ Ｐゴシック" charset="0"/>
                <a:cs typeface="Franklin Gothic Medium"/>
              </a:rPr>
              <a:t>Make table sizes equal </a:t>
            </a:r>
          </a:p>
          <a:p>
            <a:pPr lvl="1"/>
            <a:endParaRPr lang="en-GB" sz="1800" dirty="0" smtClean="0">
              <a:solidFill>
                <a:srgbClr val="3E6574"/>
              </a:solidFill>
              <a:latin typeface="Franklin Gothic Medium"/>
              <a:ea typeface="ＭＳ Ｐゴシック" charset="0"/>
              <a:cs typeface="Franklin Gothic Medium"/>
            </a:endParaRPr>
          </a:p>
          <a:p>
            <a:r>
              <a:rPr lang="en-GB" sz="1800" dirty="0" smtClean="0">
                <a:solidFill>
                  <a:srgbClr val="3E6574"/>
                </a:solidFill>
                <a:latin typeface="Franklin Gothic Medium"/>
                <a:ea typeface="ＭＳ Ｐゴシック" charset="0"/>
                <a:cs typeface="Franklin Gothic Medium"/>
              </a:rPr>
              <a:t>It is important that this space features as high a connectivity as possible.</a:t>
            </a:r>
          </a:p>
          <a:p>
            <a:endParaRPr lang="en-GB" sz="1800" dirty="0">
              <a:solidFill>
                <a:srgbClr val="3E6574"/>
              </a:solidFill>
              <a:latin typeface="Franklin Gothic Medium"/>
              <a:ea typeface="ＭＳ Ｐゴシック" charset="0"/>
              <a:cs typeface="Franklin Gothic Medium"/>
            </a:endParaRPr>
          </a:p>
          <a:p>
            <a:r>
              <a:rPr lang="en-GB" sz="1800" dirty="0">
                <a:solidFill>
                  <a:srgbClr val="3E6574"/>
                </a:solidFill>
                <a:latin typeface="Franklin Gothic Medium"/>
                <a:ea typeface="ＭＳ Ｐゴシック" charset="0"/>
                <a:cs typeface="Franklin Gothic Medium"/>
              </a:rPr>
              <a:t>Hence the union of 2 neighbourhoods is used:</a:t>
            </a:r>
          </a:p>
          <a:p>
            <a:pPr lvl="1"/>
            <a:endParaRPr lang="en-GB" sz="1800" dirty="0">
              <a:solidFill>
                <a:srgbClr val="3E6574"/>
              </a:solidFill>
              <a:latin typeface="Franklin Gothic Medium"/>
              <a:ea typeface="ＭＳ Ｐゴシック" charset="0"/>
              <a:cs typeface="Franklin Gothic Medium"/>
            </a:endParaRPr>
          </a:p>
          <a:p>
            <a:pPr lvl="1"/>
            <a:r>
              <a:rPr lang="en-GB" sz="1800" dirty="0" err="1">
                <a:solidFill>
                  <a:srgbClr val="3E6574"/>
                </a:solidFill>
                <a:latin typeface="Franklin Gothic Medium"/>
                <a:ea typeface="ＭＳ Ｐゴシック" charset="0"/>
                <a:cs typeface="Franklin Gothic Medium"/>
              </a:rPr>
              <a:t>Kempe</a:t>
            </a:r>
            <a:r>
              <a:rPr lang="en-GB" sz="1800" dirty="0">
                <a:solidFill>
                  <a:srgbClr val="3E6574"/>
                </a:solidFill>
                <a:latin typeface="Franklin Gothic Medium"/>
                <a:ea typeface="ＭＳ Ｐゴシック" charset="0"/>
                <a:cs typeface="Franklin Gothic Medium"/>
              </a:rPr>
              <a:t> chain interchange</a:t>
            </a:r>
          </a:p>
          <a:p>
            <a:pPr lvl="1"/>
            <a:endParaRPr lang="en-GB" sz="1800" dirty="0">
              <a:solidFill>
                <a:srgbClr val="3E6574"/>
              </a:solidFill>
              <a:latin typeface="Franklin Gothic Medium"/>
              <a:ea typeface="ＭＳ Ｐゴシック" charset="0"/>
              <a:cs typeface="Franklin Gothic Medium"/>
            </a:endParaRPr>
          </a:p>
          <a:p>
            <a:pPr lvl="1"/>
            <a:r>
              <a:rPr lang="en-GB" sz="1800" b="1" dirty="0">
                <a:solidFill>
                  <a:srgbClr val="3E6574"/>
                </a:solidFill>
                <a:latin typeface="Franklin Gothic Medium"/>
                <a:ea typeface="ＭＳ Ｐゴシック" charset="0"/>
                <a:cs typeface="Franklin Gothic Medium"/>
              </a:rPr>
              <a:t>Non-adjacent swaps</a:t>
            </a:r>
          </a:p>
          <a:p>
            <a:pPr lvl="1"/>
            <a:endParaRPr lang="en-GB" sz="1800" dirty="0">
              <a:solidFill>
                <a:srgbClr val="3E6574"/>
              </a:solidFill>
              <a:latin typeface="Franklin Gothic Medium"/>
              <a:ea typeface="ＭＳ Ｐゴシック" charset="0"/>
              <a:cs typeface="Franklin Gothic Medium"/>
            </a:endParaRPr>
          </a:p>
          <a:p>
            <a:r>
              <a:rPr lang="en-GB" sz="1800" dirty="0">
                <a:solidFill>
                  <a:srgbClr val="3E6574"/>
                </a:solidFill>
                <a:latin typeface="Franklin Gothic Medium"/>
                <a:ea typeface="ＭＳ Ｐゴシック" charset="0"/>
                <a:cs typeface="Franklin Gothic Medium"/>
              </a:rPr>
              <a:t>Moves in both neighbourhoods will </a:t>
            </a:r>
          </a:p>
          <a:p>
            <a:pPr marL="0" indent="0">
              <a:buNone/>
            </a:pPr>
            <a:r>
              <a:rPr lang="en-GB" sz="1800" dirty="0">
                <a:solidFill>
                  <a:srgbClr val="3E6574"/>
                </a:solidFill>
                <a:latin typeface="Franklin Gothic Medium"/>
                <a:ea typeface="ＭＳ Ｐゴシック" charset="0"/>
                <a:cs typeface="Franklin Gothic Medium"/>
              </a:rPr>
              <a:t>      preserve feasibility.</a:t>
            </a:r>
          </a:p>
        </p:txBody>
      </p:sp>
      <p:sp>
        <p:nvSpPr>
          <p:cNvPr id="54" name="TextBox 1"/>
          <p:cNvSpPr txBox="1">
            <a:spLocks noChangeArrowheads="1"/>
          </p:cNvSpPr>
          <p:nvPr/>
        </p:nvSpPr>
        <p:spPr bwMode="auto">
          <a:xfrm>
            <a:off x="1096878" y="283409"/>
            <a:ext cx="75670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GB" altLang="en-US" sz="2800" dirty="0" smtClean="0">
                <a:solidFill>
                  <a:schemeClr val="bg1"/>
                </a:solidFill>
                <a:latin typeface="Franklin Gothic Medium"/>
                <a:cs typeface="Franklin Gothic Medium"/>
              </a:rPr>
              <a:t>Optimising the solution</a:t>
            </a:r>
            <a:endParaRPr lang="en-GB" altLang="en-US" sz="2800" dirty="0">
              <a:solidFill>
                <a:schemeClr val="bg1"/>
              </a:solidFill>
              <a:latin typeface="Franklin Gothic Medium"/>
              <a:cs typeface="Franklin Gothic Medium"/>
            </a:endParaRPr>
          </a:p>
        </p:txBody>
      </p:sp>
      <p:sp>
        <p:nvSpPr>
          <p:cNvPr id="55" name="TextBox 54"/>
          <p:cNvSpPr txBox="1"/>
          <p:nvPr/>
        </p:nvSpPr>
        <p:spPr>
          <a:xfrm>
            <a:off x="5900473" y="6237312"/>
            <a:ext cx="1810432" cy="369332"/>
          </a:xfrm>
          <a:prstGeom prst="rect">
            <a:avLst/>
          </a:prstGeom>
          <a:solidFill>
            <a:schemeClr val="bg1">
              <a:lumMod val="85000"/>
            </a:schemeClr>
          </a:solidFill>
        </p:spPr>
        <p:txBody>
          <a:bodyPr wrap="none" rtlCol="0">
            <a:spAutoFit/>
          </a:bodyPr>
          <a:lstStyle/>
          <a:p>
            <a:r>
              <a:rPr lang="en-GB" dirty="0" err="1" smtClean="0"/>
              <a:t>Eg</a:t>
            </a:r>
            <a:r>
              <a:rPr lang="en-GB" dirty="0" smtClean="0"/>
              <a:t>. Swap(   </a:t>
            </a:r>
            <a:r>
              <a:rPr lang="en-GB" sz="1400" dirty="0" smtClean="0"/>
              <a:t>   </a:t>
            </a:r>
            <a:r>
              <a:rPr lang="en-GB" dirty="0" smtClean="0"/>
              <a:t>,      )</a:t>
            </a:r>
            <a:endParaRPr lang="en-GB" dirty="0"/>
          </a:p>
        </p:txBody>
      </p:sp>
      <p:grpSp>
        <p:nvGrpSpPr>
          <p:cNvPr id="56" name="Group 55"/>
          <p:cNvGrpSpPr/>
          <p:nvPr/>
        </p:nvGrpSpPr>
        <p:grpSpPr>
          <a:xfrm>
            <a:off x="6845455" y="6279950"/>
            <a:ext cx="685598" cy="280527"/>
            <a:chOff x="7172412" y="6278489"/>
            <a:chExt cx="685598" cy="280527"/>
          </a:xfrm>
        </p:grpSpPr>
        <p:sp>
          <p:nvSpPr>
            <p:cNvPr id="57" name="Oval 860"/>
            <p:cNvSpPr>
              <a:spLocks noChangeArrowheads="1"/>
            </p:cNvSpPr>
            <p:nvPr/>
          </p:nvSpPr>
          <p:spPr bwMode="auto">
            <a:xfrm>
              <a:off x="7213507" y="6309320"/>
              <a:ext cx="238813" cy="216897"/>
            </a:xfrm>
            <a:prstGeom prst="ellipse">
              <a:avLst/>
            </a:prstGeom>
            <a:solidFill>
              <a:srgbClr val="92D050"/>
            </a:solidFill>
            <a:ln w="9525">
              <a:solidFill>
                <a:schemeClr val="tx1"/>
              </a:solidFill>
              <a:round/>
              <a:headEnd/>
              <a:tailEnd/>
            </a:ln>
            <a:effectLst/>
          </p:spPr>
          <p:txBody>
            <a:bodyPr wrap="none" anchor="ctr"/>
            <a:lstStyle/>
            <a:p>
              <a:endParaRPr lang="en-GB" sz="4400"/>
            </a:p>
          </p:txBody>
        </p:sp>
        <p:sp>
          <p:nvSpPr>
            <p:cNvPr id="58" name="TextBox 57"/>
            <p:cNvSpPr txBox="1"/>
            <p:nvPr/>
          </p:nvSpPr>
          <p:spPr>
            <a:xfrm>
              <a:off x="7172412" y="6282017"/>
              <a:ext cx="354584" cy="276999"/>
            </a:xfrm>
            <a:prstGeom prst="rect">
              <a:avLst/>
            </a:prstGeom>
            <a:noFill/>
          </p:spPr>
          <p:txBody>
            <a:bodyPr wrap="none" rtlCol="0">
              <a:spAutoFit/>
            </a:bodyPr>
            <a:lstStyle/>
            <a:p>
              <a:r>
                <a:rPr lang="en-GB" sz="1200" dirty="0" smtClean="0"/>
                <a:t>10</a:t>
              </a:r>
              <a:endParaRPr lang="en-GB" dirty="0"/>
            </a:p>
          </p:txBody>
        </p:sp>
        <p:sp>
          <p:nvSpPr>
            <p:cNvPr id="59" name="Oval 856"/>
            <p:cNvSpPr>
              <a:spLocks noChangeArrowheads="1"/>
            </p:cNvSpPr>
            <p:nvPr/>
          </p:nvSpPr>
          <p:spPr bwMode="auto">
            <a:xfrm>
              <a:off x="7581527" y="6313528"/>
              <a:ext cx="238813" cy="216897"/>
            </a:xfrm>
            <a:prstGeom prst="ellipse">
              <a:avLst/>
            </a:prstGeom>
            <a:solidFill>
              <a:srgbClr val="00B0F0"/>
            </a:solidFill>
            <a:ln w="9525">
              <a:solidFill>
                <a:schemeClr val="tx1"/>
              </a:solidFill>
              <a:round/>
              <a:headEnd/>
              <a:tailEnd/>
            </a:ln>
            <a:effectLst/>
          </p:spPr>
          <p:txBody>
            <a:bodyPr wrap="none" anchor="ctr"/>
            <a:lstStyle/>
            <a:p>
              <a:endParaRPr lang="en-GB" sz="4400"/>
            </a:p>
          </p:txBody>
        </p:sp>
        <p:sp>
          <p:nvSpPr>
            <p:cNvPr id="60" name="TextBox 59"/>
            <p:cNvSpPr txBox="1"/>
            <p:nvPr/>
          </p:nvSpPr>
          <p:spPr>
            <a:xfrm>
              <a:off x="7588384" y="6278489"/>
              <a:ext cx="269626" cy="276999"/>
            </a:xfrm>
            <a:prstGeom prst="rect">
              <a:avLst/>
            </a:prstGeom>
            <a:noFill/>
          </p:spPr>
          <p:txBody>
            <a:bodyPr wrap="none" rtlCol="0">
              <a:spAutoFit/>
            </a:bodyPr>
            <a:lstStyle/>
            <a:p>
              <a:r>
                <a:rPr lang="en-GB" sz="1200" dirty="0" smtClean="0"/>
                <a:t>5</a:t>
              </a:r>
              <a:endParaRPr lang="en-GB" dirty="0"/>
            </a:p>
          </p:txBody>
        </p:sp>
      </p:grpSp>
    </p:spTree>
    <p:extLst>
      <p:ext uri="{BB962C8B-B14F-4D97-AF65-F5344CB8AC3E}">
        <p14:creationId xmlns:p14="http://schemas.microsoft.com/office/powerpoint/2010/main" val="14261067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Group 179"/>
          <p:cNvGrpSpPr/>
          <p:nvPr/>
        </p:nvGrpSpPr>
        <p:grpSpPr>
          <a:xfrm>
            <a:off x="5651612" y="3947725"/>
            <a:ext cx="2378319" cy="1983683"/>
            <a:chOff x="5673666" y="4181621"/>
            <a:chExt cx="1996733" cy="1544644"/>
          </a:xfrm>
        </p:grpSpPr>
        <p:sp>
          <p:nvSpPr>
            <p:cNvPr id="97" name="Line 833"/>
            <p:cNvSpPr>
              <a:spLocks noChangeShapeType="1"/>
            </p:cNvSpPr>
            <p:nvPr/>
          </p:nvSpPr>
          <p:spPr bwMode="auto">
            <a:xfrm flipH="1">
              <a:off x="5874163" y="4265139"/>
              <a:ext cx="398791" cy="421302"/>
            </a:xfrm>
            <a:prstGeom prst="line">
              <a:avLst/>
            </a:prstGeom>
            <a:noFill/>
            <a:ln w="9525">
              <a:solidFill>
                <a:schemeClr val="tx1"/>
              </a:solidFill>
              <a:round/>
              <a:headEnd/>
              <a:tailEnd/>
            </a:ln>
            <a:effectLst/>
          </p:spPr>
          <p:txBody>
            <a:bodyPr/>
            <a:lstStyle/>
            <a:p>
              <a:endParaRPr lang="en-GB" sz="4400"/>
            </a:p>
          </p:txBody>
        </p:sp>
        <p:sp>
          <p:nvSpPr>
            <p:cNvPr id="98" name="Line 834"/>
            <p:cNvSpPr>
              <a:spLocks noChangeShapeType="1"/>
            </p:cNvSpPr>
            <p:nvPr/>
          </p:nvSpPr>
          <p:spPr bwMode="auto">
            <a:xfrm flipH="1" flipV="1">
              <a:off x="6272954" y="4265139"/>
              <a:ext cx="400994" cy="421302"/>
            </a:xfrm>
            <a:prstGeom prst="line">
              <a:avLst/>
            </a:prstGeom>
            <a:noFill/>
            <a:ln w="9525">
              <a:solidFill>
                <a:schemeClr val="tx1"/>
              </a:solidFill>
              <a:round/>
              <a:headEnd/>
              <a:tailEnd/>
            </a:ln>
            <a:effectLst/>
          </p:spPr>
          <p:txBody>
            <a:bodyPr/>
            <a:lstStyle/>
            <a:p>
              <a:endParaRPr lang="en-GB" sz="4400"/>
            </a:p>
          </p:txBody>
        </p:sp>
        <p:sp>
          <p:nvSpPr>
            <p:cNvPr id="99" name="Line 835"/>
            <p:cNvSpPr>
              <a:spLocks noChangeShapeType="1"/>
            </p:cNvSpPr>
            <p:nvPr/>
          </p:nvSpPr>
          <p:spPr bwMode="auto">
            <a:xfrm>
              <a:off x="5874163" y="5191261"/>
              <a:ext cx="799785" cy="0"/>
            </a:xfrm>
            <a:prstGeom prst="line">
              <a:avLst/>
            </a:prstGeom>
            <a:noFill/>
            <a:ln w="9525">
              <a:solidFill>
                <a:schemeClr val="tx1"/>
              </a:solidFill>
              <a:round/>
              <a:headEnd/>
              <a:tailEnd/>
            </a:ln>
            <a:effectLst/>
          </p:spPr>
          <p:txBody>
            <a:bodyPr/>
            <a:lstStyle/>
            <a:p>
              <a:endParaRPr lang="en-GB" sz="4400"/>
            </a:p>
          </p:txBody>
        </p:sp>
        <p:sp>
          <p:nvSpPr>
            <p:cNvPr id="100" name="Line 836"/>
            <p:cNvSpPr>
              <a:spLocks noChangeShapeType="1"/>
            </p:cNvSpPr>
            <p:nvPr/>
          </p:nvSpPr>
          <p:spPr bwMode="auto">
            <a:xfrm flipV="1">
              <a:off x="5874163" y="4686441"/>
              <a:ext cx="0" cy="504820"/>
            </a:xfrm>
            <a:prstGeom prst="line">
              <a:avLst/>
            </a:prstGeom>
            <a:noFill/>
            <a:ln w="9525">
              <a:solidFill>
                <a:schemeClr val="tx1"/>
              </a:solidFill>
              <a:round/>
              <a:headEnd/>
              <a:tailEnd/>
            </a:ln>
            <a:effectLst/>
          </p:spPr>
          <p:txBody>
            <a:bodyPr/>
            <a:lstStyle/>
            <a:p>
              <a:endParaRPr lang="en-GB" sz="4400"/>
            </a:p>
          </p:txBody>
        </p:sp>
        <p:sp>
          <p:nvSpPr>
            <p:cNvPr id="101" name="Line 837"/>
            <p:cNvSpPr>
              <a:spLocks noChangeShapeType="1"/>
            </p:cNvSpPr>
            <p:nvPr/>
          </p:nvSpPr>
          <p:spPr bwMode="auto">
            <a:xfrm flipV="1">
              <a:off x="6673948" y="4686441"/>
              <a:ext cx="0" cy="504820"/>
            </a:xfrm>
            <a:prstGeom prst="line">
              <a:avLst/>
            </a:prstGeom>
            <a:noFill/>
            <a:ln w="9525">
              <a:solidFill>
                <a:schemeClr val="tx1"/>
              </a:solidFill>
              <a:round/>
              <a:headEnd/>
              <a:tailEnd/>
            </a:ln>
            <a:effectLst/>
          </p:spPr>
          <p:txBody>
            <a:bodyPr/>
            <a:lstStyle/>
            <a:p>
              <a:endParaRPr lang="en-GB" sz="4400"/>
            </a:p>
          </p:txBody>
        </p:sp>
        <p:sp>
          <p:nvSpPr>
            <p:cNvPr id="102" name="Line 838"/>
            <p:cNvSpPr>
              <a:spLocks noChangeShapeType="1"/>
            </p:cNvSpPr>
            <p:nvPr/>
          </p:nvSpPr>
          <p:spPr bwMode="auto">
            <a:xfrm flipV="1">
              <a:off x="5874163" y="4686441"/>
              <a:ext cx="799785" cy="504820"/>
            </a:xfrm>
            <a:prstGeom prst="line">
              <a:avLst/>
            </a:prstGeom>
            <a:noFill/>
            <a:ln w="9525">
              <a:solidFill>
                <a:schemeClr val="tx1"/>
              </a:solidFill>
              <a:round/>
              <a:headEnd/>
              <a:tailEnd/>
            </a:ln>
            <a:effectLst/>
          </p:spPr>
          <p:txBody>
            <a:bodyPr/>
            <a:lstStyle/>
            <a:p>
              <a:endParaRPr lang="en-GB" sz="4400"/>
            </a:p>
          </p:txBody>
        </p:sp>
        <p:sp>
          <p:nvSpPr>
            <p:cNvPr id="103" name="Line 839"/>
            <p:cNvSpPr>
              <a:spLocks noChangeShapeType="1"/>
            </p:cNvSpPr>
            <p:nvPr/>
          </p:nvSpPr>
          <p:spPr bwMode="auto">
            <a:xfrm>
              <a:off x="5874163" y="4686441"/>
              <a:ext cx="799785" cy="504820"/>
            </a:xfrm>
            <a:prstGeom prst="line">
              <a:avLst/>
            </a:prstGeom>
            <a:noFill/>
            <a:ln w="9525">
              <a:solidFill>
                <a:schemeClr val="tx1"/>
              </a:solidFill>
              <a:round/>
              <a:headEnd/>
              <a:tailEnd/>
            </a:ln>
            <a:effectLst/>
          </p:spPr>
          <p:txBody>
            <a:bodyPr/>
            <a:lstStyle/>
            <a:p>
              <a:endParaRPr lang="en-GB" sz="4400"/>
            </a:p>
          </p:txBody>
        </p:sp>
        <p:sp>
          <p:nvSpPr>
            <p:cNvPr id="104" name="Line 840"/>
            <p:cNvSpPr>
              <a:spLocks noChangeShapeType="1"/>
            </p:cNvSpPr>
            <p:nvPr/>
          </p:nvSpPr>
          <p:spPr bwMode="auto">
            <a:xfrm flipH="1">
              <a:off x="5874163" y="4686441"/>
              <a:ext cx="799785" cy="0"/>
            </a:xfrm>
            <a:prstGeom prst="line">
              <a:avLst/>
            </a:prstGeom>
            <a:noFill/>
            <a:ln w="9525">
              <a:solidFill>
                <a:schemeClr val="tx1"/>
              </a:solidFill>
              <a:round/>
              <a:headEnd/>
              <a:tailEnd/>
            </a:ln>
            <a:effectLst/>
          </p:spPr>
          <p:txBody>
            <a:bodyPr/>
            <a:lstStyle/>
            <a:p>
              <a:endParaRPr lang="en-GB" sz="4400"/>
            </a:p>
          </p:txBody>
        </p:sp>
        <p:sp>
          <p:nvSpPr>
            <p:cNvPr id="105" name="Line 841"/>
            <p:cNvSpPr>
              <a:spLocks noChangeShapeType="1"/>
            </p:cNvSpPr>
            <p:nvPr/>
          </p:nvSpPr>
          <p:spPr bwMode="auto">
            <a:xfrm flipH="1">
              <a:off x="5874163" y="4265139"/>
              <a:ext cx="398791" cy="926122"/>
            </a:xfrm>
            <a:prstGeom prst="line">
              <a:avLst/>
            </a:prstGeom>
            <a:noFill/>
            <a:ln w="9525">
              <a:solidFill>
                <a:schemeClr val="tx1"/>
              </a:solidFill>
              <a:round/>
              <a:headEnd/>
              <a:tailEnd/>
            </a:ln>
            <a:effectLst/>
          </p:spPr>
          <p:txBody>
            <a:bodyPr/>
            <a:lstStyle/>
            <a:p>
              <a:endParaRPr lang="en-GB" sz="4400"/>
            </a:p>
          </p:txBody>
        </p:sp>
        <p:sp>
          <p:nvSpPr>
            <p:cNvPr id="106" name="Line 842"/>
            <p:cNvSpPr>
              <a:spLocks noChangeShapeType="1"/>
            </p:cNvSpPr>
            <p:nvPr/>
          </p:nvSpPr>
          <p:spPr bwMode="auto">
            <a:xfrm>
              <a:off x="6272954" y="4265139"/>
              <a:ext cx="400994" cy="926122"/>
            </a:xfrm>
            <a:prstGeom prst="line">
              <a:avLst/>
            </a:prstGeom>
            <a:noFill/>
            <a:ln w="9525">
              <a:solidFill>
                <a:schemeClr val="tx1"/>
              </a:solidFill>
              <a:round/>
              <a:headEnd/>
              <a:tailEnd/>
            </a:ln>
            <a:effectLst/>
          </p:spPr>
          <p:txBody>
            <a:bodyPr/>
            <a:lstStyle/>
            <a:p>
              <a:endParaRPr lang="en-GB" sz="4400"/>
            </a:p>
          </p:txBody>
        </p:sp>
        <p:sp>
          <p:nvSpPr>
            <p:cNvPr id="107" name="Line 843"/>
            <p:cNvSpPr>
              <a:spLocks noChangeShapeType="1"/>
            </p:cNvSpPr>
            <p:nvPr/>
          </p:nvSpPr>
          <p:spPr bwMode="auto">
            <a:xfrm flipH="1">
              <a:off x="6275157" y="4265139"/>
              <a:ext cx="797582" cy="0"/>
            </a:xfrm>
            <a:prstGeom prst="line">
              <a:avLst/>
            </a:prstGeom>
            <a:noFill/>
            <a:ln w="9525">
              <a:solidFill>
                <a:schemeClr val="tx1"/>
              </a:solidFill>
              <a:round/>
              <a:headEnd/>
              <a:tailEnd/>
            </a:ln>
            <a:effectLst/>
          </p:spPr>
          <p:txBody>
            <a:bodyPr/>
            <a:lstStyle/>
            <a:p>
              <a:endParaRPr lang="en-GB" sz="4400"/>
            </a:p>
          </p:txBody>
        </p:sp>
        <p:sp>
          <p:nvSpPr>
            <p:cNvPr id="108" name="Line 844"/>
            <p:cNvSpPr>
              <a:spLocks noChangeShapeType="1"/>
            </p:cNvSpPr>
            <p:nvPr/>
          </p:nvSpPr>
          <p:spPr bwMode="auto">
            <a:xfrm flipH="1">
              <a:off x="6673948" y="4686441"/>
              <a:ext cx="797582" cy="0"/>
            </a:xfrm>
            <a:prstGeom prst="line">
              <a:avLst/>
            </a:prstGeom>
            <a:noFill/>
            <a:ln w="9525">
              <a:solidFill>
                <a:schemeClr val="tx1"/>
              </a:solidFill>
              <a:round/>
              <a:headEnd/>
              <a:tailEnd/>
            </a:ln>
            <a:effectLst/>
          </p:spPr>
          <p:txBody>
            <a:bodyPr/>
            <a:lstStyle/>
            <a:p>
              <a:endParaRPr lang="en-GB" sz="4400"/>
            </a:p>
          </p:txBody>
        </p:sp>
        <p:sp>
          <p:nvSpPr>
            <p:cNvPr id="109" name="Line 845"/>
            <p:cNvSpPr>
              <a:spLocks noChangeShapeType="1"/>
            </p:cNvSpPr>
            <p:nvPr/>
          </p:nvSpPr>
          <p:spPr bwMode="auto">
            <a:xfrm>
              <a:off x="7072738" y="4265139"/>
              <a:ext cx="400994" cy="421302"/>
            </a:xfrm>
            <a:prstGeom prst="line">
              <a:avLst/>
            </a:prstGeom>
            <a:noFill/>
            <a:ln w="9525">
              <a:solidFill>
                <a:schemeClr val="tx1"/>
              </a:solidFill>
              <a:round/>
              <a:headEnd/>
              <a:tailEnd/>
            </a:ln>
            <a:effectLst/>
          </p:spPr>
          <p:txBody>
            <a:bodyPr/>
            <a:lstStyle/>
            <a:p>
              <a:endParaRPr lang="en-GB" sz="4400"/>
            </a:p>
          </p:txBody>
        </p:sp>
        <p:sp>
          <p:nvSpPr>
            <p:cNvPr id="110" name="Line 846"/>
            <p:cNvSpPr>
              <a:spLocks noChangeShapeType="1"/>
            </p:cNvSpPr>
            <p:nvPr/>
          </p:nvSpPr>
          <p:spPr bwMode="auto">
            <a:xfrm>
              <a:off x="7473732" y="4686441"/>
              <a:ext cx="0" cy="504820"/>
            </a:xfrm>
            <a:prstGeom prst="line">
              <a:avLst/>
            </a:prstGeom>
            <a:noFill/>
            <a:ln w="9525">
              <a:solidFill>
                <a:schemeClr val="tx1"/>
              </a:solidFill>
              <a:round/>
              <a:headEnd/>
              <a:tailEnd/>
            </a:ln>
            <a:effectLst/>
          </p:spPr>
          <p:txBody>
            <a:bodyPr/>
            <a:lstStyle/>
            <a:p>
              <a:endParaRPr lang="en-GB" sz="4400"/>
            </a:p>
          </p:txBody>
        </p:sp>
        <p:sp>
          <p:nvSpPr>
            <p:cNvPr id="112" name="Line 848"/>
            <p:cNvSpPr>
              <a:spLocks noChangeShapeType="1"/>
            </p:cNvSpPr>
            <p:nvPr/>
          </p:nvSpPr>
          <p:spPr bwMode="auto">
            <a:xfrm flipV="1">
              <a:off x="6673948" y="4686441"/>
              <a:ext cx="799785" cy="504820"/>
            </a:xfrm>
            <a:prstGeom prst="line">
              <a:avLst/>
            </a:prstGeom>
            <a:noFill/>
            <a:ln w="9525">
              <a:solidFill>
                <a:schemeClr val="tx1"/>
              </a:solidFill>
              <a:round/>
              <a:headEnd/>
              <a:tailEnd/>
            </a:ln>
            <a:effectLst/>
          </p:spPr>
          <p:txBody>
            <a:bodyPr/>
            <a:lstStyle/>
            <a:p>
              <a:endParaRPr lang="en-GB" sz="4400"/>
            </a:p>
          </p:txBody>
        </p:sp>
        <p:sp>
          <p:nvSpPr>
            <p:cNvPr id="113" name="Line 849"/>
            <p:cNvSpPr>
              <a:spLocks noChangeShapeType="1"/>
            </p:cNvSpPr>
            <p:nvPr/>
          </p:nvSpPr>
          <p:spPr bwMode="auto">
            <a:xfrm>
              <a:off x="6673948" y="4686441"/>
              <a:ext cx="799785" cy="504820"/>
            </a:xfrm>
            <a:prstGeom prst="line">
              <a:avLst/>
            </a:prstGeom>
            <a:noFill/>
            <a:ln w="9525">
              <a:solidFill>
                <a:schemeClr val="tx1"/>
              </a:solidFill>
              <a:round/>
              <a:headEnd/>
              <a:tailEnd/>
            </a:ln>
            <a:effectLst/>
          </p:spPr>
          <p:txBody>
            <a:bodyPr/>
            <a:lstStyle/>
            <a:p>
              <a:endParaRPr lang="en-GB" sz="4400"/>
            </a:p>
          </p:txBody>
        </p:sp>
        <p:sp>
          <p:nvSpPr>
            <p:cNvPr id="114" name="Line 850"/>
            <p:cNvSpPr>
              <a:spLocks noChangeShapeType="1"/>
            </p:cNvSpPr>
            <p:nvPr/>
          </p:nvSpPr>
          <p:spPr bwMode="auto">
            <a:xfrm>
              <a:off x="5874163" y="5191261"/>
              <a:ext cx="398791" cy="421302"/>
            </a:xfrm>
            <a:prstGeom prst="line">
              <a:avLst/>
            </a:prstGeom>
            <a:noFill/>
            <a:ln w="9525">
              <a:solidFill>
                <a:schemeClr val="tx1"/>
              </a:solidFill>
              <a:round/>
              <a:headEnd/>
              <a:tailEnd/>
            </a:ln>
            <a:effectLst/>
          </p:spPr>
          <p:txBody>
            <a:bodyPr/>
            <a:lstStyle/>
            <a:p>
              <a:endParaRPr lang="en-GB" sz="4400"/>
            </a:p>
          </p:txBody>
        </p:sp>
        <p:sp>
          <p:nvSpPr>
            <p:cNvPr id="115" name="Line 851"/>
            <p:cNvSpPr>
              <a:spLocks noChangeShapeType="1"/>
            </p:cNvSpPr>
            <p:nvPr/>
          </p:nvSpPr>
          <p:spPr bwMode="auto">
            <a:xfrm flipH="1">
              <a:off x="6272954" y="5191261"/>
              <a:ext cx="400994" cy="421302"/>
            </a:xfrm>
            <a:prstGeom prst="line">
              <a:avLst/>
            </a:prstGeom>
            <a:noFill/>
            <a:ln w="9525">
              <a:solidFill>
                <a:schemeClr val="tx1"/>
              </a:solidFill>
              <a:round/>
              <a:headEnd/>
              <a:tailEnd/>
            </a:ln>
            <a:effectLst/>
          </p:spPr>
          <p:txBody>
            <a:bodyPr/>
            <a:lstStyle/>
            <a:p>
              <a:endParaRPr lang="en-GB" sz="4400"/>
            </a:p>
          </p:txBody>
        </p:sp>
        <p:sp>
          <p:nvSpPr>
            <p:cNvPr id="116" name="Line 852"/>
            <p:cNvSpPr>
              <a:spLocks noChangeShapeType="1"/>
            </p:cNvSpPr>
            <p:nvPr/>
          </p:nvSpPr>
          <p:spPr bwMode="auto">
            <a:xfrm flipH="1">
              <a:off x="6272954" y="5612563"/>
              <a:ext cx="799785" cy="0"/>
            </a:xfrm>
            <a:prstGeom prst="line">
              <a:avLst/>
            </a:prstGeom>
            <a:noFill/>
            <a:ln w="9525">
              <a:solidFill>
                <a:schemeClr val="tx1"/>
              </a:solidFill>
              <a:round/>
              <a:headEnd/>
              <a:tailEnd/>
            </a:ln>
            <a:effectLst/>
          </p:spPr>
          <p:txBody>
            <a:bodyPr/>
            <a:lstStyle/>
            <a:p>
              <a:endParaRPr lang="en-GB" sz="4400"/>
            </a:p>
          </p:txBody>
        </p:sp>
        <p:sp>
          <p:nvSpPr>
            <p:cNvPr id="117" name="Line 853"/>
            <p:cNvSpPr>
              <a:spLocks noChangeShapeType="1"/>
            </p:cNvSpPr>
            <p:nvPr/>
          </p:nvSpPr>
          <p:spPr bwMode="auto">
            <a:xfrm flipH="1">
              <a:off x="7072738" y="5191261"/>
              <a:ext cx="400994" cy="421302"/>
            </a:xfrm>
            <a:prstGeom prst="line">
              <a:avLst/>
            </a:prstGeom>
            <a:noFill/>
            <a:ln w="9525">
              <a:solidFill>
                <a:schemeClr val="tx1"/>
              </a:solidFill>
              <a:round/>
              <a:headEnd/>
              <a:tailEnd/>
            </a:ln>
            <a:effectLst/>
          </p:spPr>
          <p:txBody>
            <a:bodyPr/>
            <a:lstStyle/>
            <a:p>
              <a:endParaRPr lang="en-GB" sz="4400"/>
            </a:p>
          </p:txBody>
        </p:sp>
        <p:sp>
          <p:nvSpPr>
            <p:cNvPr id="118" name="Oval 854"/>
            <p:cNvSpPr>
              <a:spLocks noChangeArrowheads="1"/>
            </p:cNvSpPr>
            <p:nvPr/>
          </p:nvSpPr>
          <p:spPr bwMode="auto">
            <a:xfrm>
              <a:off x="6173807" y="4181621"/>
              <a:ext cx="200497" cy="168892"/>
            </a:xfrm>
            <a:prstGeom prst="ellipse">
              <a:avLst/>
            </a:prstGeom>
            <a:solidFill>
              <a:srgbClr val="92D050"/>
            </a:solidFill>
            <a:ln w="9525">
              <a:solidFill>
                <a:schemeClr val="tx1"/>
              </a:solidFill>
              <a:round/>
              <a:headEnd/>
              <a:tailEnd/>
            </a:ln>
            <a:effectLst/>
          </p:spPr>
          <p:txBody>
            <a:bodyPr wrap="none" anchor="ctr"/>
            <a:lstStyle/>
            <a:p>
              <a:endParaRPr lang="en-GB" sz="4400"/>
            </a:p>
          </p:txBody>
        </p:sp>
        <p:sp>
          <p:nvSpPr>
            <p:cNvPr id="119" name="Oval 855"/>
            <p:cNvSpPr>
              <a:spLocks noChangeArrowheads="1"/>
            </p:cNvSpPr>
            <p:nvPr/>
          </p:nvSpPr>
          <p:spPr bwMode="auto">
            <a:xfrm>
              <a:off x="6973591" y="4181621"/>
              <a:ext cx="200497" cy="168892"/>
            </a:xfrm>
            <a:prstGeom prst="ellipse">
              <a:avLst/>
            </a:prstGeom>
            <a:solidFill>
              <a:srgbClr val="FFFF00"/>
            </a:solidFill>
            <a:ln w="9525">
              <a:solidFill>
                <a:schemeClr val="tx1"/>
              </a:solidFill>
              <a:round/>
              <a:headEnd/>
              <a:tailEnd/>
            </a:ln>
            <a:effectLst/>
          </p:spPr>
          <p:txBody>
            <a:bodyPr wrap="none" anchor="ctr"/>
            <a:lstStyle/>
            <a:p>
              <a:endParaRPr lang="en-GB" sz="4400"/>
            </a:p>
          </p:txBody>
        </p:sp>
        <p:sp>
          <p:nvSpPr>
            <p:cNvPr id="120" name="Oval 856"/>
            <p:cNvSpPr>
              <a:spLocks noChangeArrowheads="1"/>
            </p:cNvSpPr>
            <p:nvPr/>
          </p:nvSpPr>
          <p:spPr bwMode="auto">
            <a:xfrm>
              <a:off x="6572597" y="4602923"/>
              <a:ext cx="200497" cy="168892"/>
            </a:xfrm>
            <a:prstGeom prst="ellipse">
              <a:avLst/>
            </a:prstGeom>
            <a:solidFill>
              <a:srgbClr val="C00000"/>
            </a:solidFill>
            <a:ln w="9525">
              <a:solidFill>
                <a:schemeClr val="tx1"/>
              </a:solidFill>
              <a:round/>
              <a:headEnd/>
              <a:tailEnd/>
            </a:ln>
            <a:effectLst/>
          </p:spPr>
          <p:txBody>
            <a:bodyPr wrap="none" anchor="ctr"/>
            <a:lstStyle/>
            <a:p>
              <a:endParaRPr lang="en-GB" sz="4400"/>
            </a:p>
          </p:txBody>
        </p:sp>
        <p:sp>
          <p:nvSpPr>
            <p:cNvPr id="121" name="Oval 857"/>
            <p:cNvSpPr>
              <a:spLocks noChangeArrowheads="1"/>
            </p:cNvSpPr>
            <p:nvPr/>
          </p:nvSpPr>
          <p:spPr bwMode="auto">
            <a:xfrm>
              <a:off x="5775016" y="4602923"/>
              <a:ext cx="200497" cy="168892"/>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en-GB" sz="4400"/>
            </a:p>
          </p:txBody>
        </p:sp>
        <p:sp>
          <p:nvSpPr>
            <p:cNvPr id="122" name="Oval 858"/>
            <p:cNvSpPr>
              <a:spLocks noChangeArrowheads="1"/>
            </p:cNvSpPr>
            <p:nvPr/>
          </p:nvSpPr>
          <p:spPr bwMode="auto">
            <a:xfrm>
              <a:off x="7372382" y="4602923"/>
              <a:ext cx="200497" cy="168892"/>
            </a:xfrm>
            <a:prstGeom prst="ellipse">
              <a:avLst/>
            </a:prstGeom>
            <a:solidFill>
              <a:srgbClr val="92D050"/>
            </a:solidFill>
            <a:ln w="76200">
              <a:solidFill>
                <a:schemeClr val="tx1"/>
              </a:solidFill>
              <a:round/>
              <a:headEnd/>
              <a:tailEnd/>
            </a:ln>
            <a:effectLst/>
          </p:spPr>
          <p:txBody>
            <a:bodyPr wrap="none" anchor="ctr"/>
            <a:lstStyle/>
            <a:p>
              <a:endParaRPr lang="en-GB" sz="4400"/>
            </a:p>
          </p:txBody>
        </p:sp>
        <p:sp>
          <p:nvSpPr>
            <p:cNvPr id="123" name="Oval 859"/>
            <p:cNvSpPr>
              <a:spLocks noChangeArrowheads="1"/>
            </p:cNvSpPr>
            <p:nvPr/>
          </p:nvSpPr>
          <p:spPr bwMode="auto">
            <a:xfrm>
              <a:off x="5775016" y="5107743"/>
              <a:ext cx="200497" cy="168892"/>
            </a:xfrm>
            <a:prstGeom prst="ellipse">
              <a:avLst/>
            </a:prstGeom>
            <a:solidFill>
              <a:schemeClr val="bg1">
                <a:lumMod val="75000"/>
              </a:schemeClr>
            </a:solidFill>
            <a:ln w="9525">
              <a:solidFill>
                <a:schemeClr val="tx1"/>
              </a:solidFill>
              <a:round/>
              <a:headEnd/>
              <a:tailEnd/>
            </a:ln>
            <a:effectLst/>
          </p:spPr>
          <p:txBody>
            <a:bodyPr wrap="none" anchor="ctr"/>
            <a:lstStyle/>
            <a:p>
              <a:endParaRPr lang="en-GB" sz="4400"/>
            </a:p>
          </p:txBody>
        </p:sp>
        <p:sp>
          <p:nvSpPr>
            <p:cNvPr id="124" name="Oval 860"/>
            <p:cNvSpPr>
              <a:spLocks noChangeArrowheads="1"/>
            </p:cNvSpPr>
            <p:nvPr/>
          </p:nvSpPr>
          <p:spPr bwMode="auto">
            <a:xfrm>
              <a:off x="6572597" y="5107743"/>
              <a:ext cx="200497" cy="168892"/>
            </a:xfrm>
            <a:prstGeom prst="ellipse">
              <a:avLst/>
            </a:prstGeom>
            <a:solidFill>
              <a:srgbClr val="FFFF00"/>
            </a:solidFill>
            <a:ln w="9525">
              <a:solidFill>
                <a:schemeClr val="tx1"/>
              </a:solidFill>
              <a:round/>
              <a:headEnd/>
              <a:tailEnd/>
            </a:ln>
            <a:effectLst/>
          </p:spPr>
          <p:txBody>
            <a:bodyPr wrap="none" anchor="ctr"/>
            <a:lstStyle/>
            <a:p>
              <a:endParaRPr lang="en-GB" sz="4400"/>
            </a:p>
          </p:txBody>
        </p:sp>
        <p:sp>
          <p:nvSpPr>
            <p:cNvPr id="125" name="Oval 861"/>
            <p:cNvSpPr>
              <a:spLocks noChangeArrowheads="1"/>
            </p:cNvSpPr>
            <p:nvPr/>
          </p:nvSpPr>
          <p:spPr bwMode="auto">
            <a:xfrm>
              <a:off x="7372382" y="5107743"/>
              <a:ext cx="200497" cy="168892"/>
            </a:xfrm>
            <a:prstGeom prst="ellipse">
              <a:avLst/>
            </a:prstGeom>
            <a:solidFill>
              <a:srgbClr val="FFFF00"/>
            </a:solidFill>
            <a:ln w="9525">
              <a:solidFill>
                <a:schemeClr val="tx1"/>
              </a:solidFill>
              <a:round/>
              <a:headEnd/>
              <a:tailEnd/>
            </a:ln>
            <a:effectLst/>
          </p:spPr>
          <p:txBody>
            <a:bodyPr wrap="none" anchor="ctr"/>
            <a:lstStyle/>
            <a:p>
              <a:endParaRPr lang="en-GB" sz="4400"/>
            </a:p>
          </p:txBody>
        </p:sp>
        <p:sp>
          <p:nvSpPr>
            <p:cNvPr id="126" name="Oval 862"/>
            <p:cNvSpPr>
              <a:spLocks noChangeArrowheads="1"/>
            </p:cNvSpPr>
            <p:nvPr/>
          </p:nvSpPr>
          <p:spPr bwMode="auto">
            <a:xfrm>
              <a:off x="6173807" y="5527189"/>
              <a:ext cx="200497" cy="168892"/>
            </a:xfrm>
            <a:prstGeom prst="ellipse">
              <a:avLst/>
            </a:prstGeom>
            <a:solidFill>
              <a:srgbClr val="C00000"/>
            </a:solidFill>
            <a:ln w="9525">
              <a:solidFill>
                <a:schemeClr val="tx1"/>
              </a:solidFill>
              <a:round/>
              <a:headEnd/>
              <a:tailEnd/>
            </a:ln>
            <a:effectLst/>
          </p:spPr>
          <p:txBody>
            <a:bodyPr wrap="none" anchor="ctr"/>
            <a:lstStyle/>
            <a:p>
              <a:endParaRPr lang="en-GB" sz="4400"/>
            </a:p>
          </p:txBody>
        </p:sp>
        <p:sp>
          <p:nvSpPr>
            <p:cNvPr id="127" name="Oval 863"/>
            <p:cNvSpPr>
              <a:spLocks noChangeArrowheads="1"/>
            </p:cNvSpPr>
            <p:nvPr/>
          </p:nvSpPr>
          <p:spPr bwMode="auto">
            <a:xfrm>
              <a:off x="6973591" y="5529045"/>
              <a:ext cx="200497" cy="168892"/>
            </a:xfrm>
            <a:prstGeom prst="ellipse">
              <a:avLst/>
            </a:prstGeom>
            <a:solidFill>
              <a:srgbClr val="3399FF"/>
            </a:solidFill>
            <a:ln w="76200">
              <a:solidFill>
                <a:schemeClr val="tx1"/>
              </a:solidFill>
              <a:round/>
              <a:headEnd/>
              <a:tailEnd/>
            </a:ln>
            <a:effectLst/>
          </p:spPr>
          <p:txBody>
            <a:bodyPr wrap="none" anchor="ctr"/>
            <a:lstStyle/>
            <a:p>
              <a:endParaRPr lang="en-GB" sz="4400"/>
            </a:p>
          </p:txBody>
        </p:sp>
        <p:sp>
          <p:nvSpPr>
            <p:cNvPr id="128" name="Text Box 875"/>
            <p:cNvSpPr txBox="1">
              <a:spLocks noChangeArrowheads="1"/>
            </p:cNvSpPr>
            <p:nvPr/>
          </p:nvSpPr>
          <p:spPr bwMode="auto">
            <a:xfrm>
              <a:off x="6074660" y="4181621"/>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1</a:t>
              </a:r>
            </a:p>
          </p:txBody>
        </p:sp>
        <p:sp>
          <p:nvSpPr>
            <p:cNvPr id="129" name="Text Box 876"/>
            <p:cNvSpPr txBox="1">
              <a:spLocks noChangeArrowheads="1"/>
            </p:cNvSpPr>
            <p:nvPr/>
          </p:nvSpPr>
          <p:spPr bwMode="auto">
            <a:xfrm>
              <a:off x="7213747" y="4181621"/>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2</a:t>
              </a:r>
            </a:p>
          </p:txBody>
        </p:sp>
        <p:sp>
          <p:nvSpPr>
            <p:cNvPr id="130" name="Text Box 877"/>
            <p:cNvSpPr txBox="1">
              <a:spLocks noChangeArrowheads="1"/>
            </p:cNvSpPr>
            <p:nvPr/>
          </p:nvSpPr>
          <p:spPr bwMode="auto">
            <a:xfrm>
              <a:off x="5673666" y="4578795"/>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3</a:t>
              </a:r>
            </a:p>
          </p:txBody>
        </p:sp>
        <p:sp>
          <p:nvSpPr>
            <p:cNvPr id="131" name="Text Box 878"/>
            <p:cNvSpPr txBox="1">
              <a:spLocks noChangeArrowheads="1"/>
            </p:cNvSpPr>
            <p:nvPr/>
          </p:nvSpPr>
          <p:spPr bwMode="auto">
            <a:xfrm>
              <a:off x="6754893" y="4499096"/>
              <a:ext cx="57861" cy="137829"/>
            </a:xfrm>
            <a:prstGeom prst="rect">
              <a:avLst/>
            </a:prstGeom>
            <a:noFill/>
            <a:ln w="9525">
              <a:noFill/>
              <a:miter lim="800000"/>
              <a:headEnd/>
              <a:tailEnd/>
            </a:ln>
            <a:effectLst/>
          </p:spPr>
          <p:txBody>
            <a:bodyPr wrap="none" lIns="0" tIns="0" rIns="0" bIns="0">
              <a:spAutoFit/>
            </a:bodyPr>
            <a:lstStyle/>
            <a:p>
              <a:r>
                <a:rPr lang="en-GB" sz="1200" dirty="0">
                  <a:latin typeface="Arial" pitchFamily="34" charset="0"/>
                </a:rPr>
                <a:t>4</a:t>
              </a:r>
            </a:p>
          </p:txBody>
        </p:sp>
        <p:sp>
          <p:nvSpPr>
            <p:cNvPr id="132" name="Text Box 879"/>
            <p:cNvSpPr txBox="1">
              <a:spLocks noChangeArrowheads="1"/>
            </p:cNvSpPr>
            <p:nvPr/>
          </p:nvSpPr>
          <p:spPr bwMode="auto">
            <a:xfrm>
              <a:off x="7612538" y="4578795"/>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5</a:t>
              </a:r>
            </a:p>
          </p:txBody>
        </p:sp>
        <p:sp>
          <p:nvSpPr>
            <p:cNvPr id="133" name="Text Box 880"/>
            <p:cNvSpPr txBox="1">
              <a:spLocks noChangeArrowheads="1"/>
            </p:cNvSpPr>
            <p:nvPr/>
          </p:nvSpPr>
          <p:spPr bwMode="auto">
            <a:xfrm>
              <a:off x="5673666" y="5083616"/>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6</a:t>
              </a:r>
            </a:p>
          </p:txBody>
        </p:sp>
        <p:sp>
          <p:nvSpPr>
            <p:cNvPr id="134" name="Text Box 881"/>
            <p:cNvSpPr txBox="1">
              <a:spLocks noChangeArrowheads="1"/>
            </p:cNvSpPr>
            <p:nvPr/>
          </p:nvSpPr>
          <p:spPr bwMode="auto">
            <a:xfrm>
              <a:off x="6812753" y="5107743"/>
              <a:ext cx="57861" cy="137829"/>
            </a:xfrm>
            <a:prstGeom prst="rect">
              <a:avLst/>
            </a:prstGeom>
            <a:noFill/>
            <a:ln w="9525">
              <a:noFill/>
              <a:miter lim="800000"/>
              <a:headEnd/>
              <a:tailEnd/>
            </a:ln>
            <a:effectLst/>
          </p:spPr>
          <p:txBody>
            <a:bodyPr wrap="none" lIns="0" tIns="0" rIns="0" bIns="0">
              <a:spAutoFit/>
            </a:bodyPr>
            <a:lstStyle/>
            <a:p>
              <a:r>
                <a:rPr lang="en-GB" sz="1200" dirty="0">
                  <a:latin typeface="Arial" pitchFamily="34" charset="0"/>
                </a:rPr>
                <a:t>7</a:t>
              </a:r>
            </a:p>
          </p:txBody>
        </p:sp>
        <p:sp>
          <p:nvSpPr>
            <p:cNvPr id="135" name="Text Box 882"/>
            <p:cNvSpPr txBox="1">
              <a:spLocks noChangeArrowheads="1"/>
            </p:cNvSpPr>
            <p:nvPr/>
          </p:nvSpPr>
          <p:spPr bwMode="auto">
            <a:xfrm>
              <a:off x="7612538" y="5107743"/>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8</a:t>
              </a:r>
            </a:p>
          </p:txBody>
        </p:sp>
        <p:sp>
          <p:nvSpPr>
            <p:cNvPr id="136" name="Text Box 883"/>
            <p:cNvSpPr txBox="1">
              <a:spLocks noChangeArrowheads="1"/>
            </p:cNvSpPr>
            <p:nvPr/>
          </p:nvSpPr>
          <p:spPr bwMode="auto">
            <a:xfrm>
              <a:off x="6074660" y="5588436"/>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9</a:t>
              </a:r>
            </a:p>
          </p:txBody>
        </p:sp>
        <p:sp>
          <p:nvSpPr>
            <p:cNvPr id="137" name="Text Box 884"/>
            <p:cNvSpPr txBox="1">
              <a:spLocks noChangeArrowheads="1"/>
            </p:cNvSpPr>
            <p:nvPr/>
          </p:nvSpPr>
          <p:spPr bwMode="auto">
            <a:xfrm>
              <a:off x="7213747" y="5588436"/>
              <a:ext cx="115720"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10</a:t>
              </a:r>
            </a:p>
          </p:txBody>
        </p:sp>
      </p:grpSp>
      <p:sp>
        <p:nvSpPr>
          <p:cNvPr id="53" name="Content Placeholder 2"/>
          <p:cNvSpPr>
            <a:spLocks noGrp="1"/>
          </p:cNvSpPr>
          <p:nvPr>
            <p:ph idx="1"/>
          </p:nvPr>
        </p:nvSpPr>
        <p:spPr>
          <a:xfrm>
            <a:off x="446700" y="1767314"/>
            <a:ext cx="8229600" cy="4411662"/>
          </a:xfrm>
        </p:spPr>
        <p:txBody>
          <a:bodyPr>
            <a:normAutofit lnSpcReduction="10000"/>
          </a:bodyPr>
          <a:lstStyle/>
          <a:p>
            <a:r>
              <a:rPr lang="en-GB" sz="1800" dirty="0">
                <a:solidFill>
                  <a:srgbClr val="3E6574"/>
                </a:solidFill>
                <a:latin typeface="Franklin Gothic Medium"/>
                <a:ea typeface="ＭＳ Ｐゴシック" charset="0"/>
                <a:cs typeface="Franklin Gothic Medium"/>
              </a:rPr>
              <a:t>Explore the space of feasible colourings via </a:t>
            </a:r>
            <a:r>
              <a:rPr lang="en-GB" sz="1800" dirty="0" err="1">
                <a:solidFill>
                  <a:srgbClr val="3E6574"/>
                </a:solidFill>
                <a:latin typeface="Franklin Gothic Medium"/>
                <a:ea typeface="ＭＳ Ｐゴシック" charset="0"/>
                <a:cs typeface="Franklin Gothic Medium"/>
              </a:rPr>
              <a:t>tabu</a:t>
            </a:r>
            <a:r>
              <a:rPr lang="en-GB" sz="1800" dirty="0">
                <a:solidFill>
                  <a:srgbClr val="3E6574"/>
                </a:solidFill>
                <a:latin typeface="Franklin Gothic Medium"/>
                <a:ea typeface="ＭＳ Ｐゴシック" charset="0"/>
                <a:cs typeface="Franklin Gothic Medium"/>
              </a:rPr>
              <a:t> search, attempting </a:t>
            </a:r>
            <a:r>
              <a:rPr lang="en-GB" sz="1800" dirty="0" smtClean="0">
                <a:solidFill>
                  <a:srgbClr val="3E6574"/>
                </a:solidFill>
                <a:latin typeface="Franklin Gothic Medium"/>
                <a:ea typeface="ＭＳ Ｐゴシック" charset="0"/>
                <a:cs typeface="Franklin Gothic Medium"/>
              </a:rPr>
              <a:t>to</a:t>
            </a:r>
          </a:p>
          <a:p>
            <a:pPr lvl="1"/>
            <a:r>
              <a:rPr lang="en-GB" sz="1400" dirty="0" smtClean="0">
                <a:solidFill>
                  <a:srgbClr val="3E6574"/>
                </a:solidFill>
                <a:latin typeface="Franklin Gothic Medium"/>
                <a:ea typeface="ＭＳ Ｐゴシック" charset="0"/>
                <a:cs typeface="Franklin Gothic Medium"/>
              </a:rPr>
              <a:t>minimise violations of the remaining constraints</a:t>
            </a:r>
          </a:p>
          <a:p>
            <a:pPr lvl="1"/>
            <a:r>
              <a:rPr lang="en-GB" sz="1400" dirty="0" smtClean="0">
                <a:solidFill>
                  <a:srgbClr val="3E6574"/>
                </a:solidFill>
                <a:latin typeface="Franklin Gothic Medium"/>
                <a:ea typeface="ＭＳ Ｐゴシック" charset="0"/>
                <a:cs typeface="Franklin Gothic Medium"/>
              </a:rPr>
              <a:t>Make table sizes equal </a:t>
            </a:r>
          </a:p>
          <a:p>
            <a:pPr lvl="1"/>
            <a:endParaRPr lang="en-GB" sz="1800" dirty="0" smtClean="0">
              <a:solidFill>
                <a:srgbClr val="3E6574"/>
              </a:solidFill>
              <a:latin typeface="Franklin Gothic Medium"/>
              <a:ea typeface="ＭＳ Ｐゴシック" charset="0"/>
              <a:cs typeface="Franklin Gothic Medium"/>
            </a:endParaRPr>
          </a:p>
          <a:p>
            <a:r>
              <a:rPr lang="en-GB" sz="1800" dirty="0" smtClean="0">
                <a:solidFill>
                  <a:srgbClr val="3E6574"/>
                </a:solidFill>
                <a:latin typeface="Franklin Gothic Medium"/>
                <a:ea typeface="ＭＳ Ｐゴシック" charset="0"/>
                <a:cs typeface="Franklin Gothic Medium"/>
              </a:rPr>
              <a:t>It is important that this space features as high a connectivity as possible.</a:t>
            </a:r>
          </a:p>
          <a:p>
            <a:endParaRPr lang="en-GB" sz="1800" dirty="0">
              <a:solidFill>
                <a:srgbClr val="3E6574"/>
              </a:solidFill>
              <a:latin typeface="Franklin Gothic Medium"/>
              <a:ea typeface="ＭＳ Ｐゴシック" charset="0"/>
              <a:cs typeface="Franklin Gothic Medium"/>
            </a:endParaRPr>
          </a:p>
          <a:p>
            <a:r>
              <a:rPr lang="en-GB" sz="1800" dirty="0">
                <a:solidFill>
                  <a:srgbClr val="3E6574"/>
                </a:solidFill>
                <a:latin typeface="Franklin Gothic Medium"/>
                <a:ea typeface="ＭＳ Ｐゴシック" charset="0"/>
                <a:cs typeface="Franklin Gothic Medium"/>
              </a:rPr>
              <a:t>Hence the union of 2 neighbourhoods is used:</a:t>
            </a:r>
          </a:p>
          <a:p>
            <a:pPr lvl="1"/>
            <a:endParaRPr lang="en-GB" sz="1800" dirty="0">
              <a:solidFill>
                <a:srgbClr val="3E6574"/>
              </a:solidFill>
              <a:latin typeface="Franklin Gothic Medium"/>
              <a:ea typeface="ＭＳ Ｐゴシック" charset="0"/>
              <a:cs typeface="Franklin Gothic Medium"/>
            </a:endParaRPr>
          </a:p>
          <a:p>
            <a:pPr lvl="1"/>
            <a:r>
              <a:rPr lang="en-GB" sz="1800" dirty="0" err="1">
                <a:solidFill>
                  <a:srgbClr val="3E6574"/>
                </a:solidFill>
                <a:latin typeface="Franklin Gothic Medium"/>
                <a:ea typeface="ＭＳ Ｐゴシック" charset="0"/>
                <a:cs typeface="Franklin Gothic Medium"/>
              </a:rPr>
              <a:t>Kempe</a:t>
            </a:r>
            <a:r>
              <a:rPr lang="en-GB" sz="1800" dirty="0">
                <a:solidFill>
                  <a:srgbClr val="3E6574"/>
                </a:solidFill>
                <a:latin typeface="Franklin Gothic Medium"/>
                <a:ea typeface="ＭＳ Ｐゴシック" charset="0"/>
                <a:cs typeface="Franklin Gothic Medium"/>
              </a:rPr>
              <a:t> chain interchange</a:t>
            </a:r>
          </a:p>
          <a:p>
            <a:pPr lvl="1"/>
            <a:endParaRPr lang="en-GB" sz="1800" dirty="0">
              <a:solidFill>
                <a:srgbClr val="3E6574"/>
              </a:solidFill>
              <a:latin typeface="Franklin Gothic Medium"/>
              <a:ea typeface="ＭＳ Ｐゴシック" charset="0"/>
              <a:cs typeface="Franklin Gothic Medium"/>
            </a:endParaRPr>
          </a:p>
          <a:p>
            <a:pPr lvl="1"/>
            <a:r>
              <a:rPr lang="en-GB" sz="1800" b="1" dirty="0">
                <a:solidFill>
                  <a:srgbClr val="3E6574"/>
                </a:solidFill>
                <a:latin typeface="Franklin Gothic Medium"/>
                <a:ea typeface="ＭＳ Ｐゴシック" charset="0"/>
                <a:cs typeface="Franklin Gothic Medium"/>
              </a:rPr>
              <a:t>Non-adjacent swaps</a:t>
            </a:r>
          </a:p>
          <a:p>
            <a:pPr lvl="1"/>
            <a:endParaRPr lang="en-GB" sz="1800" dirty="0">
              <a:solidFill>
                <a:srgbClr val="3E6574"/>
              </a:solidFill>
              <a:latin typeface="Franklin Gothic Medium"/>
              <a:ea typeface="ＭＳ Ｐゴシック" charset="0"/>
              <a:cs typeface="Franklin Gothic Medium"/>
            </a:endParaRPr>
          </a:p>
          <a:p>
            <a:r>
              <a:rPr lang="en-GB" sz="1800" dirty="0">
                <a:solidFill>
                  <a:srgbClr val="3E6574"/>
                </a:solidFill>
                <a:latin typeface="Franklin Gothic Medium"/>
                <a:ea typeface="ＭＳ Ｐゴシック" charset="0"/>
                <a:cs typeface="Franklin Gothic Medium"/>
              </a:rPr>
              <a:t>Moves in both neighbourhoods will </a:t>
            </a:r>
          </a:p>
          <a:p>
            <a:pPr marL="0" indent="0">
              <a:buNone/>
            </a:pPr>
            <a:r>
              <a:rPr lang="en-GB" sz="1800" dirty="0">
                <a:solidFill>
                  <a:srgbClr val="3E6574"/>
                </a:solidFill>
                <a:latin typeface="Franklin Gothic Medium"/>
                <a:ea typeface="ＭＳ Ｐゴシック" charset="0"/>
                <a:cs typeface="Franklin Gothic Medium"/>
              </a:rPr>
              <a:t>      preserve feasibility.</a:t>
            </a:r>
          </a:p>
        </p:txBody>
      </p:sp>
      <p:sp>
        <p:nvSpPr>
          <p:cNvPr id="54" name="TextBox 1"/>
          <p:cNvSpPr txBox="1">
            <a:spLocks noChangeArrowheads="1"/>
          </p:cNvSpPr>
          <p:nvPr/>
        </p:nvSpPr>
        <p:spPr bwMode="auto">
          <a:xfrm>
            <a:off x="1096878" y="283409"/>
            <a:ext cx="75670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GB" altLang="en-US" sz="2800" dirty="0" smtClean="0">
                <a:solidFill>
                  <a:schemeClr val="bg1"/>
                </a:solidFill>
                <a:latin typeface="Franklin Gothic Medium"/>
                <a:cs typeface="Franklin Gothic Medium"/>
              </a:rPr>
              <a:t>Optimising the solution</a:t>
            </a:r>
            <a:endParaRPr lang="en-GB" altLang="en-US" sz="2800" dirty="0">
              <a:solidFill>
                <a:schemeClr val="bg1"/>
              </a:solidFill>
              <a:latin typeface="Franklin Gothic Medium"/>
              <a:cs typeface="Franklin Gothic Medium"/>
            </a:endParaRPr>
          </a:p>
        </p:txBody>
      </p:sp>
      <p:sp>
        <p:nvSpPr>
          <p:cNvPr id="55" name="TextBox 54"/>
          <p:cNvSpPr txBox="1"/>
          <p:nvPr/>
        </p:nvSpPr>
        <p:spPr>
          <a:xfrm>
            <a:off x="5900473" y="6237312"/>
            <a:ext cx="1810432" cy="369332"/>
          </a:xfrm>
          <a:prstGeom prst="rect">
            <a:avLst/>
          </a:prstGeom>
          <a:solidFill>
            <a:schemeClr val="bg1">
              <a:lumMod val="85000"/>
            </a:schemeClr>
          </a:solidFill>
        </p:spPr>
        <p:txBody>
          <a:bodyPr wrap="none" rtlCol="0">
            <a:spAutoFit/>
          </a:bodyPr>
          <a:lstStyle/>
          <a:p>
            <a:r>
              <a:rPr lang="en-GB" dirty="0" err="1" smtClean="0"/>
              <a:t>Eg</a:t>
            </a:r>
            <a:r>
              <a:rPr lang="en-GB" dirty="0" smtClean="0"/>
              <a:t>. Swap(   </a:t>
            </a:r>
            <a:r>
              <a:rPr lang="en-GB" sz="1400" dirty="0" smtClean="0"/>
              <a:t>   </a:t>
            </a:r>
            <a:r>
              <a:rPr lang="en-GB" dirty="0" smtClean="0"/>
              <a:t>,      )</a:t>
            </a:r>
            <a:endParaRPr lang="en-GB" dirty="0"/>
          </a:p>
        </p:txBody>
      </p:sp>
      <p:grpSp>
        <p:nvGrpSpPr>
          <p:cNvPr id="56" name="Group 55"/>
          <p:cNvGrpSpPr/>
          <p:nvPr/>
        </p:nvGrpSpPr>
        <p:grpSpPr>
          <a:xfrm>
            <a:off x="6845455" y="6279950"/>
            <a:ext cx="685598" cy="280527"/>
            <a:chOff x="7172412" y="6278489"/>
            <a:chExt cx="685598" cy="280527"/>
          </a:xfrm>
        </p:grpSpPr>
        <p:sp>
          <p:nvSpPr>
            <p:cNvPr id="57" name="Oval 860"/>
            <p:cNvSpPr>
              <a:spLocks noChangeArrowheads="1"/>
            </p:cNvSpPr>
            <p:nvPr/>
          </p:nvSpPr>
          <p:spPr bwMode="auto">
            <a:xfrm>
              <a:off x="7213507" y="6309320"/>
              <a:ext cx="238813" cy="216897"/>
            </a:xfrm>
            <a:prstGeom prst="ellipse">
              <a:avLst/>
            </a:prstGeom>
            <a:solidFill>
              <a:srgbClr val="92D050"/>
            </a:solidFill>
            <a:ln w="9525">
              <a:solidFill>
                <a:schemeClr val="tx1"/>
              </a:solidFill>
              <a:round/>
              <a:headEnd/>
              <a:tailEnd/>
            </a:ln>
            <a:effectLst/>
          </p:spPr>
          <p:txBody>
            <a:bodyPr wrap="none" anchor="ctr"/>
            <a:lstStyle/>
            <a:p>
              <a:endParaRPr lang="en-GB" sz="4400"/>
            </a:p>
          </p:txBody>
        </p:sp>
        <p:sp>
          <p:nvSpPr>
            <p:cNvPr id="58" name="TextBox 57"/>
            <p:cNvSpPr txBox="1"/>
            <p:nvPr/>
          </p:nvSpPr>
          <p:spPr>
            <a:xfrm>
              <a:off x="7172412" y="6282017"/>
              <a:ext cx="354584" cy="276999"/>
            </a:xfrm>
            <a:prstGeom prst="rect">
              <a:avLst/>
            </a:prstGeom>
            <a:noFill/>
          </p:spPr>
          <p:txBody>
            <a:bodyPr wrap="none" rtlCol="0">
              <a:spAutoFit/>
            </a:bodyPr>
            <a:lstStyle/>
            <a:p>
              <a:r>
                <a:rPr lang="en-GB" sz="1200" dirty="0" smtClean="0"/>
                <a:t>10</a:t>
              </a:r>
              <a:endParaRPr lang="en-GB" dirty="0"/>
            </a:p>
          </p:txBody>
        </p:sp>
        <p:sp>
          <p:nvSpPr>
            <p:cNvPr id="59" name="Oval 856"/>
            <p:cNvSpPr>
              <a:spLocks noChangeArrowheads="1"/>
            </p:cNvSpPr>
            <p:nvPr/>
          </p:nvSpPr>
          <p:spPr bwMode="auto">
            <a:xfrm>
              <a:off x="7581527" y="6313528"/>
              <a:ext cx="238813" cy="216897"/>
            </a:xfrm>
            <a:prstGeom prst="ellipse">
              <a:avLst/>
            </a:prstGeom>
            <a:solidFill>
              <a:srgbClr val="00B0F0"/>
            </a:solidFill>
            <a:ln w="9525">
              <a:solidFill>
                <a:schemeClr val="tx1"/>
              </a:solidFill>
              <a:round/>
              <a:headEnd/>
              <a:tailEnd/>
            </a:ln>
            <a:effectLst/>
          </p:spPr>
          <p:txBody>
            <a:bodyPr wrap="none" anchor="ctr"/>
            <a:lstStyle/>
            <a:p>
              <a:endParaRPr lang="en-GB" sz="4400"/>
            </a:p>
          </p:txBody>
        </p:sp>
        <p:sp>
          <p:nvSpPr>
            <p:cNvPr id="60" name="TextBox 59"/>
            <p:cNvSpPr txBox="1"/>
            <p:nvPr/>
          </p:nvSpPr>
          <p:spPr>
            <a:xfrm>
              <a:off x="7588384" y="6278489"/>
              <a:ext cx="269626" cy="276999"/>
            </a:xfrm>
            <a:prstGeom prst="rect">
              <a:avLst/>
            </a:prstGeom>
            <a:noFill/>
          </p:spPr>
          <p:txBody>
            <a:bodyPr wrap="none" rtlCol="0">
              <a:spAutoFit/>
            </a:bodyPr>
            <a:lstStyle/>
            <a:p>
              <a:r>
                <a:rPr lang="en-GB" sz="1200" dirty="0" smtClean="0"/>
                <a:t>5</a:t>
              </a:r>
              <a:endParaRPr lang="en-GB" dirty="0"/>
            </a:p>
          </p:txBody>
        </p:sp>
      </p:grpSp>
    </p:spTree>
    <p:extLst>
      <p:ext uri="{BB962C8B-B14F-4D97-AF65-F5344CB8AC3E}">
        <p14:creationId xmlns:p14="http://schemas.microsoft.com/office/powerpoint/2010/main" val="6883258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Group 179"/>
          <p:cNvGrpSpPr/>
          <p:nvPr/>
        </p:nvGrpSpPr>
        <p:grpSpPr>
          <a:xfrm>
            <a:off x="5651612" y="3947725"/>
            <a:ext cx="2378319" cy="1983683"/>
            <a:chOff x="5673666" y="4181621"/>
            <a:chExt cx="1996733" cy="1544644"/>
          </a:xfrm>
        </p:grpSpPr>
        <p:sp>
          <p:nvSpPr>
            <p:cNvPr id="97" name="Line 833"/>
            <p:cNvSpPr>
              <a:spLocks noChangeShapeType="1"/>
            </p:cNvSpPr>
            <p:nvPr/>
          </p:nvSpPr>
          <p:spPr bwMode="auto">
            <a:xfrm flipH="1">
              <a:off x="5874163" y="4265139"/>
              <a:ext cx="398791" cy="421302"/>
            </a:xfrm>
            <a:prstGeom prst="line">
              <a:avLst/>
            </a:prstGeom>
            <a:noFill/>
            <a:ln w="9525">
              <a:solidFill>
                <a:schemeClr val="tx1"/>
              </a:solidFill>
              <a:round/>
              <a:headEnd/>
              <a:tailEnd/>
            </a:ln>
            <a:effectLst/>
          </p:spPr>
          <p:txBody>
            <a:bodyPr/>
            <a:lstStyle/>
            <a:p>
              <a:endParaRPr lang="en-GB" sz="4400"/>
            </a:p>
          </p:txBody>
        </p:sp>
        <p:sp>
          <p:nvSpPr>
            <p:cNvPr id="98" name="Line 834"/>
            <p:cNvSpPr>
              <a:spLocks noChangeShapeType="1"/>
            </p:cNvSpPr>
            <p:nvPr/>
          </p:nvSpPr>
          <p:spPr bwMode="auto">
            <a:xfrm flipH="1" flipV="1">
              <a:off x="6272954" y="4265139"/>
              <a:ext cx="400994" cy="421302"/>
            </a:xfrm>
            <a:prstGeom prst="line">
              <a:avLst/>
            </a:prstGeom>
            <a:noFill/>
            <a:ln w="9525">
              <a:solidFill>
                <a:schemeClr val="tx1"/>
              </a:solidFill>
              <a:round/>
              <a:headEnd/>
              <a:tailEnd/>
            </a:ln>
            <a:effectLst/>
          </p:spPr>
          <p:txBody>
            <a:bodyPr/>
            <a:lstStyle/>
            <a:p>
              <a:endParaRPr lang="en-GB" sz="4400"/>
            </a:p>
          </p:txBody>
        </p:sp>
        <p:sp>
          <p:nvSpPr>
            <p:cNvPr id="99" name="Line 835"/>
            <p:cNvSpPr>
              <a:spLocks noChangeShapeType="1"/>
            </p:cNvSpPr>
            <p:nvPr/>
          </p:nvSpPr>
          <p:spPr bwMode="auto">
            <a:xfrm>
              <a:off x="5874163" y="5191261"/>
              <a:ext cx="799785" cy="0"/>
            </a:xfrm>
            <a:prstGeom prst="line">
              <a:avLst/>
            </a:prstGeom>
            <a:noFill/>
            <a:ln w="9525">
              <a:solidFill>
                <a:schemeClr val="tx1"/>
              </a:solidFill>
              <a:round/>
              <a:headEnd/>
              <a:tailEnd/>
            </a:ln>
            <a:effectLst/>
          </p:spPr>
          <p:txBody>
            <a:bodyPr/>
            <a:lstStyle/>
            <a:p>
              <a:endParaRPr lang="en-GB" sz="4400"/>
            </a:p>
          </p:txBody>
        </p:sp>
        <p:sp>
          <p:nvSpPr>
            <p:cNvPr id="100" name="Line 836"/>
            <p:cNvSpPr>
              <a:spLocks noChangeShapeType="1"/>
            </p:cNvSpPr>
            <p:nvPr/>
          </p:nvSpPr>
          <p:spPr bwMode="auto">
            <a:xfrm flipV="1">
              <a:off x="5874163" y="4686441"/>
              <a:ext cx="0" cy="504820"/>
            </a:xfrm>
            <a:prstGeom prst="line">
              <a:avLst/>
            </a:prstGeom>
            <a:noFill/>
            <a:ln w="9525">
              <a:solidFill>
                <a:schemeClr val="tx1"/>
              </a:solidFill>
              <a:round/>
              <a:headEnd/>
              <a:tailEnd/>
            </a:ln>
            <a:effectLst/>
          </p:spPr>
          <p:txBody>
            <a:bodyPr/>
            <a:lstStyle/>
            <a:p>
              <a:endParaRPr lang="en-GB" sz="4400"/>
            </a:p>
          </p:txBody>
        </p:sp>
        <p:sp>
          <p:nvSpPr>
            <p:cNvPr id="101" name="Line 837"/>
            <p:cNvSpPr>
              <a:spLocks noChangeShapeType="1"/>
            </p:cNvSpPr>
            <p:nvPr/>
          </p:nvSpPr>
          <p:spPr bwMode="auto">
            <a:xfrm flipV="1">
              <a:off x="6673948" y="4686441"/>
              <a:ext cx="0" cy="504820"/>
            </a:xfrm>
            <a:prstGeom prst="line">
              <a:avLst/>
            </a:prstGeom>
            <a:noFill/>
            <a:ln w="9525">
              <a:solidFill>
                <a:schemeClr val="tx1"/>
              </a:solidFill>
              <a:round/>
              <a:headEnd/>
              <a:tailEnd/>
            </a:ln>
            <a:effectLst/>
          </p:spPr>
          <p:txBody>
            <a:bodyPr/>
            <a:lstStyle/>
            <a:p>
              <a:endParaRPr lang="en-GB" sz="4400"/>
            </a:p>
          </p:txBody>
        </p:sp>
        <p:sp>
          <p:nvSpPr>
            <p:cNvPr id="102" name="Line 838"/>
            <p:cNvSpPr>
              <a:spLocks noChangeShapeType="1"/>
            </p:cNvSpPr>
            <p:nvPr/>
          </p:nvSpPr>
          <p:spPr bwMode="auto">
            <a:xfrm flipV="1">
              <a:off x="5874163" y="4686441"/>
              <a:ext cx="799785" cy="504820"/>
            </a:xfrm>
            <a:prstGeom prst="line">
              <a:avLst/>
            </a:prstGeom>
            <a:noFill/>
            <a:ln w="9525">
              <a:solidFill>
                <a:schemeClr val="tx1"/>
              </a:solidFill>
              <a:round/>
              <a:headEnd/>
              <a:tailEnd/>
            </a:ln>
            <a:effectLst/>
          </p:spPr>
          <p:txBody>
            <a:bodyPr/>
            <a:lstStyle/>
            <a:p>
              <a:endParaRPr lang="en-GB" sz="4400"/>
            </a:p>
          </p:txBody>
        </p:sp>
        <p:sp>
          <p:nvSpPr>
            <p:cNvPr id="103" name="Line 839"/>
            <p:cNvSpPr>
              <a:spLocks noChangeShapeType="1"/>
            </p:cNvSpPr>
            <p:nvPr/>
          </p:nvSpPr>
          <p:spPr bwMode="auto">
            <a:xfrm>
              <a:off x="5874163" y="4686441"/>
              <a:ext cx="799785" cy="504820"/>
            </a:xfrm>
            <a:prstGeom prst="line">
              <a:avLst/>
            </a:prstGeom>
            <a:noFill/>
            <a:ln w="9525">
              <a:solidFill>
                <a:schemeClr val="tx1"/>
              </a:solidFill>
              <a:round/>
              <a:headEnd/>
              <a:tailEnd/>
            </a:ln>
            <a:effectLst/>
          </p:spPr>
          <p:txBody>
            <a:bodyPr/>
            <a:lstStyle/>
            <a:p>
              <a:endParaRPr lang="en-GB" sz="4400"/>
            </a:p>
          </p:txBody>
        </p:sp>
        <p:sp>
          <p:nvSpPr>
            <p:cNvPr id="104" name="Line 840"/>
            <p:cNvSpPr>
              <a:spLocks noChangeShapeType="1"/>
            </p:cNvSpPr>
            <p:nvPr/>
          </p:nvSpPr>
          <p:spPr bwMode="auto">
            <a:xfrm flipH="1">
              <a:off x="5874163" y="4686441"/>
              <a:ext cx="799785" cy="0"/>
            </a:xfrm>
            <a:prstGeom prst="line">
              <a:avLst/>
            </a:prstGeom>
            <a:noFill/>
            <a:ln w="9525">
              <a:solidFill>
                <a:schemeClr val="tx1"/>
              </a:solidFill>
              <a:round/>
              <a:headEnd/>
              <a:tailEnd/>
            </a:ln>
            <a:effectLst/>
          </p:spPr>
          <p:txBody>
            <a:bodyPr/>
            <a:lstStyle/>
            <a:p>
              <a:endParaRPr lang="en-GB" sz="4400"/>
            </a:p>
          </p:txBody>
        </p:sp>
        <p:sp>
          <p:nvSpPr>
            <p:cNvPr id="105" name="Line 841"/>
            <p:cNvSpPr>
              <a:spLocks noChangeShapeType="1"/>
            </p:cNvSpPr>
            <p:nvPr/>
          </p:nvSpPr>
          <p:spPr bwMode="auto">
            <a:xfrm flipH="1">
              <a:off x="5874163" y="4265139"/>
              <a:ext cx="398791" cy="926122"/>
            </a:xfrm>
            <a:prstGeom prst="line">
              <a:avLst/>
            </a:prstGeom>
            <a:noFill/>
            <a:ln w="9525">
              <a:solidFill>
                <a:schemeClr val="tx1"/>
              </a:solidFill>
              <a:round/>
              <a:headEnd/>
              <a:tailEnd/>
            </a:ln>
            <a:effectLst/>
          </p:spPr>
          <p:txBody>
            <a:bodyPr/>
            <a:lstStyle/>
            <a:p>
              <a:endParaRPr lang="en-GB" sz="4400"/>
            </a:p>
          </p:txBody>
        </p:sp>
        <p:sp>
          <p:nvSpPr>
            <p:cNvPr id="106" name="Line 842"/>
            <p:cNvSpPr>
              <a:spLocks noChangeShapeType="1"/>
            </p:cNvSpPr>
            <p:nvPr/>
          </p:nvSpPr>
          <p:spPr bwMode="auto">
            <a:xfrm>
              <a:off x="6272954" y="4265139"/>
              <a:ext cx="400994" cy="926122"/>
            </a:xfrm>
            <a:prstGeom prst="line">
              <a:avLst/>
            </a:prstGeom>
            <a:noFill/>
            <a:ln w="9525">
              <a:solidFill>
                <a:schemeClr val="tx1"/>
              </a:solidFill>
              <a:round/>
              <a:headEnd/>
              <a:tailEnd/>
            </a:ln>
            <a:effectLst/>
          </p:spPr>
          <p:txBody>
            <a:bodyPr/>
            <a:lstStyle/>
            <a:p>
              <a:endParaRPr lang="en-GB" sz="4400"/>
            </a:p>
          </p:txBody>
        </p:sp>
        <p:sp>
          <p:nvSpPr>
            <p:cNvPr id="107" name="Line 843"/>
            <p:cNvSpPr>
              <a:spLocks noChangeShapeType="1"/>
            </p:cNvSpPr>
            <p:nvPr/>
          </p:nvSpPr>
          <p:spPr bwMode="auto">
            <a:xfrm flipH="1">
              <a:off x="6275157" y="4265139"/>
              <a:ext cx="797582" cy="0"/>
            </a:xfrm>
            <a:prstGeom prst="line">
              <a:avLst/>
            </a:prstGeom>
            <a:noFill/>
            <a:ln w="9525">
              <a:solidFill>
                <a:schemeClr val="tx1"/>
              </a:solidFill>
              <a:round/>
              <a:headEnd/>
              <a:tailEnd/>
            </a:ln>
            <a:effectLst/>
          </p:spPr>
          <p:txBody>
            <a:bodyPr/>
            <a:lstStyle/>
            <a:p>
              <a:endParaRPr lang="en-GB" sz="4400"/>
            </a:p>
          </p:txBody>
        </p:sp>
        <p:sp>
          <p:nvSpPr>
            <p:cNvPr id="108" name="Line 844"/>
            <p:cNvSpPr>
              <a:spLocks noChangeShapeType="1"/>
            </p:cNvSpPr>
            <p:nvPr/>
          </p:nvSpPr>
          <p:spPr bwMode="auto">
            <a:xfrm flipH="1">
              <a:off x="6673948" y="4686441"/>
              <a:ext cx="797582" cy="0"/>
            </a:xfrm>
            <a:prstGeom prst="line">
              <a:avLst/>
            </a:prstGeom>
            <a:noFill/>
            <a:ln w="9525">
              <a:solidFill>
                <a:schemeClr val="tx1"/>
              </a:solidFill>
              <a:round/>
              <a:headEnd/>
              <a:tailEnd/>
            </a:ln>
            <a:effectLst/>
          </p:spPr>
          <p:txBody>
            <a:bodyPr/>
            <a:lstStyle/>
            <a:p>
              <a:endParaRPr lang="en-GB" sz="4400"/>
            </a:p>
          </p:txBody>
        </p:sp>
        <p:sp>
          <p:nvSpPr>
            <p:cNvPr id="109" name="Line 845"/>
            <p:cNvSpPr>
              <a:spLocks noChangeShapeType="1"/>
            </p:cNvSpPr>
            <p:nvPr/>
          </p:nvSpPr>
          <p:spPr bwMode="auto">
            <a:xfrm>
              <a:off x="7072738" y="4265139"/>
              <a:ext cx="400994" cy="421302"/>
            </a:xfrm>
            <a:prstGeom prst="line">
              <a:avLst/>
            </a:prstGeom>
            <a:noFill/>
            <a:ln w="9525">
              <a:solidFill>
                <a:schemeClr val="tx1"/>
              </a:solidFill>
              <a:round/>
              <a:headEnd/>
              <a:tailEnd/>
            </a:ln>
            <a:effectLst/>
          </p:spPr>
          <p:txBody>
            <a:bodyPr/>
            <a:lstStyle/>
            <a:p>
              <a:endParaRPr lang="en-GB" sz="4400"/>
            </a:p>
          </p:txBody>
        </p:sp>
        <p:sp>
          <p:nvSpPr>
            <p:cNvPr id="110" name="Line 846"/>
            <p:cNvSpPr>
              <a:spLocks noChangeShapeType="1"/>
            </p:cNvSpPr>
            <p:nvPr/>
          </p:nvSpPr>
          <p:spPr bwMode="auto">
            <a:xfrm>
              <a:off x="7473732" y="4686441"/>
              <a:ext cx="0" cy="504820"/>
            </a:xfrm>
            <a:prstGeom prst="line">
              <a:avLst/>
            </a:prstGeom>
            <a:noFill/>
            <a:ln w="9525">
              <a:solidFill>
                <a:schemeClr val="tx1"/>
              </a:solidFill>
              <a:round/>
              <a:headEnd/>
              <a:tailEnd/>
            </a:ln>
            <a:effectLst/>
          </p:spPr>
          <p:txBody>
            <a:bodyPr/>
            <a:lstStyle/>
            <a:p>
              <a:endParaRPr lang="en-GB" sz="4400"/>
            </a:p>
          </p:txBody>
        </p:sp>
        <p:sp>
          <p:nvSpPr>
            <p:cNvPr id="112" name="Line 848"/>
            <p:cNvSpPr>
              <a:spLocks noChangeShapeType="1"/>
            </p:cNvSpPr>
            <p:nvPr/>
          </p:nvSpPr>
          <p:spPr bwMode="auto">
            <a:xfrm flipV="1">
              <a:off x="6673948" y="4686441"/>
              <a:ext cx="799785" cy="504820"/>
            </a:xfrm>
            <a:prstGeom prst="line">
              <a:avLst/>
            </a:prstGeom>
            <a:noFill/>
            <a:ln w="9525">
              <a:solidFill>
                <a:schemeClr val="tx1"/>
              </a:solidFill>
              <a:round/>
              <a:headEnd/>
              <a:tailEnd/>
            </a:ln>
            <a:effectLst/>
          </p:spPr>
          <p:txBody>
            <a:bodyPr/>
            <a:lstStyle/>
            <a:p>
              <a:endParaRPr lang="en-GB" sz="4400"/>
            </a:p>
          </p:txBody>
        </p:sp>
        <p:sp>
          <p:nvSpPr>
            <p:cNvPr id="113" name="Line 849"/>
            <p:cNvSpPr>
              <a:spLocks noChangeShapeType="1"/>
            </p:cNvSpPr>
            <p:nvPr/>
          </p:nvSpPr>
          <p:spPr bwMode="auto">
            <a:xfrm>
              <a:off x="6673948" y="4686441"/>
              <a:ext cx="799785" cy="504820"/>
            </a:xfrm>
            <a:prstGeom prst="line">
              <a:avLst/>
            </a:prstGeom>
            <a:noFill/>
            <a:ln w="9525">
              <a:solidFill>
                <a:schemeClr val="tx1"/>
              </a:solidFill>
              <a:round/>
              <a:headEnd/>
              <a:tailEnd/>
            </a:ln>
            <a:effectLst/>
          </p:spPr>
          <p:txBody>
            <a:bodyPr/>
            <a:lstStyle/>
            <a:p>
              <a:endParaRPr lang="en-GB" sz="4400"/>
            </a:p>
          </p:txBody>
        </p:sp>
        <p:sp>
          <p:nvSpPr>
            <p:cNvPr id="114" name="Line 850"/>
            <p:cNvSpPr>
              <a:spLocks noChangeShapeType="1"/>
            </p:cNvSpPr>
            <p:nvPr/>
          </p:nvSpPr>
          <p:spPr bwMode="auto">
            <a:xfrm>
              <a:off x="5874163" y="5191261"/>
              <a:ext cx="398791" cy="421302"/>
            </a:xfrm>
            <a:prstGeom prst="line">
              <a:avLst/>
            </a:prstGeom>
            <a:noFill/>
            <a:ln w="9525">
              <a:solidFill>
                <a:schemeClr val="tx1"/>
              </a:solidFill>
              <a:round/>
              <a:headEnd/>
              <a:tailEnd/>
            </a:ln>
            <a:effectLst/>
          </p:spPr>
          <p:txBody>
            <a:bodyPr/>
            <a:lstStyle/>
            <a:p>
              <a:endParaRPr lang="en-GB" sz="4400"/>
            </a:p>
          </p:txBody>
        </p:sp>
        <p:sp>
          <p:nvSpPr>
            <p:cNvPr id="115" name="Line 851"/>
            <p:cNvSpPr>
              <a:spLocks noChangeShapeType="1"/>
            </p:cNvSpPr>
            <p:nvPr/>
          </p:nvSpPr>
          <p:spPr bwMode="auto">
            <a:xfrm flipH="1">
              <a:off x="6272954" y="5191261"/>
              <a:ext cx="400994" cy="421302"/>
            </a:xfrm>
            <a:prstGeom prst="line">
              <a:avLst/>
            </a:prstGeom>
            <a:noFill/>
            <a:ln w="9525">
              <a:solidFill>
                <a:schemeClr val="tx1"/>
              </a:solidFill>
              <a:round/>
              <a:headEnd/>
              <a:tailEnd/>
            </a:ln>
            <a:effectLst/>
          </p:spPr>
          <p:txBody>
            <a:bodyPr/>
            <a:lstStyle/>
            <a:p>
              <a:endParaRPr lang="en-GB" sz="4400"/>
            </a:p>
          </p:txBody>
        </p:sp>
        <p:sp>
          <p:nvSpPr>
            <p:cNvPr id="116" name="Line 852"/>
            <p:cNvSpPr>
              <a:spLocks noChangeShapeType="1"/>
            </p:cNvSpPr>
            <p:nvPr/>
          </p:nvSpPr>
          <p:spPr bwMode="auto">
            <a:xfrm flipH="1">
              <a:off x="6272954" y="5612563"/>
              <a:ext cx="799785" cy="0"/>
            </a:xfrm>
            <a:prstGeom prst="line">
              <a:avLst/>
            </a:prstGeom>
            <a:noFill/>
            <a:ln w="9525">
              <a:solidFill>
                <a:schemeClr val="tx1"/>
              </a:solidFill>
              <a:round/>
              <a:headEnd/>
              <a:tailEnd/>
            </a:ln>
            <a:effectLst/>
          </p:spPr>
          <p:txBody>
            <a:bodyPr/>
            <a:lstStyle/>
            <a:p>
              <a:endParaRPr lang="en-GB" sz="4400"/>
            </a:p>
          </p:txBody>
        </p:sp>
        <p:sp>
          <p:nvSpPr>
            <p:cNvPr id="117" name="Line 853"/>
            <p:cNvSpPr>
              <a:spLocks noChangeShapeType="1"/>
            </p:cNvSpPr>
            <p:nvPr/>
          </p:nvSpPr>
          <p:spPr bwMode="auto">
            <a:xfrm flipH="1">
              <a:off x="7072738" y="5191261"/>
              <a:ext cx="400994" cy="421302"/>
            </a:xfrm>
            <a:prstGeom prst="line">
              <a:avLst/>
            </a:prstGeom>
            <a:noFill/>
            <a:ln w="9525">
              <a:solidFill>
                <a:schemeClr val="tx1"/>
              </a:solidFill>
              <a:round/>
              <a:headEnd/>
              <a:tailEnd/>
            </a:ln>
            <a:effectLst/>
          </p:spPr>
          <p:txBody>
            <a:bodyPr/>
            <a:lstStyle/>
            <a:p>
              <a:endParaRPr lang="en-GB" sz="4400"/>
            </a:p>
          </p:txBody>
        </p:sp>
        <p:sp>
          <p:nvSpPr>
            <p:cNvPr id="118" name="Oval 854"/>
            <p:cNvSpPr>
              <a:spLocks noChangeArrowheads="1"/>
            </p:cNvSpPr>
            <p:nvPr/>
          </p:nvSpPr>
          <p:spPr bwMode="auto">
            <a:xfrm>
              <a:off x="6173807" y="4181621"/>
              <a:ext cx="200497" cy="168892"/>
            </a:xfrm>
            <a:prstGeom prst="ellipse">
              <a:avLst/>
            </a:prstGeom>
            <a:solidFill>
              <a:srgbClr val="92D050"/>
            </a:solidFill>
            <a:ln w="9525">
              <a:solidFill>
                <a:schemeClr val="tx1"/>
              </a:solidFill>
              <a:round/>
              <a:headEnd/>
              <a:tailEnd/>
            </a:ln>
            <a:effectLst/>
          </p:spPr>
          <p:txBody>
            <a:bodyPr wrap="none" anchor="ctr"/>
            <a:lstStyle/>
            <a:p>
              <a:endParaRPr lang="en-GB" sz="4400"/>
            </a:p>
          </p:txBody>
        </p:sp>
        <p:sp>
          <p:nvSpPr>
            <p:cNvPr id="119" name="Oval 855"/>
            <p:cNvSpPr>
              <a:spLocks noChangeArrowheads="1"/>
            </p:cNvSpPr>
            <p:nvPr/>
          </p:nvSpPr>
          <p:spPr bwMode="auto">
            <a:xfrm>
              <a:off x="6973591" y="4181621"/>
              <a:ext cx="200497" cy="168892"/>
            </a:xfrm>
            <a:prstGeom prst="ellipse">
              <a:avLst/>
            </a:prstGeom>
            <a:solidFill>
              <a:srgbClr val="FFFF00"/>
            </a:solidFill>
            <a:ln w="9525">
              <a:solidFill>
                <a:schemeClr val="tx1"/>
              </a:solidFill>
              <a:round/>
              <a:headEnd/>
              <a:tailEnd/>
            </a:ln>
            <a:effectLst/>
          </p:spPr>
          <p:txBody>
            <a:bodyPr wrap="none" anchor="ctr"/>
            <a:lstStyle/>
            <a:p>
              <a:endParaRPr lang="en-GB" sz="4400"/>
            </a:p>
          </p:txBody>
        </p:sp>
        <p:sp>
          <p:nvSpPr>
            <p:cNvPr id="120" name="Oval 856"/>
            <p:cNvSpPr>
              <a:spLocks noChangeArrowheads="1"/>
            </p:cNvSpPr>
            <p:nvPr/>
          </p:nvSpPr>
          <p:spPr bwMode="auto">
            <a:xfrm>
              <a:off x="6572597" y="4602923"/>
              <a:ext cx="200497" cy="168892"/>
            </a:xfrm>
            <a:prstGeom prst="ellipse">
              <a:avLst/>
            </a:prstGeom>
            <a:solidFill>
              <a:srgbClr val="C00000"/>
            </a:solidFill>
            <a:ln w="9525">
              <a:solidFill>
                <a:schemeClr val="tx1"/>
              </a:solidFill>
              <a:round/>
              <a:headEnd/>
              <a:tailEnd/>
            </a:ln>
            <a:effectLst/>
          </p:spPr>
          <p:txBody>
            <a:bodyPr wrap="none" anchor="ctr"/>
            <a:lstStyle/>
            <a:p>
              <a:endParaRPr lang="en-GB" sz="4400"/>
            </a:p>
          </p:txBody>
        </p:sp>
        <p:sp>
          <p:nvSpPr>
            <p:cNvPr id="121" name="Oval 857"/>
            <p:cNvSpPr>
              <a:spLocks noChangeArrowheads="1"/>
            </p:cNvSpPr>
            <p:nvPr/>
          </p:nvSpPr>
          <p:spPr bwMode="auto">
            <a:xfrm>
              <a:off x="5775016" y="4602923"/>
              <a:ext cx="200497" cy="168892"/>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en-GB" sz="4400"/>
            </a:p>
          </p:txBody>
        </p:sp>
        <p:sp>
          <p:nvSpPr>
            <p:cNvPr id="122" name="Oval 858"/>
            <p:cNvSpPr>
              <a:spLocks noChangeArrowheads="1"/>
            </p:cNvSpPr>
            <p:nvPr/>
          </p:nvSpPr>
          <p:spPr bwMode="auto">
            <a:xfrm>
              <a:off x="7372382" y="4602923"/>
              <a:ext cx="200497" cy="168892"/>
            </a:xfrm>
            <a:prstGeom prst="ellipse">
              <a:avLst/>
            </a:prstGeom>
            <a:solidFill>
              <a:srgbClr val="92D050"/>
            </a:solidFill>
            <a:ln w="9525">
              <a:solidFill>
                <a:schemeClr val="tx1"/>
              </a:solidFill>
              <a:round/>
              <a:headEnd/>
              <a:tailEnd/>
            </a:ln>
            <a:effectLst/>
          </p:spPr>
          <p:txBody>
            <a:bodyPr wrap="none" anchor="ctr"/>
            <a:lstStyle/>
            <a:p>
              <a:endParaRPr lang="en-GB" sz="4400"/>
            </a:p>
          </p:txBody>
        </p:sp>
        <p:sp>
          <p:nvSpPr>
            <p:cNvPr id="123" name="Oval 859"/>
            <p:cNvSpPr>
              <a:spLocks noChangeArrowheads="1"/>
            </p:cNvSpPr>
            <p:nvPr/>
          </p:nvSpPr>
          <p:spPr bwMode="auto">
            <a:xfrm>
              <a:off x="5775016" y="5107743"/>
              <a:ext cx="200497" cy="168892"/>
            </a:xfrm>
            <a:prstGeom prst="ellipse">
              <a:avLst/>
            </a:prstGeom>
            <a:solidFill>
              <a:schemeClr val="bg1">
                <a:lumMod val="75000"/>
              </a:schemeClr>
            </a:solidFill>
            <a:ln w="9525">
              <a:solidFill>
                <a:schemeClr val="tx1"/>
              </a:solidFill>
              <a:round/>
              <a:headEnd/>
              <a:tailEnd/>
            </a:ln>
            <a:effectLst/>
          </p:spPr>
          <p:txBody>
            <a:bodyPr wrap="none" anchor="ctr"/>
            <a:lstStyle/>
            <a:p>
              <a:endParaRPr lang="en-GB" sz="4400"/>
            </a:p>
          </p:txBody>
        </p:sp>
        <p:sp>
          <p:nvSpPr>
            <p:cNvPr id="124" name="Oval 860"/>
            <p:cNvSpPr>
              <a:spLocks noChangeArrowheads="1"/>
            </p:cNvSpPr>
            <p:nvPr/>
          </p:nvSpPr>
          <p:spPr bwMode="auto">
            <a:xfrm>
              <a:off x="6572597" y="5107743"/>
              <a:ext cx="200497" cy="168892"/>
            </a:xfrm>
            <a:prstGeom prst="ellipse">
              <a:avLst/>
            </a:prstGeom>
            <a:solidFill>
              <a:srgbClr val="FFFF00"/>
            </a:solidFill>
            <a:ln w="9525">
              <a:solidFill>
                <a:schemeClr val="tx1"/>
              </a:solidFill>
              <a:round/>
              <a:headEnd/>
              <a:tailEnd/>
            </a:ln>
            <a:effectLst/>
          </p:spPr>
          <p:txBody>
            <a:bodyPr wrap="none" anchor="ctr"/>
            <a:lstStyle/>
            <a:p>
              <a:endParaRPr lang="en-GB" sz="4400"/>
            </a:p>
          </p:txBody>
        </p:sp>
        <p:sp>
          <p:nvSpPr>
            <p:cNvPr id="125" name="Oval 861"/>
            <p:cNvSpPr>
              <a:spLocks noChangeArrowheads="1"/>
            </p:cNvSpPr>
            <p:nvPr/>
          </p:nvSpPr>
          <p:spPr bwMode="auto">
            <a:xfrm>
              <a:off x="7372382" y="5107743"/>
              <a:ext cx="200497" cy="168892"/>
            </a:xfrm>
            <a:prstGeom prst="ellipse">
              <a:avLst/>
            </a:prstGeom>
            <a:solidFill>
              <a:srgbClr val="FFFF00"/>
            </a:solidFill>
            <a:ln w="9525">
              <a:solidFill>
                <a:schemeClr val="tx1"/>
              </a:solidFill>
              <a:round/>
              <a:headEnd/>
              <a:tailEnd/>
            </a:ln>
            <a:effectLst/>
          </p:spPr>
          <p:txBody>
            <a:bodyPr wrap="none" anchor="ctr"/>
            <a:lstStyle/>
            <a:p>
              <a:endParaRPr lang="en-GB" sz="4400"/>
            </a:p>
          </p:txBody>
        </p:sp>
        <p:sp>
          <p:nvSpPr>
            <p:cNvPr id="126" name="Oval 862"/>
            <p:cNvSpPr>
              <a:spLocks noChangeArrowheads="1"/>
            </p:cNvSpPr>
            <p:nvPr/>
          </p:nvSpPr>
          <p:spPr bwMode="auto">
            <a:xfrm>
              <a:off x="6173807" y="5527189"/>
              <a:ext cx="200497" cy="168892"/>
            </a:xfrm>
            <a:prstGeom prst="ellipse">
              <a:avLst/>
            </a:prstGeom>
            <a:solidFill>
              <a:srgbClr val="C00000"/>
            </a:solidFill>
            <a:ln w="9525">
              <a:solidFill>
                <a:schemeClr val="tx1"/>
              </a:solidFill>
              <a:round/>
              <a:headEnd/>
              <a:tailEnd/>
            </a:ln>
            <a:effectLst/>
          </p:spPr>
          <p:txBody>
            <a:bodyPr wrap="none" anchor="ctr"/>
            <a:lstStyle/>
            <a:p>
              <a:endParaRPr lang="en-GB" sz="4400"/>
            </a:p>
          </p:txBody>
        </p:sp>
        <p:sp>
          <p:nvSpPr>
            <p:cNvPr id="127" name="Oval 863"/>
            <p:cNvSpPr>
              <a:spLocks noChangeArrowheads="1"/>
            </p:cNvSpPr>
            <p:nvPr/>
          </p:nvSpPr>
          <p:spPr bwMode="auto">
            <a:xfrm>
              <a:off x="6973591" y="5529045"/>
              <a:ext cx="200497" cy="168892"/>
            </a:xfrm>
            <a:prstGeom prst="ellipse">
              <a:avLst/>
            </a:prstGeom>
            <a:solidFill>
              <a:srgbClr val="3399FF"/>
            </a:solidFill>
            <a:ln w="9525">
              <a:solidFill>
                <a:schemeClr val="tx1"/>
              </a:solidFill>
              <a:round/>
              <a:headEnd/>
              <a:tailEnd/>
            </a:ln>
            <a:effectLst/>
          </p:spPr>
          <p:txBody>
            <a:bodyPr wrap="none" anchor="ctr"/>
            <a:lstStyle/>
            <a:p>
              <a:endParaRPr lang="en-GB" sz="4400"/>
            </a:p>
          </p:txBody>
        </p:sp>
        <p:sp>
          <p:nvSpPr>
            <p:cNvPr id="128" name="Text Box 875"/>
            <p:cNvSpPr txBox="1">
              <a:spLocks noChangeArrowheads="1"/>
            </p:cNvSpPr>
            <p:nvPr/>
          </p:nvSpPr>
          <p:spPr bwMode="auto">
            <a:xfrm>
              <a:off x="6074660" y="4181621"/>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1</a:t>
              </a:r>
            </a:p>
          </p:txBody>
        </p:sp>
        <p:sp>
          <p:nvSpPr>
            <p:cNvPr id="129" name="Text Box 876"/>
            <p:cNvSpPr txBox="1">
              <a:spLocks noChangeArrowheads="1"/>
            </p:cNvSpPr>
            <p:nvPr/>
          </p:nvSpPr>
          <p:spPr bwMode="auto">
            <a:xfrm>
              <a:off x="7213747" y="4181621"/>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2</a:t>
              </a:r>
            </a:p>
          </p:txBody>
        </p:sp>
        <p:sp>
          <p:nvSpPr>
            <p:cNvPr id="130" name="Text Box 877"/>
            <p:cNvSpPr txBox="1">
              <a:spLocks noChangeArrowheads="1"/>
            </p:cNvSpPr>
            <p:nvPr/>
          </p:nvSpPr>
          <p:spPr bwMode="auto">
            <a:xfrm>
              <a:off x="5673666" y="4578795"/>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3</a:t>
              </a:r>
            </a:p>
          </p:txBody>
        </p:sp>
        <p:sp>
          <p:nvSpPr>
            <p:cNvPr id="131" name="Text Box 878"/>
            <p:cNvSpPr txBox="1">
              <a:spLocks noChangeArrowheads="1"/>
            </p:cNvSpPr>
            <p:nvPr/>
          </p:nvSpPr>
          <p:spPr bwMode="auto">
            <a:xfrm>
              <a:off x="6754893" y="4499096"/>
              <a:ext cx="57861" cy="137829"/>
            </a:xfrm>
            <a:prstGeom prst="rect">
              <a:avLst/>
            </a:prstGeom>
            <a:noFill/>
            <a:ln w="9525">
              <a:noFill/>
              <a:miter lim="800000"/>
              <a:headEnd/>
              <a:tailEnd/>
            </a:ln>
            <a:effectLst/>
          </p:spPr>
          <p:txBody>
            <a:bodyPr wrap="none" lIns="0" tIns="0" rIns="0" bIns="0">
              <a:spAutoFit/>
            </a:bodyPr>
            <a:lstStyle/>
            <a:p>
              <a:r>
                <a:rPr lang="en-GB" sz="1200" dirty="0">
                  <a:latin typeface="Arial" pitchFamily="34" charset="0"/>
                </a:rPr>
                <a:t>4</a:t>
              </a:r>
            </a:p>
          </p:txBody>
        </p:sp>
        <p:sp>
          <p:nvSpPr>
            <p:cNvPr id="132" name="Text Box 879"/>
            <p:cNvSpPr txBox="1">
              <a:spLocks noChangeArrowheads="1"/>
            </p:cNvSpPr>
            <p:nvPr/>
          </p:nvSpPr>
          <p:spPr bwMode="auto">
            <a:xfrm>
              <a:off x="7612538" y="4578795"/>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5</a:t>
              </a:r>
            </a:p>
          </p:txBody>
        </p:sp>
        <p:sp>
          <p:nvSpPr>
            <p:cNvPr id="133" name="Text Box 880"/>
            <p:cNvSpPr txBox="1">
              <a:spLocks noChangeArrowheads="1"/>
            </p:cNvSpPr>
            <p:nvPr/>
          </p:nvSpPr>
          <p:spPr bwMode="auto">
            <a:xfrm>
              <a:off x="5673666" y="5083616"/>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6</a:t>
              </a:r>
            </a:p>
          </p:txBody>
        </p:sp>
        <p:sp>
          <p:nvSpPr>
            <p:cNvPr id="134" name="Text Box 881"/>
            <p:cNvSpPr txBox="1">
              <a:spLocks noChangeArrowheads="1"/>
            </p:cNvSpPr>
            <p:nvPr/>
          </p:nvSpPr>
          <p:spPr bwMode="auto">
            <a:xfrm>
              <a:off x="6812753" y="5107743"/>
              <a:ext cx="57861" cy="137829"/>
            </a:xfrm>
            <a:prstGeom prst="rect">
              <a:avLst/>
            </a:prstGeom>
            <a:noFill/>
            <a:ln w="9525">
              <a:noFill/>
              <a:miter lim="800000"/>
              <a:headEnd/>
              <a:tailEnd/>
            </a:ln>
            <a:effectLst/>
          </p:spPr>
          <p:txBody>
            <a:bodyPr wrap="none" lIns="0" tIns="0" rIns="0" bIns="0">
              <a:spAutoFit/>
            </a:bodyPr>
            <a:lstStyle/>
            <a:p>
              <a:r>
                <a:rPr lang="en-GB" sz="1200" dirty="0">
                  <a:latin typeface="Arial" pitchFamily="34" charset="0"/>
                </a:rPr>
                <a:t>7</a:t>
              </a:r>
            </a:p>
          </p:txBody>
        </p:sp>
        <p:sp>
          <p:nvSpPr>
            <p:cNvPr id="135" name="Text Box 882"/>
            <p:cNvSpPr txBox="1">
              <a:spLocks noChangeArrowheads="1"/>
            </p:cNvSpPr>
            <p:nvPr/>
          </p:nvSpPr>
          <p:spPr bwMode="auto">
            <a:xfrm>
              <a:off x="7612538" y="5107743"/>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8</a:t>
              </a:r>
            </a:p>
          </p:txBody>
        </p:sp>
        <p:sp>
          <p:nvSpPr>
            <p:cNvPr id="136" name="Text Box 883"/>
            <p:cNvSpPr txBox="1">
              <a:spLocks noChangeArrowheads="1"/>
            </p:cNvSpPr>
            <p:nvPr/>
          </p:nvSpPr>
          <p:spPr bwMode="auto">
            <a:xfrm>
              <a:off x="6074660" y="5588436"/>
              <a:ext cx="57861"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9</a:t>
              </a:r>
            </a:p>
          </p:txBody>
        </p:sp>
        <p:sp>
          <p:nvSpPr>
            <p:cNvPr id="137" name="Text Box 884"/>
            <p:cNvSpPr txBox="1">
              <a:spLocks noChangeArrowheads="1"/>
            </p:cNvSpPr>
            <p:nvPr/>
          </p:nvSpPr>
          <p:spPr bwMode="auto">
            <a:xfrm>
              <a:off x="7213747" y="5588436"/>
              <a:ext cx="115720" cy="137829"/>
            </a:xfrm>
            <a:prstGeom prst="rect">
              <a:avLst/>
            </a:prstGeom>
            <a:noFill/>
            <a:ln w="9525">
              <a:noFill/>
              <a:miter lim="800000"/>
              <a:headEnd/>
              <a:tailEnd/>
            </a:ln>
            <a:effectLst/>
          </p:spPr>
          <p:txBody>
            <a:bodyPr wrap="none" lIns="0" tIns="0" rIns="0" bIns="0">
              <a:spAutoFit/>
            </a:bodyPr>
            <a:lstStyle/>
            <a:p>
              <a:r>
                <a:rPr lang="en-GB" sz="1200">
                  <a:latin typeface="Arial" pitchFamily="34" charset="0"/>
                </a:rPr>
                <a:t>10</a:t>
              </a:r>
            </a:p>
          </p:txBody>
        </p:sp>
      </p:grpSp>
      <p:sp>
        <p:nvSpPr>
          <p:cNvPr id="53" name="Content Placeholder 2"/>
          <p:cNvSpPr>
            <a:spLocks noGrp="1"/>
          </p:cNvSpPr>
          <p:nvPr>
            <p:ph idx="1"/>
          </p:nvPr>
        </p:nvSpPr>
        <p:spPr>
          <a:xfrm>
            <a:off x="446700" y="1767314"/>
            <a:ext cx="8229600" cy="4411662"/>
          </a:xfrm>
        </p:spPr>
        <p:txBody>
          <a:bodyPr>
            <a:normAutofit lnSpcReduction="10000"/>
          </a:bodyPr>
          <a:lstStyle/>
          <a:p>
            <a:r>
              <a:rPr lang="en-GB" sz="1800" dirty="0">
                <a:solidFill>
                  <a:srgbClr val="3E6574"/>
                </a:solidFill>
                <a:latin typeface="Franklin Gothic Medium"/>
                <a:ea typeface="ＭＳ Ｐゴシック" charset="0"/>
                <a:cs typeface="Franklin Gothic Medium"/>
              </a:rPr>
              <a:t>Explore the space of feasible colourings via </a:t>
            </a:r>
            <a:r>
              <a:rPr lang="en-GB" sz="1800" dirty="0" err="1">
                <a:solidFill>
                  <a:srgbClr val="3E6574"/>
                </a:solidFill>
                <a:latin typeface="Franklin Gothic Medium"/>
                <a:ea typeface="ＭＳ Ｐゴシック" charset="0"/>
                <a:cs typeface="Franklin Gothic Medium"/>
              </a:rPr>
              <a:t>tabu</a:t>
            </a:r>
            <a:r>
              <a:rPr lang="en-GB" sz="1800" dirty="0">
                <a:solidFill>
                  <a:srgbClr val="3E6574"/>
                </a:solidFill>
                <a:latin typeface="Franklin Gothic Medium"/>
                <a:ea typeface="ＭＳ Ｐゴシック" charset="0"/>
                <a:cs typeface="Franklin Gothic Medium"/>
              </a:rPr>
              <a:t> search, attempting </a:t>
            </a:r>
            <a:r>
              <a:rPr lang="en-GB" sz="1800" dirty="0" smtClean="0">
                <a:solidFill>
                  <a:srgbClr val="3E6574"/>
                </a:solidFill>
                <a:latin typeface="Franklin Gothic Medium"/>
                <a:ea typeface="ＭＳ Ｐゴシック" charset="0"/>
                <a:cs typeface="Franklin Gothic Medium"/>
              </a:rPr>
              <a:t>to</a:t>
            </a:r>
          </a:p>
          <a:p>
            <a:pPr lvl="1"/>
            <a:r>
              <a:rPr lang="en-GB" sz="1400" dirty="0" smtClean="0">
                <a:solidFill>
                  <a:srgbClr val="3E6574"/>
                </a:solidFill>
                <a:latin typeface="Franklin Gothic Medium"/>
                <a:ea typeface="ＭＳ Ｐゴシック" charset="0"/>
                <a:cs typeface="Franklin Gothic Medium"/>
              </a:rPr>
              <a:t>minimise violations of the remaining constraints</a:t>
            </a:r>
          </a:p>
          <a:p>
            <a:pPr lvl="1"/>
            <a:r>
              <a:rPr lang="en-GB" sz="1400" dirty="0" smtClean="0">
                <a:solidFill>
                  <a:srgbClr val="3E6574"/>
                </a:solidFill>
                <a:latin typeface="Franklin Gothic Medium"/>
                <a:ea typeface="ＭＳ Ｐゴシック" charset="0"/>
                <a:cs typeface="Franklin Gothic Medium"/>
              </a:rPr>
              <a:t>Make table sizes equal </a:t>
            </a:r>
          </a:p>
          <a:p>
            <a:pPr lvl="1"/>
            <a:endParaRPr lang="en-GB" sz="1800" dirty="0" smtClean="0">
              <a:solidFill>
                <a:srgbClr val="3E6574"/>
              </a:solidFill>
              <a:latin typeface="Franklin Gothic Medium"/>
              <a:ea typeface="ＭＳ Ｐゴシック" charset="0"/>
              <a:cs typeface="Franklin Gothic Medium"/>
            </a:endParaRPr>
          </a:p>
          <a:p>
            <a:r>
              <a:rPr lang="en-GB" sz="1800" dirty="0" smtClean="0">
                <a:solidFill>
                  <a:srgbClr val="3E6574"/>
                </a:solidFill>
                <a:latin typeface="Franklin Gothic Medium"/>
                <a:ea typeface="ＭＳ Ｐゴシック" charset="0"/>
                <a:cs typeface="Franklin Gothic Medium"/>
              </a:rPr>
              <a:t>It is important that this space features as high a connectivity as possible.</a:t>
            </a:r>
          </a:p>
          <a:p>
            <a:endParaRPr lang="en-GB" sz="1800" dirty="0">
              <a:solidFill>
                <a:srgbClr val="3E6574"/>
              </a:solidFill>
              <a:latin typeface="Franklin Gothic Medium"/>
              <a:ea typeface="ＭＳ Ｐゴシック" charset="0"/>
              <a:cs typeface="Franklin Gothic Medium"/>
            </a:endParaRPr>
          </a:p>
          <a:p>
            <a:r>
              <a:rPr lang="en-GB" sz="1800" dirty="0">
                <a:solidFill>
                  <a:srgbClr val="3E6574"/>
                </a:solidFill>
                <a:latin typeface="Franklin Gothic Medium"/>
                <a:ea typeface="ＭＳ Ｐゴシック" charset="0"/>
                <a:cs typeface="Franklin Gothic Medium"/>
              </a:rPr>
              <a:t>Hence the union of 2 neighbourhoods is used:</a:t>
            </a:r>
          </a:p>
          <a:p>
            <a:pPr lvl="1"/>
            <a:endParaRPr lang="en-GB" sz="1800" dirty="0">
              <a:solidFill>
                <a:srgbClr val="3E6574"/>
              </a:solidFill>
              <a:latin typeface="Franklin Gothic Medium"/>
              <a:ea typeface="ＭＳ Ｐゴシック" charset="0"/>
              <a:cs typeface="Franklin Gothic Medium"/>
            </a:endParaRPr>
          </a:p>
          <a:p>
            <a:pPr lvl="1"/>
            <a:r>
              <a:rPr lang="en-GB" sz="1800" dirty="0" err="1">
                <a:solidFill>
                  <a:srgbClr val="3E6574"/>
                </a:solidFill>
                <a:latin typeface="Franklin Gothic Medium"/>
                <a:ea typeface="ＭＳ Ｐゴシック" charset="0"/>
                <a:cs typeface="Franklin Gothic Medium"/>
              </a:rPr>
              <a:t>Kempe</a:t>
            </a:r>
            <a:r>
              <a:rPr lang="en-GB" sz="1800" dirty="0">
                <a:solidFill>
                  <a:srgbClr val="3E6574"/>
                </a:solidFill>
                <a:latin typeface="Franklin Gothic Medium"/>
                <a:ea typeface="ＭＳ Ｐゴシック" charset="0"/>
                <a:cs typeface="Franklin Gothic Medium"/>
              </a:rPr>
              <a:t> chain interchange</a:t>
            </a:r>
          </a:p>
          <a:p>
            <a:pPr lvl="1"/>
            <a:endParaRPr lang="en-GB" sz="1800" dirty="0">
              <a:solidFill>
                <a:srgbClr val="3E6574"/>
              </a:solidFill>
              <a:latin typeface="Franklin Gothic Medium"/>
              <a:ea typeface="ＭＳ Ｐゴシック" charset="0"/>
              <a:cs typeface="Franklin Gothic Medium"/>
            </a:endParaRPr>
          </a:p>
          <a:p>
            <a:pPr lvl="1"/>
            <a:r>
              <a:rPr lang="en-GB" sz="1800" b="1" dirty="0">
                <a:solidFill>
                  <a:srgbClr val="3E6574"/>
                </a:solidFill>
                <a:latin typeface="Franklin Gothic Medium"/>
                <a:ea typeface="ＭＳ Ｐゴシック" charset="0"/>
                <a:cs typeface="Franklin Gothic Medium"/>
              </a:rPr>
              <a:t>Non-adjacent swaps</a:t>
            </a:r>
          </a:p>
          <a:p>
            <a:pPr lvl="1"/>
            <a:endParaRPr lang="en-GB" sz="1800" dirty="0">
              <a:solidFill>
                <a:srgbClr val="3E6574"/>
              </a:solidFill>
              <a:latin typeface="Franklin Gothic Medium"/>
              <a:ea typeface="ＭＳ Ｐゴシック" charset="0"/>
              <a:cs typeface="Franklin Gothic Medium"/>
            </a:endParaRPr>
          </a:p>
          <a:p>
            <a:r>
              <a:rPr lang="en-GB" sz="1800" dirty="0">
                <a:solidFill>
                  <a:srgbClr val="3E6574"/>
                </a:solidFill>
                <a:latin typeface="Franklin Gothic Medium"/>
                <a:ea typeface="ＭＳ Ｐゴシック" charset="0"/>
                <a:cs typeface="Franklin Gothic Medium"/>
              </a:rPr>
              <a:t>Moves in both neighbourhoods will </a:t>
            </a:r>
          </a:p>
          <a:p>
            <a:pPr marL="0" indent="0">
              <a:buNone/>
            </a:pPr>
            <a:r>
              <a:rPr lang="en-GB" sz="1800" dirty="0">
                <a:solidFill>
                  <a:srgbClr val="3E6574"/>
                </a:solidFill>
                <a:latin typeface="Franklin Gothic Medium"/>
                <a:ea typeface="ＭＳ Ｐゴシック" charset="0"/>
                <a:cs typeface="Franklin Gothic Medium"/>
              </a:rPr>
              <a:t>      preserve feasibility.</a:t>
            </a:r>
          </a:p>
        </p:txBody>
      </p:sp>
      <p:sp>
        <p:nvSpPr>
          <p:cNvPr id="54" name="TextBox 1"/>
          <p:cNvSpPr txBox="1">
            <a:spLocks noChangeArrowheads="1"/>
          </p:cNvSpPr>
          <p:nvPr/>
        </p:nvSpPr>
        <p:spPr bwMode="auto">
          <a:xfrm>
            <a:off x="1096878" y="283409"/>
            <a:ext cx="75670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GB" altLang="en-US" sz="2800" dirty="0" smtClean="0">
                <a:solidFill>
                  <a:schemeClr val="bg1"/>
                </a:solidFill>
                <a:latin typeface="Franklin Gothic Medium"/>
                <a:cs typeface="Franklin Gothic Medium"/>
              </a:rPr>
              <a:t>Optimising the solution</a:t>
            </a:r>
            <a:endParaRPr lang="en-GB" altLang="en-US" sz="2800" dirty="0">
              <a:solidFill>
                <a:schemeClr val="bg1"/>
              </a:solidFill>
              <a:latin typeface="Franklin Gothic Medium"/>
              <a:cs typeface="Franklin Gothic Medium"/>
            </a:endParaRPr>
          </a:p>
        </p:txBody>
      </p:sp>
      <p:sp>
        <p:nvSpPr>
          <p:cNvPr id="55" name="TextBox 54"/>
          <p:cNvSpPr txBox="1"/>
          <p:nvPr/>
        </p:nvSpPr>
        <p:spPr>
          <a:xfrm>
            <a:off x="5900473" y="6237312"/>
            <a:ext cx="1810432" cy="369332"/>
          </a:xfrm>
          <a:prstGeom prst="rect">
            <a:avLst/>
          </a:prstGeom>
          <a:solidFill>
            <a:schemeClr val="bg1">
              <a:lumMod val="85000"/>
            </a:schemeClr>
          </a:solidFill>
        </p:spPr>
        <p:txBody>
          <a:bodyPr wrap="none" rtlCol="0">
            <a:spAutoFit/>
          </a:bodyPr>
          <a:lstStyle/>
          <a:p>
            <a:r>
              <a:rPr lang="en-GB" dirty="0" err="1" smtClean="0"/>
              <a:t>Eg</a:t>
            </a:r>
            <a:r>
              <a:rPr lang="en-GB" dirty="0" smtClean="0"/>
              <a:t>. Swap(   </a:t>
            </a:r>
            <a:r>
              <a:rPr lang="en-GB" sz="1400" dirty="0" smtClean="0"/>
              <a:t>   </a:t>
            </a:r>
            <a:r>
              <a:rPr lang="en-GB" dirty="0" smtClean="0"/>
              <a:t>,      )</a:t>
            </a:r>
            <a:endParaRPr lang="en-GB" dirty="0"/>
          </a:p>
        </p:txBody>
      </p:sp>
      <p:grpSp>
        <p:nvGrpSpPr>
          <p:cNvPr id="56" name="Group 55"/>
          <p:cNvGrpSpPr/>
          <p:nvPr/>
        </p:nvGrpSpPr>
        <p:grpSpPr>
          <a:xfrm>
            <a:off x="6845455" y="6279950"/>
            <a:ext cx="685598" cy="280527"/>
            <a:chOff x="7172412" y="6278489"/>
            <a:chExt cx="685598" cy="280527"/>
          </a:xfrm>
        </p:grpSpPr>
        <p:sp>
          <p:nvSpPr>
            <p:cNvPr id="57" name="Oval 860"/>
            <p:cNvSpPr>
              <a:spLocks noChangeArrowheads="1"/>
            </p:cNvSpPr>
            <p:nvPr/>
          </p:nvSpPr>
          <p:spPr bwMode="auto">
            <a:xfrm>
              <a:off x="7213507" y="6309320"/>
              <a:ext cx="238813" cy="216897"/>
            </a:xfrm>
            <a:prstGeom prst="ellipse">
              <a:avLst/>
            </a:prstGeom>
            <a:solidFill>
              <a:srgbClr val="92D050"/>
            </a:solidFill>
            <a:ln w="9525">
              <a:solidFill>
                <a:schemeClr val="tx1"/>
              </a:solidFill>
              <a:round/>
              <a:headEnd/>
              <a:tailEnd/>
            </a:ln>
            <a:effectLst/>
          </p:spPr>
          <p:txBody>
            <a:bodyPr wrap="none" anchor="ctr"/>
            <a:lstStyle/>
            <a:p>
              <a:endParaRPr lang="en-GB" sz="4400"/>
            </a:p>
          </p:txBody>
        </p:sp>
        <p:sp>
          <p:nvSpPr>
            <p:cNvPr id="58" name="TextBox 57"/>
            <p:cNvSpPr txBox="1"/>
            <p:nvPr/>
          </p:nvSpPr>
          <p:spPr>
            <a:xfrm>
              <a:off x="7172412" y="6282017"/>
              <a:ext cx="354584" cy="276999"/>
            </a:xfrm>
            <a:prstGeom prst="rect">
              <a:avLst/>
            </a:prstGeom>
            <a:noFill/>
          </p:spPr>
          <p:txBody>
            <a:bodyPr wrap="none" rtlCol="0">
              <a:spAutoFit/>
            </a:bodyPr>
            <a:lstStyle/>
            <a:p>
              <a:r>
                <a:rPr lang="en-GB" sz="1200" dirty="0" smtClean="0"/>
                <a:t>10</a:t>
              </a:r>
              <a:endParaRPr lang="en-GB" dirty="0"/>
            </a:p>
          </p:txBody>
        </p:sp>
        <p:sp>
          <p:nvSpPr>
            <p:cNvPr id="59" name="Oval 856"/>
            <p:cNvSpPr>
              <a:spLocks noChangeArrowheads="1"/>
            </p:cNvSpPr>
            <p:nvPr/>
          </p:nvSpPr>
          <p:spPr bwMode="auto">
            <a:xfrm>
              <a:off x="7581527" y="6313528"/>
              <a:ext cx="238813" cy="216897"/>
            </a:xfrm>
            <a:prstGeom prst="ellipse">
              <a:avLst/>
            </a:prstGeom>
            <a:solidFill>
              <a:srgbClr val="00B0F0"/>
            </a:solidFill>
            <a:ln w="9525">
              <a:solidFill>
                <a:schemeClr val="tx1"/>
              </a:solidFill>
              <a:round/>
              <a:headEnd/>
              <a:tailEnd/>
            </a:ln>
            <a:effectLst/>
          </p:spPr>
          <p:txBody>
            <a:bodyPr wrap="none" anchor="ctr"/>
            <a:lstStyle/>
            <a:p>
              <a:endParaRPr lang="en-GB" sz="4400"/>
            </a:p>
          </p:txBody>
        </p:sp>
        <p:sp>
          <p:nvSpPr>
            <p:cNvPr id="60" name="TextBox 59"/>
            <p:cNvSpPr txBox="1"/>
            <p:nvPr/>
          </p:nvSpPr>
          <p:spPr>
            <a:xfrm>
              <a:off x="7588384" y="6278489"/>
              <a:ext cx="269626" cy="276999"/>
            </a:xfrm>
            <a:prstGeom prst="rect">
              <a:avLst/>
            </a:prstGeom>
            <a:noFill/>
          </p:spPr>
          <p:txBody>
            <a:bodyPr wrap="none" rtlCol="0">
              <a:spAutoFit/>
            </a:bodyPr>
            <a:lstStyle/>
            <a:p>
              <a:r>
                <a:rPr lang="en-GB" sz="1200" dirty="0" smtClean="0"/>
                <a:t>5</a:t>
              </a:r>
              <a:endParaRPr lang="en-GB" dirty="0"/>
            </a:p>
          </p:txBody>
        </p:sp>
      </p:grpSp>
    </p:spTree>
    <p:extLst>
      <p:ext uri="{BB962C8B-B14F-4D97-AF65-F5344CB8AC3E}">
        <p14:creationId xmlns:p14="http://schemas.microsoft.com/office/powerpoint/2010/main" val="4868752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68083" y="179329"/>
            <a:ext cx="6823708" cy="830997"/>
          </a:xfrm>
          <a:prstGeom prst="rect">
            <a:avLst/>
          </a:prstGeom>
          <a:noFill/>
        </p:spPr>
        <p:txBody>
          <a:bodyPr wrap="square" rtlCol="0">
            <a:spAutoFit/>
          </a:bodyPr>
          <a:lstStyle/>
          <a:p>
            <a:r>
              <a:rPr lang="en-GB" sz="2400" dirty="0" smtClean="0">
                <a:solidFill>
                  <a:schemeClr val="bg1"/>
                </a:solidFill>
                <a:latin typeface="Franklin Gothic Medium"/>
                <a:cs typeface="Franklin Gothic Medium"/>
              </a:rPr>
              <a:t>PROBLEM 3: The </a:t>
            </a:r>
            <a:r>
              <a:rPr lang="en-GB" sz="2400" dirty="0">
                <a:solidFill>
                  <a:schemeClr val="bg1"/>
                </a:solidFill>
                <a:latin typeface="Franklin Gothic Medium"/>
                <a:cs typeface="Franklin Gothic Medium"/>
              </a:rPr>
              <a:t>School Bus Routing Problem: An </a:t>
            </a:r>
            <a:r>
              <a:rPr lang="en-GB" sz="2400" dirty="0" smtClean="0">
                <a:solidFill>
                  <a:schemeClr val="bg1"/>
                </a:solidFill>
                <a:latin typeface="Franklin Gothic Medium"/>
                <a:cs typeface="Franklin Gothic Medium"/>
              </a:rPr>
              <a:t>Analysis and </a:t>
            </a:r>
            <a:r>
              <a:rPr lang="en-GB" sz="2400" dirty="0">
                <a:solidFill>
                  <a:schemeClr val="bg1"/>
                </a:solidFill>
                <a:latin typeface="Franklin Gothic Medium"/>
                <a:cs typeface="Franklin Gothic Medium"/>
              </a:rPr>
              <a:t>Algorithm</a:t>
            </a:r>
            <a:endParaRPr lang="en-US" sz="2400" dirty="0">
              <a:solidFill>
                <a:schemeClr val="bg1"/>
              </a:solidFill>
              <a:latin typeface="Franklin Gothic Medium"/>
              <a:cs typeface="Franklin Gothic Medium"/>
            </a:endParaRPr>
          </a:p>
        </p:txBody>
      </p:sp>
      <p:sp>
        <p:nvSpPr>
          <p:cNvPr id="8" name="Rectangle 7"/>
          <p:cNvSpPr/>
          <p:nvPr/>
        </p:nvSpPr>
        <p:spPr>
          <a:xfrm>
            <a:off x="0" y="4413250"/>
            <a:ext cx="9144000" cy="2444750"/>
          </a:xfrm>
          <a:prstGeom prst="rect">
            <a:avLst/>
          </a:prstGeom>
          <a:solidFill>
            <a:schemeClr val="tx1">
              <a:alpha val="31000"/>
            </a:schemeClr>
          </a:solidFill>
          <a:ln>
            <a:noFill/>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sz="1800"/>
          </a:p>
        </p:txBody>
      </p:sp>
      <p:sp>
        <p:nvSpPr>
          <p:cNvPr id="9" name="TextBox 6"/>
          <p:cNvSpPr txBox="1">
            <a:spLocks noChangeArrowheads="1"/>
          </p:cNvSpPr>
          <p:nvPr/>
        </p:nvSpPr>
        <p:spPr bwMode="auto">
          <a:xfrm>
            <a:off x="172873" y="4615097"/>
            <a:ext cx="870276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80975" indent="-180975"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buClr>
                <a:srgbClr val="B63241"/>
              </a:buClr>
            </a:pPr>
            <a:r>
              <a:rPr lang="en-GB" altLang="en-US" b="1" dirty="0" smtClean="0">
                <a:solidFill>
                  <a:schemeClr val="bg1"/>
                </a:solidFill>
                <a:latin typeface="Franklin Gothic Medium"/>
                <a:cs typeface="Franklin Gothic Medium"/>
              </a:rPr>
              <a:t>Rhyd Lewis</a:t>
            </a:r>
            <a:r>
              <a:rPr lang="en-GB" altLang="en-US" b="1" baseline="30000" dirty="0" smtClean="0">
                <a:solidFill>
                  <a:schemeClr val="bg1"/>
                </a:solidFill>
                <a:latin typeface="Franklin Gothic Medium"/>
                <a:cs typeface="Franklin Gothic Medium"/>
              </a:rPr>
              <a:t>1</a:t>
            </a:r>
            <a:r>
              <a:rPr lang="en-GB" altLang="en-US" b="1" dirty="0" smtClean="0">
                <a:solidFill>
                  <a:schemeClr val="bg1"/>
                </a:solidFill>
                <a:latin typeface="Franklin Gothic Medium"/>
                <a:cs typeface="Franklin Gothic Medium"/>
              </a:rPr>
              <a:t>, Kate Smith-Miles</a:t>
            </a:r>
            <a:r>
              <a:rPr lang="en-GB" altLang="en-US" b="1" baseline="30000" dirty="0" smtClean="0">
                <a:solidFill>
                  <a:schemeClr val="bg1"/>
                </a:solidFill>
                <a:latin typeface="Franklin Gothic Medium"/>
                <a:cs typeface="Franklin Gothic Medium"/>
              </a:rPr>
              <a:t>2</a:t>
            </a:r>
            <a:r>
              <a:rPr lang="en-GB" altLang="en-US" b="1" dirty="0">
                <a:solidFill>
                  <a:schemeClr val="bg1"/>
                </a:solidFill>
                <a:latin typeface="Franklin Gothic Medium"/>
                <a:cs typeface="Franklin Gothic Medium"/>
              </a:rPr>
              <a:t> </a:t>
            </a:r>
            <a:r>
              <a:rPr lang="en-GB" altLang="en-US" b="1" dirty="0" smtClean="0">
                <a:solidFill>
                  <a:schemeClr val="bg1"/>
                </a:solidFill>
                <a:latin typeface="Franklin Gothic Medium"/>
                <a:cs typeface="Franklin Gothic Medium"/>
              </a:rPr>
              <a:t>and Kyle Phillips</a:t>
            </a:r>
            <a:r>
              <a:rPr lang="en-GB" altLang="en-US" b="1" baseline="30000" dirty="0" smtClean="0">
                <a:solidFill>
                  <a:schemeClr val="bg1"/>
                </a:solidFill>
                <a:latin typeface="Franklin Gothic Medium"/>
                <a:cs typeface="Franklin Gothic Medium"/>
              </a:rPr>
              <a:t>3</a:t>
            </a:r>
          </a:p>
          <a:p>
            <a:pPr eaLnBrk="1" hangingPunct="1">
              <a:buClr>
                <a:srgbClr val="B63241"/>
              </a:buClr>
            </a:pPr>
            <a:endParaRPr lang="en-GB" altLang="en-US" sz="1800" b="1" dirty="0" smtClean="0">
              <a:solidFill>
                <a:schemeClr val="bg1"/>
              </a:solidFill>
              <a:latin typeface="Franklin Gothic Medium"/>
              <a:cs typeface="Franklin Gothic Medium"/>
            </a:endParaRPr>
          </a:p>
          <a:p>
            <a:pPr eaLnBrk="1" hangingPunct="1">
              <a:buClr>
                <a:srgbClr val="B63241"/>
              </a:buClr>
            </a:pPr>
            <a:r>
              <a:rPr lang="en-GB" altLang="en-US" sz="1600" baseline="30000" dirty="0" smtClean="0">
                <a:solidFill>
                  <a:schemeClr val="bg1"/>
                </a:solidFill>
                <a:latin typeface="Franklin Gothic Medium"/>
                <a:cs typeface="Franklin Gothic Medium"/>
              </a:rPr>
              <a:t>1 </a:t>
            </a:r>
            <a:r>
              <a:rPr lang="en-GB" altLang="en-US" sz="1600" dirty="0" smtClean="0">
                <a:solidFill>
                  <a:schemeClr val="bg1"/>
                </a:solidFill>
                <a:latin typeface="Franklin Gothic Medium"/>
                <a:cs typeface="Franklin Gothic Medium"/>
              </a:rPr>
              <a:t>School of Mathematics, Cardiff University, LewisR9@cf.ac.uk.</a:t>
            </a:r>
          </a:p>
          <a:p>
            <a:pPr eaLnBrk="1" hangingPunct="1">
              <a:buClr>
                <a:srgbClr val="B63241"/>
              </a:buClr>
            </a:pPr>
            <a:r>
              <a:rPr lang="en-GB" altLang="en-US" sz="1600" baseline="30000" dirty="0" smtClean="0">
                <a:solidFill>
                  <a:schemeClr val="bg1"/>
                </a:solidFill>
                <a:latin typeface="Franklin Gothic Medium"/>
                <a:cs typeface="Franklin Gothic Medium"/>
              </a:rPr>
              <a:t>2 </a:t>
            </a:r>
            <a:r>
              <a:rPr lang="en-GB" sz="1600" dirty="0" smtClean="0">
                <a:solidFill>
                  <a:schemeClr val="bg1"/>
                </a:solidFill>
                <a:latin typeface="Franklin Gothic Medium"/>
                <a:cs typeface="Franklin Gothic Medium"/>
              </a:rPr>
              <a:t>School </a:t>
            </a:r>
            <a:r>
              <a:rPr lang="en-GB" sz="1600" dirty="0">
                <a:solidFill>
                  <a:schemeClr val="bg1"/>
                </a:solidFill>
                <a:latin typeface="Franklin Gothic Medium"/>
                <a:cs typeface="Franklin Gothic Medium"/>
              </a:rPr>
              <a:t>of Mathematical Sciences, Monash University, kate.smith-miles@monash.edu</a:t>
            </a:r>
            <a:endParaRPr lang="en-GB" altLang="en-US" sz="1600" dirty="0">
              <a:solidFill>
                <a:schemeClr val="bg1"/>
              </a:solidFill>
              <a:latin typeface="Franklin Gothic Medium"/>
              <a:cs typeface="Franklin Gothic Medium"/>
            </a:endParaRPr>
          </a:p>
          <a:p>
            <a:r>
              <a:rPr lang="en-GB" sz="1600" baseline="30000" dirty="0" smtClean="0">
                <a:solidFill>
                  <a:schemeClr val="bg1"/>
                </a:solidFill>
                <a:latin typeface="Franklin Gothic Medium"/>
                <a:cs typeface="Franklin Gothic Medium"/>
              </a:rPr>
              <a:t>3 </a:t>
            </a:r>
            <a:r>
              <a:rPr lang="en-GB" sz="1600" dirty="0" smtClean="0">
                <a:solidFill>
                  <a:schemeClr val="bg1"/>
                </a:solidFill>
                <a:latin typeface="Franklin Gothic Medium"/>
                <a:cs typeface="Franklin Gothic Medium"/>
              </a:rPr>
              <a:t>Visible </a:t>
            </a:r>
            <a:r>
              <a:rPr lang="en-GB" sz="1600" dirty="0">
                <a:solidFill>
                  <a:schemeClr val="bg1"/>
                </a:solidFill>
                <a:latin typeface="Franklin Gothic Medium"/>
                <a:cs typeface="Franklin Gothic Medium"/>
              </a:rPr>
              <a:t>Services and Transport, Vale of Glamorgan </a:t>
            </a:r>
            <a:r>
              <a:rPr lang="en-GB" sz="1600" dirty="0" smtClean="0">
                <a:solidFill>
                  <a:schemeClr val="bg1"/>
                </a:solidFill>
                <a:latin typeface="Franklin Gothic Medium"/>
                <a:cs typeface="Franklin Gothic Medium"/>
              </a:rPr>
              <a:t>Council, kwphillips@valeofglamorgan.gov.uk</a:t>
            </a:r>
            <a:endParaRPr lang="en-GB" altLang="en-US" sz="1600" dirty="0">
              <a:solidFill>
                <a:schemeClr val="bg1"/>
              </a:solidFill>
              <a:latin typeface="Franklin Gothic Medium"/>
              <a:cs typeface="Franklin Gothic Medium"/>
            </a:endParaRPr>
          </a:p>
        </p:txBody>
      </p:sp>
      <p:pic>
        <p:nvPicPr>
          <p:cNvPr id="2" name="Picture 1"/>
          <p:cNvPicPr>
            <a:picLocks noChangeAspect="1"/>
          </p:cNvPicPr>
          <p:nvPr/>
        </p:nvPicPr>
        <p:blipFill>
          <a:blip r:embed="rId3"/>
          <a:stretch>
            <a:fillRect/>
          </a:stretch>
        </p:blipFill>
        <p:spPr>
          <a:xfrm>
            <a:off x="358781" y="1255082"/>
            <a:ext cx="3184391" cy="3008805"/>
          </a:xfrm>
          <a:prstGeom prst="rect">
            <a:avLst/>
          </a:prstGeom>
        </p:spPr>
      </p:pic>
      <p:pic>
        <p:nvPicPr>
          <p:cNvPr id="1026" name="Picture 2" descr="Image result for school bus images carto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3779" y="2773304"/>
            <a:ext cx="4571294" cy="16399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vale of glamorgan council 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2892" y="1287065"/>
            <a:ext cx="2141108" cy="11176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cardiff universit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9826" y="1267771"/>
            <a:ext cx="1177850" cy="11369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monash universit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1902" y="1287065"/>
            <a:ext cx="1406584" cy="140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07392"/>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1096878" y="283409"/>
            <a:ext cx="75670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GB" altLang="en-US" sz="2800" dirty="0" smtClean="0">
                <a:solidFill>
                  <a:schemeClr val="bg1"/>
                </a:solidFill>
                <a:latin typeface="Franklin Gothic Medium"/>
                <a:cs typeface="Franklin Gothic Medium"/>
              </a:rPr>
              <a:t>PROBLEM 1: Trapezoid Packing</a:t>
            </a:r>
            <a:endParaRPr lang="en-GB" altLang="en-US" sz="2800" dirty="0">
              <a:solidFill>
                <a:schemeClr val="bg1"/>
              </a:solidFill>
              <a:latin typeface="Franklin Gothic Medium"/>
              <a:cs typeface="Franklin Gothic Medium"/>
            </a:endParaRPr>
          </a:p>
        </p:txBody>
      </p:sp>
      <p:sp>
        <p:nvSpPr>
          <p:cNvPr id="124" name="TextBox 6"/>
          <p:cNvSpPr txBox="1">
            <a:spLocks noChangeArrowheads="1"/>
          </p:cNvSpPr>
          <p:nvPr/>
        </p:nvSpPr>
        <p:spPr bwMode="auto">
          <a:xfrm>
            <a:off x="5056995" y="1277102"/>
            <a:ext cx="2395315" cy="461665"/>
          </a:xfrm>
          <a:prstGeom prst="rect">
            <a:avLst/>
          </a:prstGeom>
          <a:noFill/>
          <a:ln w="9525">
            <a:noFill/>
            <a:miter lim="800000"/>
            <a:headEnd/>
            <a:tailEnd/>
          </a:ln>
        </p:spPr>
        <p:txBody>
          <a:bodyPr wrap="square">
            <a:spAutoFit/>
          </a:bodyPr>
          <a:lstStyle/>
          <a:p>
            <a:pPr marL="180975" indent="-180975">
              <a:buClr>
                <a:srgbClr val="B63241"/>
              </a:buClr>
              <a:defRPr/>
            </a:pPr>
            <a:r>
              <a:rPr lang="en-US" sz="2400" b="1" dirty="0" smtClean="0">
                <a:solidFill>
                  <a:srgbClr val="B63241"/>
                </a:solidFill>
                <a:latin typeface="Franklin Gothic Medium"/>
                <a:ea typeface="ＭＳ Ｐゴシック" charset="0"/>
                <a:cs typeface="Franklin Gothic Medium"/>
              </a:rPr>
              <a:t>Problem:</a:t>
            </a:r>
          </a:p>
        </p:txBody>
      </p:sp>
      <p:sp>
        <p:nvSpPr>
          <p:cNvPr id="125" name="TextBox 6"/>
          <p:cNvSpPr txBox="1">
            <a:spLocks noChangeArrowheads="1"/>
          </p:cNvSpPr>
          <p:nvPr/>
        </p:nvSpPr>
        <p:spPr bwMode="auto">
          <a:xfrm>
            <a:off x="5136085" y="1788785"/>
            <a:ext cx="3819954" cy="923330"/>
          </a:xfrm>
          <a:prstGeom prst="rect">
            <a:avLst/>
          </a:prstGeom>
          <a:noFill/>
          <a:ln w="9525">
            <a:noFill/>
            <a:miter lim="800000"/>
            <a:headEnd/>
            <a:tailEnd/>
          </a:ln>
        </p:spPr>
        <p:txBody>
          <a:bodyPr wrap="square">
            <a:spAutoFit/>
          </a:bodyPr>
          <a:lstStyle/>
          <a:p>
            <a:pPr>
              <a:buClr>
                <a:srgbClr val="B63241"/>
              </a:buClr>
              <a:defRPr/>
            </a:pPr>
            <a:r>
              <a:rPr lang="en-AU" dirty="0" smtClean="0">
                <a:solidFill>
                  <a:srgbClr val="3E6574"/>
                </a:solidFill>
                <a:latin typeface="Franklin Gothic Medium"/>
                <a:ea typeface="ＭＳ Ｐゴシック" charset="0"/>
                <a:cs typeface="Franklin Gothic Medium"/>
              </a:rPr>
              <a:t>Arrange a set of trapezoidal items into a minimal number of bins</a:t>
            </a:r>
          </a:p>
          <a:p>
            <a:pPr>
              <a:buClr>
                <a:srgbClr val="B63241"/>
              </a:buClr>
              <a:defRPr/>
            </a:pPr>
            <a:endParaRPr lang="en-AU" dirty="0">
              <a:solidFill>
                <a:srgbClr val="3E6574"/>
              </a:solidFill>
              <a:latin typeface="Franklin Gothic Medium"/>
              <a:ea typeface="ＭＳ Ｐゴシック" charset="0"/>
              <a:cs typeface="Franklin Gothic Medium"/>
            </a:endParaRPr>
          </a:p>
        </p:txBody>
      </p:sp>
      <p:sp>
        <p:nvSpPr>
          <p:cNvPr id="126" name="TextBox 6"/>
          <p:cNvSpPr txBox="1">
            <a:spLocks noChangeArrowheads="1"/>
          </p:cNvSpPr>
          <p:nvPr/>
        </p:nvSpPr>
        <p:spPr bwMode="auto">
          <a:xfrm>
            <a:off x="5088517" y="2576057"/>
            <a:ext cx="2395315" cy="461665"/>
          </a:xfrm>
          <a:prstGeom prst="rect">
            <a:avLst/>
          </a:prstGeom>
          <a:noFill/>
          <a:ln w="9525">
            <a:noFill/>
            <a:miter lim="800000"/>
            <a:headEnd/>
            <a:tailEnd/>
          </a:ln>
        </p:spPr>
        <p:txBody>
          <a:bodyPr wrap="square">
            <a:spAutoFit/>
          </a:bodyPr>
          <a:lstStyle/>
          <a:p>
            <a:pPr marL="180975" indent="-180975">
              <a:buClr>
                <a:srgbClr val="B63241"/>
              </a:buClr>
              <a:defRPr/>
            </a:pPr>
            <a:r>
              <a:rPr lang="en-US" sz="2400" b="1" dirty="0" smtClean="0">
                <a:solidFill>
                  <a:srgbClr val="B63241"/>
                </a:solidFill>
                <a:latin typeface="Franklin Gothic Medium"/>
                <a:ea typeface="ＭＳ Ｐゴシック" charset="0"/>
                <a:cs typeface="Franklin Gothic Medium"/>
              </a:rPr>
              <a:t>Issues</a:t>
            </a:r>
            <a:endParaRPr lang="en-US" sz="2400" b="1" dirty="0">
              <a:solidFill>
                <a:srgbClr val="3E6574"/>
              </a:solidFill>
              <a:latin typeface="Franklin Gothic Medium"/>
              <a:ea typeface="ＭＳ Ｐゴシック" charset="0"/>
              <a:cs typeface="Franklin Gothic Medium"/>
            </a:endParaRPr>
          </a:p>
        </p:txBody>
      </p:sp>
      <p:sp>
        <p:nvSpPr>
          <p:cNvPr id="127" name="TextBox 6"/>
          <p:cNvSpPr txBox="1">
            <a:spLocks noChangeArrowheads="1"/>
          </p:cNvSpPr>
          <p:nvPr/>
        </p:nvSpPr>
        <p:spPr bwMode="auto">
          <a:xfrm>
            <a:off x="5056995" y="3037722"/>
            <a:ext cx="3809157" cy="1200329"/>
          </a:xfrm>
          <a:prstGeom prst="rect">
            <a:avLst/>
          </a:prstGeom>
          <a:noFill/>
          <a:ln w="9525">
            <a:noFill/>
            <a:miter lim="800000"/>
            <a:headEnd/>
            <a:tailEnd/>
          </a:ln>
        </p:spPr>
        <p:txBody>
          <a:bodyPr wrap="square">
            <a:spAutoFit/>
          </a:bodyPr>
          <a:lstStyle/>
          <a:p>
            <a:pPr marL="342900" indent="-342900">
              <a:buClr>
                <a:srgbClr val="B63241"/>
              </a:buClr>
              <a:buFontTx/>
              <a:buAutoNum type="arabicParenR"/>
              <a:defRPr/>
            </a:pPr>
            <a:r>
              <a:rPr lang="en-AU" dirty="0">
                <a:solidFill>
                  <a:srgbClr val="3E6574"/>
                </a:solidFill>
                <a:latin typeface="Franklin Gothic Medium"/>
                <a:ea typeface="ＭＳ Ｐゴシック" charset="0"/>
                <a:cs typeface="Franklin Gothic Medium"/>
              </a:rPr>
              <a:t>Which items should be </a:t>
            </a:r>
            <a:r>
              <a:rPr lang="en-AU" dirty="0" smtClean="0">
                <a:solidFill>
                  <a:srgbClr val="3E6574"/>
                </a:solidFill>
                <a:latin typeface="Franklin Gothic Medium"/>
                <a:ea typeface="ＭＳ Ｐゴシック" charset="0"/>
                <a:cs typeface="Franklin Gothic Medium"/>
              </a:rPr>
              <a:t>put into the same bin?</a:t>
            </a:r>
            <a:endParaRPr lang="en-AU" dirty="0">
              <a:solidFill>
                <a:srgbClr val="3E6574"/>
              </a:solidFill>
              <a:latin typeface="Franklin Gothic Medium"/>
              <a:ea typeface="ＭＳ Ｐゴシック" charset="0"/>
              <a:cs typeface="Franklin Gothic Medium"/>
            </a:endParaRPr>
          </a:p>
          <a:p>
            <a:pPr marL="342900" indent="-342900">
              <a:buClr>
                <a:srgbClr val="B63241"/>
              </a:buClr>
              <a:buAutoNum type="arabicParenR"/>
              <a:defRPr/>
            </a:pPr>
            <a:r>
              <a:rPr lang="en-AU" dirty="0" smtClean="0">
                <a:solidFill>
                  <a:srgbClr val="3E6574"/>
                </a:solidFill>
                <a:latin typeface="Franklin Gothic Medium"/>
                <a:ea typeface="ＭＳ Ｐゴシック" charset="0"/>
                <a:cs typeface="Franklin Gothic Medium"/>
              </a:rPr>
              <a:t>How </a:t>
            </a:r>
            <a:r>
              <a:rPr lang="en-AU" dirty="0">
                <a:solidFill>
                  <a:srgbClr val="3E6574"/>
                </a:solidFill>
                <a:latin typeface="Franklin Gothic Medium"/>
                <a:ea typeface="ＭＳ Ｐゴシック" charset="0"/>
                <a:cs typeface="Franklin Gothic Medium"/>
              </a:rPr>
              <a:t>should </a:t>
            </a:r>
            <a:r>
              <a:rPr lang="en-AU" dirty="0" smtClean="0">
                <a:solidFill>
                  <a:srgbClr val="3E6574"/>
                </a:solidFill>
                <a:latin typeface="Franklin Gothic Medium"/>
                <a:ea typeface="ＭＳ Ｐゴシック" charset="0"/>
                <a:cs typeface="Franklin Gothic Medium"/>
              </a:rPr>
              <a:t>these items </a:t>
            </a:r>
            <a:r>
              <a:rPr lang="en-AU" dirty="0">
                <a:solidFill>
                  <a:srgbClr val="3E6574"/>
                </a:solidFill>
                <a:latin typeface="Franklin Gothic Medium"/>
                <a:ea typeface="ＭＳ Ｐゴシック" charset="0"/>
                <a:cs typeface="Franklin Gothic Medium"/>
              </a:rPr>
              <a:t>be arranged i</a:t>
            </a:r>
            <a:r>
              <a:rPr lang="en-AU" dirty="0" smtClean="0">
                <a:solidFill>
                  <a:srgbClr val="3E6574"/>
                </a:solidFill>
                <a:latin typeface="Franklin Gothic Medium"/>
                <a:ea typeface="ＭＳ Ｐゴシック" charset="0"/>
                <a:cs typeface="Franklin Gothic Medium"/>
              </a:rPr>
              <a:t>n </a:t>
            </a:r>
            <a:r>
              <a:rPr lang="en-AU" dirty="0">
                <a:solidFill>
                  <a:srgbClr val="3E6574"/>
                </a:solidFill>
                <a:latin typeface="Franklin Gothic Medium"/>
                <a:ea typeface="ＭＳ Ｐゴシック" charset="0"/>
                <a:cs typeface="Franklin Gothic Medium"/>
              </a:rPr>
              <a:t>a bin</a:t>
            </a:r>
            <a:r>
              <a:rPr lang="en-AU" dirty="0" smtClean="0">
                <a:solidFill>
                  <a:srgbClr val="3E6574"/>
                </a:solidFill>
                <a:latin typeface="Franklin Gothic Medium"/>
                <a:ea typeface="ＭＳ Ｐゴシック" charset="0"/>
                <a:cs typeface="Franklin Gothic Medium"/>
              </a:rPr>
              <a:t>?</a:t>
            </a:r>
            <a:endParaRPr lang="en-AU" dirty="0">
              <a:solidFill>
                <a:srgbClr val="3E6574"/>
              </a:solidFill>
              <a:latin typeface="Franklin Gothic Medium"/>
              <a:ea typeface="ＭＳ Ｐゴシック" charset="0"/>
              <a:cs typeface="Franklin Gothic Medium"/>
            </a:endParaRPr>
          </a:p>
        </p:txBody>
      </p:sp>
      <p:pic>
        <p:nvPicPr>
          <p:cNvPr id="134" name="Picture 4"/>
          <p:cNvPicPr>
            <a:picLocks noChangeAspect="1" noChangeArrowheads="1"/>
          </p:cNvPicPr>
          <p:nvPr/>
        </p:nvPicPr>
        <p:blipFill>
          <a:blip r:embed="rId3" cstate="print"/>
          <a:srcRect/>
          <a:stretch>
            <a:fillRect/>
          </a:stretch>
        </p:blipFill>
        <p:spPr bwMode="auto">
          <a:xfrm>
            <a:off x="237768" y="5153509"/>
            <a:ext cx="2087120" cy="1563325"/>
          </a:xfrm>
          <a:prstGeom prst="rect">
            <a:avLst/>
          </a:prstGeom>
          <a:noFill/>
          <a:ln w="9525">
            <a:noFill/>
            <a:miter lim="800000"/>
            <a:headEnd/>
            <a:tailEnd/>
          </a:ln>
        </p:spPr>
      </p:pic>
      <p:pic>
        <p:nvPicPr>
          <p:cNvPr id="135" name="Picture 2" descr="http://www.chesterfieldhandyman.co.uk/userfiles/finished%2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8609" y="5153509"/>
            <a:ext cx="2427524" cy="1563325"/>
          </a:xfrm>
          <a:prstGeom prst="rect">
            <a:avLst/>
          </a:prstGeom>
          <a:noFill/>
          <a:extLst>
            <a:ext uri="{909E8E84-426E-40DD-AFC4-6F175D3DCCD1}">
              <a14:hiddenFill xmlns:a14="http://schemas.microsoft.com/office/drawing/2010/main">
                <a:solidFill>
                  <a:srgbClr val="FFFFFF"/>
                </a:solidFill>
              </a14:hiddenFill>
            </a:ext>
          </a:extLst>
        </p:spPr>
      </p:pic>
      <p:sp>
        <p:nvSpPr>
          <p:cNvPr id="136" name="TextBox 6"/>
          <p:cNvSpPr txBox="1">
            <a:spLocks noChangeArrowheads="1"/>
          </p:cNvSpPr>
          <p:nvPr/>
        </p:nvSpPr>
        <p:spPr bwMode="auto">
          <a:xfrm>
            <a:off x="5329132" y="4962508"/>
            <a:ext cx="3537020" cy="1754326"/>
          </a:xfrm>
          <a:prstGeom prst="rect">
            <a:avLst/>
          </a:prstGeom>
          <a:noFill/>
          <a:ln w="9525">
            <a:noFill/>
            <a:miter lim="800000"/>
            <a:headEnd/>
            <a:tailEnd/>
          </a:ln>
        </p:spPr>
        <p:txBody>
          <a:bodyPr wrap="square">
            <a:spAutoFit/>
          </a:bodyPr>
          <a:lstStyle/>
          <a:p>
            <a:pPr marL="171450" indent="-171450">
              <a:buClr>
                <a:srgbClr val="B63241"/>
              </a:buClr>
              <a:buFont typeface="Arial" panose="020B0604020202020204" pitchFamily="34" charset="0"/>
              <a:buChar char="•"/>
              <a:defRPr/>
            </a:pPr>
            <a:r>
              <a:rPr lang="en-AU" sz="1200" b="1" dirty="0"/>
              <a:t>Lewis, R.</a:t>
            </a:r>
            <a:r>
              <a:rPr lang="en-AU" sz="1200" dirty="0"/>
              <a:t> and P. </a:t>
            </a:r>
            <a:r>
              <a:rPr lang="en-AU" sz="1200" dirty="0" err="1"/>
              <a:t>Holborn</a:t>
            </a:r>
            <a:r>
              <a:rPr lang="en-AU" sz="1200" dirty="0"/>
              <a:t> (2017) 'How to Pack Trapezoids: Exact and Evolutionary Algorithms'. </a:t>
            </a:r>
            <a:r>
              <a:rPr lang="en-AU" sz="1200" i="1" dirty="0"/>
              <a:t>IEEE Transactions on Evolutionary Computation</a:t>
            </a:r>
            <a:r>
              <a:rPr lang="en-AU" sz="1200" dirty="0"/>
              <a:t>, vol. 21(3), pp. 463-476</a:t>
            </a:r>
            <a:r>
              <a:rPr lang="en-AU" sz="1200" dirty="0" smtClean="0"/>
              <a:t>.</a:t>
            </a:r>
            <a:endParaRPr lang="en-AU" sz="1200" b="1" dirty="0" smtClean="0"/>
          </a:p>
          <a:p>
            <a:pPr marL="171450" indent="-171450">
              <a:buClr>
                <a:srgbClr val="B63241"/>
              </a:buClr>
              <a:buFont typeface="Arial" panose="020B0604020202020204" pitchFamily="34" charset="0"/>
              <a:buChar char="•"/>
              <a:defRPr/>
            </a:pPr>
            <a:r>
              <a:rPr lang="en-AU" sz="1200" b="1" dirty="0" smtClean="0"/>
              <a:t>Lewis</a:t>
            </a:r>
            <a:r>
              <a:rPr lang="en-AU" sz="1200" b="1" dirty="0"/>
              <a:t>, R.</a:t>
            </a:r>
            <a:r>
              <a:rPr lang="en-AU" sz="1200" dirty="0"/>
              <a:t>, X. Song, K. </a:t>
            </a:r>
            <a:r>
              <a:rPr lang="en-AU" sz="1200" dirty="0" err="1"/>
              <a:t>Dowsland</a:t>
            </a:r>
            <a:r>
              <a:rPr lang="en-AU" sz="1200" dirty="0"/>
              <a:t>, and J. Thompson (2011) 'An Investigation into two Bin Packing Problems with Ordering and Orientation Implications'. </a:t>
            </a:r>
            <a:r>
              <a:rPr lang="en-AU" sz="1200" i="1" dirty="0"/>
              <a:t>European Journal of Operational Research</a:t>
            </a:r>
            <a:r>
              <a:rPr lang="en-AU" sz="1200" dirty="0"/>
              <a:t>, vol. 213, pp. </a:t>
            </a:r>
            <a:r>
              <a:rPr lang="en-AU" sz="1200" dirty="0" smtClean="0"/>
              <a:t>52-65.</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768" y="1277102"/>
            <a:ext cx="4632605" cy="3685406"/>
          </a:xfrm>
          <a:prstGeom prst="rect">
            <a:avLst/>
          </a:prstGeom>
        </p:spPr>
      </p:pic>
    </p:spTree>
    <p:extLst>
      <p:ext uri="{BB962C8B-B14F-4D97-AF65-F5344CB8AC3E}">
        <p14:creationId xmlns:p14="http://schemas.microsoft.com/office/powerpoint/2010/main" val="4236805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1096878" y="283409"/>
            <a:ext cx="75670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GB" altLang="en-US" sz="2800" dirty="0" smtClean="0">
                <a:solidFill>
                  <a:schemeClr val="bg1"/>
                </a:solidFill>
                <a:latin typeface="Franklin Gothic Medium"/>
                <a:cs typeface="Franklin Gothic Medium"/>
              </a:rPr>
              <a:t>School Bus Transport</a:t>
            </a:r>
            <a:endParaRPr lang="en-GB" altLang="en-US" sz="2800" dirty="0">
              <a:solidFill>
                <a:schemeClr val="bg1"/>
              </a:solidFill>
              <a:latin typeface="Franklin Gothic Medium"/>
              <a:cs typeface="Franklin Gothic Medium"/>
            </a:endParaRPr>
          </a:p>
        </p:txBody>
      </p:sp>
      <p:sp>
        <p:nvSpPr>
          <p:cNvPr id="9" name="TextBox 6"/>
          <p:cNvSpPr txBox="1">
            <a:spLocks noChangeArrowheads="1"/>
          </p:cNvSpPr>
          <p:nvPr/>
        </p:nvSpPr>
        <p:spPr bwMode="auto">
          <a:xfrm>
            <a:off x="322485" y="1237879"/>
            <a:ext cx="5132069" cy="461665"/>
          </a:xfrm>
          <a:prstGeom prst="rect">
            <a:avLst/>
          </a:prstGeom>
          <a:noFill/>
          <a:ln w="9525">
            <a:noFill/>
            <a:miter lim="800000"/>
            <a:headEnd/>
            <a:tailEnd/>
          </a:ln>
        </p:spPr>
        <p:txBody>
          <a:bodyPr wrap="square">
            <a:spAutoFit/>
          </a:bodyPr>
          <a:lstStyle/>
          <a:p>
            <a:pPr marL="180975" indent="-180975">
              <a:buClr>
                <a:srgbClr val="B63241"/>
              </a:buClr>
              <a:defRPr/>
            </a:pPr>
            <a:r>
              <a:rPr lang="en-US" sz="2400" b="1" dirty="0" smtClean="0">
                <a:solidFill>
                  <a:srgbClr val="B63241"/>
                </a:solidFill>
                <a:latin typeface="Franklin Gothic Medium"/>
                <a:ea typeface="ＭＳ Ｐゴシック" charset="0"/>
                <a:cs typeface="Franklin Gothic Medium"/>
              </a:rPr>
              <a:t>The Current Procedure…</a:t>
            </a:r>
            <a:endParaRPr lang="en-US" sz="2400" b="1" dirty="0">
              <a:solidFill>
                <a:srgbClr val="3E6574"/>
              </a:solidFill>
              <a:latin typeface="Franklin Gothic Medium"/>
              <a:ea typeface="ＭＳ Ｐゴシック" charset="0"/>
              <a:cs typeface="Franklin Gothic Medium"/>
            </a:endParaRPr>
          </a:p>
        </p:txBody>
      </p:sp>
      <p:sp>
        <p:nvSpPr>
          <p:cNvPr id="6" name="TextBox 6"/>
          <p:cNvSpPr txBox="1">
            <a:spLocks noChangeArrowheads="1"/>
          </p:cNvSpPr>
          <p:nvPr/>
        </p:nvSpPr>
        <p:spPr bwMode="auto">
          <a:xfrm>
            <a:off x="322485" y="1813844"/>
            <a:ext cx="4909915" cy="4524315"/>
          </a:xfrm>
          <a:prstGeom prst="rect">
            <a:avLst/>
          </a:prstGeom>
          <a:noFill/>
          <a:ln w="9525">
            <a:noFill/>
            <a:miter lim="800000"/>
            <a:headEnd/>
            <a:tailEnd/>
          </a:ln>
        </p:spPr>
        <p:txBody>
          <a:bodyPr wrap="square">
            <a:spAutoFit/>
          </a:bodyPr>
          <a:lstStyle/>
          <a:p>
            <a:pPr marL="342900" indent="-342900">
              <a:buClr>
                <a:srgbClr val="B63241"/>
              </a:buClr>
              <a:buAutoNum type="arabicParenR"/>
              <a:defRPr/>
            </a:pPr>
            <a:r>
              <a:rPr lang="en-GB" dirty="0">
                <a:solidFill>
                  <a:srgbClr val="3E6574"/>
                </a:solidFill>
                <a:latin typeface="Franklin Gothic Medium"/>
                <a:ea typeface="ＭＳ Ｐゴシック" charset="0"/>
                <a:cs typeface="Franklin Gothic Medium"/>
              </a:rPr>
              <a:t>O</a:t>
            </a:r>
            <a:r>
              <a:rPr lang="en-GB" dirty="0" smtClean="0">
                <a:solidFill>
                  <a:srgbClr val="3E6574"/>
                </a:solidFill>
                <a:latin typeface="Franklin Gothic Medium"/>
                <a:ea typeface="ＭＳ Ｐゴシック" charset="0"/>
                <a:cs typeface="Franklin Gothic Medium"/>
              </a:rPr>
              <a:t>rganised </a:t>
            </a:r>
            <a:r>
              <a:rPr lang="en-GB" dirty="0">
                <a:solidFill>
                  <a:srgbClr val="3E6574"/>
                </a:solidFill>
                <a:latin typeface="Franklin Gothic Medium"/>
                <a:ea typeface="ＭＳ Ｐゴシック" charset="0"/>
                <a:cs typeface="Franklin Gothic Medium"/>
              </a:rPr>
              <a:t>by local </a:t>
            </a:r>
            <a:r>
              <a:rPr lang="en-GB" dirty="0" smtClean="0">
                <a:solidFill>
                  <a:srgbClr val="3E6574"/>
                </a:solidFill>
                <a:latin typeface="Franklin Gothic Medium"/>
                <a:ea typeface="ＭＳ Ｐゴシック" charset="0"/>
                <a:cs typeface="Franklin Gothic Medium"/>
              </a:rPr>
              <a:t>government</a:t>
            </a:r>
          </a:p>
          <a:p>
            <a:pPr marL="342900" indent="-342900">
              <a:buClr>
                <a:srgbClr val="B63241"/>
              </a:buClr>
              <a:buAutoNum type="arabicParenR"/>
              <a:defRPr/>
            </a:pPr>
            <a:endParaRPr lang="en-GB" dirty="0">
              <a:solidFill>
                <a:srgbClr val="3E6574"/>
              </a:solidFill>
              <a:latin typeface="Franklin Gothic Medium"/>
              <a:ea typeface="ＭＳ Ｐゴシック" charset="0"/>
              <a:cs typeface="Franklin Gothic Medium"/>
            </a:endParaRPr>
          </a:p>
          <a:p>
            <a:pPr marL="342900" indent="-342900">
              <a:buClr>
                <a:srgbClr val="B63241"/>
              </a:buClr>
              <a:buAutoNum type="arabicParenR"/>
              <a:defRPr/>
            </a:pPr>
            <a:r>
              <a:rPr lang="en-GB" dirty="0" smtClean="0">
                <a:solidFill>
                  <a:srgbClr val="3E6574"/>
                </a:solidFill>
                <a:latin typeface="Franklin Gothic Medium"/>
                <a:ea typeface="ＭＳ Ｐゴシック" charset="0"/>
                <a:cs typeface="Franklin Gothic Medium"/>
              </a:rPr>
              <a:t>For each school a </a:t>
            </a:r>
            <a:r>
              <a:rPr lang="en-GB" dirty="0">
                <a:solidFill>
                  <a:srgbClr val="3E6574"/>
                </a:solidFill>
                <a:latin typeface="Franklin Gothic Medium"/>
                <a:ea typeface="ＭＳ Ｐゴシック" charset="0"/>
                <a:cs typeface="Franklin Gothic Medium"/>
              </a:rPr>
              <a:t>list of </a:t>
            </a:r>
            <a:r>
              <a:rPr lang="en-GB" b="1" dirty="0" smtClean="0">
                <a:solidFill>
                  <a:srgbClr val="3E6574"/>
                </a:solidFill>
                <a:latin typeface="Franklin Gothic Medium"/>
                <a:ea typeface="ＭＳ Ｐゴシック" charset="0"/>
                <a:cs typeface="Franklin Gothic Medium"/>
              </a:rPr>
              <a:t>eligible</a:t>
            </a:r>
            <a:r>
              <a:rPr lang="en-GB" dirty="0" smtClean="0">
                <a:solidFill>
                  <a:srgbClr val="3E6574"/>
                </a:solidFill>
                <a:latin typeface="Franklin Gothic Medium"/>
                <a:ea typeface="ＭＳ Ｐゴシック" charset="0"/>
                <a:cs typeface="Franklin Gothic Medium"/>
              </a:rPr>
              <a:t> addresses </a:t>
            </a:r>
            <a:r>
              <a:rPr lang="en-GB" dirty="0">
                <a:solidFill>
                  <a:srgbClr val="3E6574"/>
                </a:solidFill>
                <a:latin typeface="Franklin Gothic Medium"/>
                <a:ea typeface="ＭＳ Ｐゴシック" charset="0"/>
                <a:cs typeface="Franklin Gothic Medium"/>
              </a:rPr>
              <a:t>is </a:t>
            </a:r>
            <a:r>
              <a:rPr lang="en-GB" dirty="0" smtClean="0">
                <a:solidFill>
                  <a:srgbClr val="3E6574"/>
                </a:solidFill>
                <a:latin typeface="Franklin Gothic Medium"/>
                <a:ea typeface="ＭＳ Ｐゴシック" charset="0"/>
                <a:cs typeface="Franklin Gothic Medium"/>
              </a:rPr>
              <a:t>compiled</a:t>
            </a:r>
          </a:p>
          <a:p>
            <a:pPr marL="342900" indent="-342900">
              <a:buClr>
                <a:srgbClr val="B63241"/>
              </a:buClr>
              <a:buAutoNum type="arabicParenR"/>
              <a:defRPr/>
            </a:pPr>
            <a:endParaRPr lang="en-GB" dirty="0">
              <a:solidFill>
                <a:srgbClr val="3E6574"/>
              </a:solidFill>
              <a:latin typeface="Franklin Gothic Medium"/>
              <a:ea typeface="ＭＳ Ｐゴシック" charset="0"/>
              <a:cs typeface="Franklin Gothic Medium"/>
            </a:endParaRPr>
          </a:p>
          <a:p>
            <a:pPr marL="342900" indent="-342900">
              <a:buClr>
                <a:srgbClr val="B63241"/>
              </a:buClr>
              <a:buAutoNum type="arabicParenR"/>
              <a:defRPr/>
            </a:pPr>
            <a:r>
              <a:rPr lang="en-GB" dirty="0" smtClean="0">
                <a:solidFill>
                  <a:srgbClr val="3E6574"/>
                </a:solidFill>
                <a:latin typeface="Franklin Gothic Medium"/>
                <a:ea typeface="ＭＳ Ｐゴシック" charset="0"/>
                <a:cs typeface="Franklin Gothic Medium"/>
              </a:rPr>
              <a:t>A </a:t>
            </a:r>
            <a:r>
              <a:rPr lang="en-GB" dirty="0">
                <a:solidFill>
                  <a:srgbClr val="3E6574"/>
                </a:solidFill>
                <a:latin typeface="Franklin Gothic Medium"/>
                <a:ea typeface="ＭＳ Ｐゴシック" charset="0"/>
                <a:cs typeface="Franklin Gothic Medium"/>
              </a:rPr>
              <a:t>set of suitable bus routes </a:t>
            </a:r>
            <a:r>
              <a:rPr lang="en-GB" dirty="0" smtClean="0">
                <a:solidFill>
                  <a:srgbClr val="3E6574"/>
                </a:solidFill>
                <a:latin typeface="Franklin Gothic Medium"/>
                <a:ea typeface="ＭＳ Ｐゴシック" charset="0"/>
                <a:cs typeface="Franklin Gothic Medium"/>
              </a:rPr>
              <a:t>are created to </a:t>
            </a:r>
            <a:r>
              <a:rPr lang="en-GB" dirty="0">
                <a:solidFill>
                  <a:srgbClr val="3E6574"/>
                </a:solidFill>
                <a:latin typeface="Franklin Gothic Medium"/>
                <a:ea typeface="ＭＳ Ｐゴシック" charset="0"/>
                <a:cs typeface="Franklin Gothic Medium"/>
              </a:rPr>
              <a:t>serve all </a:t>
            </a:r>
            <a:r>
              <a:rPr lang="en-GB" dirty="0" smtClean="0">
                <a:solidFill>
                  <a:srgbClr val="3E6574"/>
                </a:solidFill>
                <a:latin typeface="Franklin Gothic Medium"/>
                <a:ea typeface="ＭＳ Ｐゴシック" charset="0"/>
                <a:cs typeface="Franklin Gothic Medium"/>
              </a:rPr>
              <a:t>qualifying students</a:t>
            </a:r>
            <a:r>
              <a:rPr lang="en-GB" dirty="0">
                <a:solidFill>
                  <a:srgbClr val="3E6574"/>
                </a:solidFill>
                <a:latin typeface="Franklin Gothic Medium"/>
                <a:ea typeface="ＭＳ Ｐゴシック" charset="0"/>
                <a:cs typeface="Franklin Gothic Medium"/>
              </a:rPr>
              <a:t>. </a:t>
            </a:r>
            <a:endParaRPr lang="en-GB" dirty="0" smtClean="0">
              <a:solidFill>
                <a:srgbClr val="3E6574"/>
              </a:solidFill>
              <a:latin typeface="Franklin Gothic Medium"/>
              <a:ea typeface="ＭＳ Ｐゴシック" charset="0"/>
              <a:cs typeface="Franklin Gothic Medium"/>
            </a:endParaRPr>
          </a:p>
          <a:p>
            <a:pPr marL="342900" indent="-342900">
              <a:buClr>
                <a:srgbClr val="B63241"/>
              </a:buClr>
              <a:buAutoNum type="arabicParenR"/>
              <a:defRPr/>
            </a:pPr>
            <a:endParaRPr lang="en-GB" dirty="0">
              <a:solidFill>
                <a:srgbClr val="3E6574"/>
              </a:solidFill>
              <a:latin typeface="Franklin Gothic Medium"/>
              <a:ea typeface="ＭＳ Ｐゴシック" charset="0"/>
              <a:cs typeface="Franklin Gothic Medium"/>
            </a:endParaRPr>
          </a:p>
          <a:p>
            <a:pPr marL="342900" indent="-342900">
              <a:buClr>
                <a:srgbClr val="B63241"/>
              </a:buClr>
              <a:buAutoNum type="arabicParenR"/>
              <a:defRPr/>
            </a:pPr>
            <a:r>
              <a:rPr lang="en-GB" dirty="0">
                <a:solidFill>
                  <a:srgbClr val="3E6574"/>
                </a:solidFill>
                <a:latin typeface="Franklin Gothic Medium"/>
                <a:ea typeface="ＭＳ Ｐゴシック" charset="0"/>
                <a:cs typeface="Franklin Gothic Medium"/>
              </a:rPr>
              <a:t>B</a:t>
            </a:r>
            <a:r>
              <a:rPr lang="en-GB" dirty="0" smtClean="0">
                <a:solidFill>
                  <a:srgbClr val="3E6574"/>
                </a:solidFill>
                <a:latin typeface="Franklin Gothic Medium"/>
                <a:ea typeface="ＭＳ Ｐゴシック" charset="0"/>
                <a:cs typeface="Franklin Gothic Medium"/>
              </a:rPr>
              <a:t>us companies then bid </a:t>
            </a:r>
            <a:r>
              <a:rPr lang="en-GB" dirty="0">
                <a:solidFill>
                  <a:srgbClr val="3E6574"/>
                </a:solidFill>
                <a:latin typeface="Franklin Gothic Medium"/>
                <a:ea typeface="ＭＳ Ｐゴシック" charset="0"/>
                <a:cs typeface="Franklin Gothic Medium"/>
              </a:rPr>
              <a:t>for the contracts. </a:t>
            </a:r>
            <a:endParaRPr lang="en-GB" dirty="0" smtClean="0">
              <a:solidFill>
                <a:srgbClr val="3E6574"/>
              </a:solidFill>
              <a:latin typeface="Franklin Gothic Medium"/>
              <a:ea typeface="ＭＳ Ｐゴシック" charset="0"/>
              <a:cs typeface="Franklin Gothic Medium"/>
            </a:endParaRPr>
          </a:p>
          <a:p>
            <a:pPr marL="342900" indent="-342900">
              <a:buClr>
                <a:srgbClr val="B63241"/>
              </a:buClr>
              <a:buAutoNum type="arabicParenR"/>
              <a:defRPr/>
            </a:pPr>
            <a:endParaRPr lang="en-GB" dirty="0" smtClean="0">
              <a:solidFill>
                <a:srgbClr val="3E6574"/>
              </a:solidFill>
              <a:latin typeface="Franklin Gothic Medium"/>
              <a:ea typeface="ＭＳ Ｐゴシック" charset="0"/>
              <a:cs typeface="Franklin Gothic Medium"/>
            </a:endParaRPr>
          </a:p>
          <a:p>
            <a:pPr marL="342900" indent="-342900">
              <a:buClr>
                <a:srgbClr val="B63241"/>
              </a:buClr>
              <a:buAutoNum type="arabicParenR"/>
              <a:defRPr/>
            </a:pPr>
            <a:endParaRPr lang="en-GB" dirty="0">
              <a:solidFill>
                <a:srgbClr val="3E6574"/>
              </a:solidFill>
              <a:latin typeface="Franklin Gothic Medium"/>
              <a:ea typeface="ＭＳ Ｐゴシック" charset="0"/>
              <a:cs typeface="Franklin Gothic Medium"/>
            </a:endParaRPr>
          </a:p>
          <a:p>
            <a:pPr marL="342900" indent="-342900">
              <a:buClr>
                <a:srgbClr val="B63241"/>
              </a:buClr>
              <a:buFont typeface="Arial" panose="020B0604020202020204" pitchFamily="34" charset="0"/>
              <a:buChar char="•"/>
              <a:defRPr/>
            </a:pPr>
            <a:r>
              <a:rPr lang="en-GB" dirty="0" smtClean="0">
                <a:solidFill>
                  <a:srgbClr val="3E6574"/>
                </a:solidFill>
                <a:latin typeface="Franklin Gothic Medium"/>
                <a:ea typeface="ＭＳ Ｐゴシック" charset="0"/>
                <a:cs typeface="Franklin Gothic Medium"/>
              </a:rPr>
              <a:t>Yearly </a:t>
            </a:r>
            <a:r>
              <a:rPr lang="en-GB" dirty="0">
                <a:solidFill>
                  <a:srgbClr val="3E6574"/>
                </a:solidFill>
                <a:latin typeface="Franklin Gothic Medium"/>
                <a:ea typeface="ＭＳ Ｐゴシック" charset="0"/>
                <a:cs typeface="Franklin Gothic Medium"/>
              </a:rPr>
              <a:t>contract for </a:t>
            </a:r>
            <a:r>
              <a:rPr lang="en-GB" dirty="0" smtClean="0">
                <a:solidFill>
                  <a:srgbClr val="3E6574"/>
                </a:solidFill>
                <a:latin typeface="Franklin Gothic Medium"/>
                <a:ea typeface="ＭＳ Ｐゴシック" charset="0"/>
                <a:cs typeface="Franklin Gothic Medium"/>
              </a:rPr>
              <a:t>a 70-seat </a:t>
            </a:r>
            <a:r>
              <a:rPr lang="en-GB" dirty="0">
                <a:solidFill>
                  <a:srgbClr val="3E6574"/>
                </a:solidFill>
                <a:latin typeface="Franklin Gothic Medium"/>
                <a:ea typeface="ＭＳ Ｐゴシック" charset="0"/>
                <a:cs typeface="Franklin Gothic Medium"/>
              </a:rPr>
              <a:t>bus typically </a:t>
            </a:r>
            <a:r>
              <a:rPr lang="en-GB" dirty="0" smtClean="0">
                <a:solidFill>
                  <a:srgbClr val="3E6574"/>
                </a:solidFill>
                <a:latin typeface="Franklin Gothic Medium"/>
                <a:ea typeface="ＭＳ Ｐゴシック" charset="0"/>
                <a:cs typeface="Franklin Gothic Medium"/>
              </a:rPr>
              <a:t>GBP£25,000 </a:t>
            </a:r>
            <a:r>
              <a:rPr lang="en-GB" dirty="0">
                <a:solidFill>
                  <a:srgbClr val="3E6574"/>
                </a:solidFill>
                <a:latin typeface="Franklin Gothic Medium"/>
                <a:ea typeface="ＭＳ Ｐゴシック" charset="0"/>
                <a:cs typeface="Franklin Gothic Medium"/>
              </a:rPr>
              <a:t>to £35,000, </a:t>
            </a:r>
            <a:endParaRPr lang="en-GB" dirty="0" smtClean="0">
              <a:solidFill>
                <a:srgbClr val="3E6574"/>
              </a:solidFill>
              <a:latin typeface="Franklin Gothic Medium"/>
              <a:ea typeface="ＭＳ Ｐゴシック" charset="0"/>
              <a:cs typeface="Franklin Gothic Medium"/>
            </a:endParaRPr>
          </a:p>
          <a:p>
            <a:pPr marL="342900" indent="-342900">
              <a:buClr>
                <a:srgbClr val="B63241"/>
              </a:buClr>
              <a:buFont typeface="Arial" panose="020B0604020202020204" pitchFamily="34" charset="0"/>
              <a:buChar char="•"/>
              <a:defRPr/>
            </a:pPr>
            <a:endParaRPr lang="en-GB" dirty="0">
              <a:solidFill>
                <a:srgbClr val="3E6574"/>
              </a:solidFill>
              <a:latin typeface="Franklin Gothic Medium"/>
              <a:ea typeface="ＭＳ Ｐゴシック" charset="0"/>
              <a:cs typeface="Franklin Gothic Medium"/>
            </a:endParaRPr>
          </a:p>
          <a:p>
            <a:pPr marL="342900" indent="-342900">
              <a:buClr>
                <a:srgbClr val="B63241"/>
              </a:buClr>
              <a:buFont typeface="Arial" panose="020B0604020202020204" pitchFamily="34" charset="0"/>
              <a:buChar char="•"/>
              <a:defRPr/>
            </a:pPr>
            <a:r>
              <a:rPr lang="en-GB" dirty="0" smtClean="0">
                <a:solidFill>
                  <a:srgbClr val="3E6574"/>
                </a:solidFill>
                <a:latin typeface="Franklin Gothic Medium"/>
                <a:ea typeface="ＭＳ Ｐゴシック" charset="0"/>
                <a:cs typeface="Franklin Gothic Medium"/>
              </a:rPr>
              <a:t>Costs can </a:t>
            </a:r>
            <a:r>
              <a:rPr lang="en-GB" dirty="0">
                <a:solidFill>
                  <a:srgbClr val="3E6574"/>
                </a:solidFill>
                <a:latin typeface="Franklin Gothic Medium"/>
                <a:ea typeface="ＭＳ Ｐゴシック" charset="0"/>
                <a:cs typeface="Franklin Gothic Medium"/>
              </a:rPr>
              <a:t>increase </a:t>
            </a:r>
            <a:r>
              <a:rPr lang="en-GB" dirty="0" smtClean="0">
                <a:solidFill>
                  <a:srgbClr val="3E6574"/>
                </a:solidFill>
                <a:latin typeface="Franklin Gothic Medium"/>
                <a:ea typeface="ＭＳ Ｐゴシック" charset="0"/>
                <a:cs typeface="Franklin Gothic Medium"/>
              </a:rPr>
              <a:t>for </a:t>
            </a:r>
            <a:r>
              <a:rPr lang="en-GB" dirty="0">
                <a:solidFill>
                  <a:srgbClr val="3E6574"/>
                </a:solidFill>
                <a:latin typeface="Franklin Gothic Medium"/>
                <a:ea typeface="ＭＳ Ｐゴシック" charset="0"/>
                <a:cs typeface="Franklin Gothic Medium"/>
              </a:rPr>
              <a:t>longer journeys and for routes requiring a </a:t>
            </a:r>
            <a:r>
              <a:rPr lang="en-GB" dirty="0" smtClean="0">
                <a:solidFill>
                  <a:srgbClr val="3E6574"/>
                </a:solidFill>
                <a:latin typeface="Franklin Gothic Medium"/>
                <a:ea typeface="ＭＳ Ｐゴシック" charset="0"/>
                <a:cs typeface="Franklin Gothic Medium"/>
              </a:rPr>
              <a:t>chaperone</a:t>
            </a:r>
            <a:endParaRPr lang="en-GB" dirty="0">
              <a:solidFill>
                <a:srgbClr val="3E6574"/>
              </a:solidFill>
              <a:latin typeface="Franklin Gothic Medium"/>
              <a:ea typeface="ＭＳ Ｐゴシック" charset="0"/>
              <a:cs typeface="Franklin Gothic Medium"/>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4834" y="1468710"/>
            <a:ext cx="3391854" cy="2543891"/>
          </a:xfrm>
          <a:prstGeom prst="rect">
            <a:avLst/>
          </a:prstGeom>
        </p:spPr>
      </p:pic>
      <p:pic>
        <p:nvPicPr>
          <p:cNvPr id="7" name="Picture 6"/>
          <p:cNvPicPr>
            <a:picLocks noChangeAspect="1"/>
          </p:cNvPicPr>
          <p:nvPr/>
        </p:nvPicPr>
        <p:blipFill>
          <a:blip r:embed="rId4"/>
          <a:stretch>
            <a:fillRect/>
          </a:stretch>
        </p:blipFill>
        <p:spPr>
          <a:xfrm>
            <a:off x="5232400" y="2281591"/>
            <a:ext cx="3339417" cy="4139930"/>
          </a:xfrm>
          <a:prstGeom prst="rect">
            <a:avLst/>
          </a:prstGeom>
        </p:spPr>
      </p:pic>
    </p:spTree>
    <p:extLst>
      <p:ext uri="{BB962C8B-B14F-4D97-AF65-F5344CB8AC3E}">
        <p14:creationId xmlns:p14="http://schemas.microsoft.com/office/powerpoint/2010/main" val="35852128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1096878" y="283409"/>
            <a:ext cx="75670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GB" altLang="en-US" sz="2800" dirty="0" smtClean="0">
                <a:solidFill>
                  <a:schemeClr val="bg1"/>
                </a:solidFill>
                <a:latin typeface="Franklin Gothic Medium"/>
                <a:cs typeface="Franklin Gothic Medium"/>
              </a:rPr>
              <a:t>Problem Description</a:t>
            </a:r>
            <a:endParaRPr lang="en-GB" altLang="en-US" sz="2800" dirty="0">
              <a:solidFill>
                <a:schemeClr val="bg1"/>
              </a:solidFill>
              <a:latin typeface="Franklin Gothic Medium"/>
              <a:cs typeface="Franklin Gothic Medium"/>
            </a:endParaRPr>
          </a:p>
        </p:txBody>
      </p:sp>
      <p:grpSp>
        <p:nvGrpSpPr>
          <p:cNvPr id="2" name="Group 1"/>
          <p:cNvGrpSpPr/>
          <p:nvPr/>
        </p:nvGrpSpPr>
        <p:grpSpPr>
          <a:xfrm>
            <a:off x="578099" y="1438803"/>
            <a:ext cx="3983428" cy="3836747"/>
            <a:chOff x="578099" y="1438803"/>
            <a:chExt cx="4901874" cy="4931230"/>
          </a:xfrm>
        </p:grpSpPr>
        <p:pic>
          <p:nvPicPr>
            <p:cNvPr id="5" name="Picture 2" descr="Image result for school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7014" y="3724805"/>
              <a:ext cx="384110" cy="38411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3145829" y="2071732"/>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2910880" y="1774706"/>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3598428" y="1438803"/>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332500" y="1830688"/>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4174137" y="2340762"/>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4907953" y="2766861"/>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4655769" y="2979910"/>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4316757" y="3161855"/>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5153402" y="3950291"/>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5284030" y="4227101"/>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4542055" y="3970509"/>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4851712" y="4632984"/>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4341639" y="4315741"/>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4590392" y="5422974"/>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4164999" y="5077741"/>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3030496" y="6113439"/>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2195725" y="5542718"/>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2456982" y="5269018"/>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2172462" y="4828927"/>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Connector 26"/>
            <p:cNvCxnSpPr>
              <a:stCxn id="8" idx="6"/>
              <a:endCxn id="97" idx="1"/>
            </p:cNvCxnSpPr>
            <p:nvPr/>
          </p:nvCxnSpPr>
          <p:spPr>
            <a:xfrm flipV="1">
              <a:off x="3041508" y="1830689"/>
              <a:ext cx="208480" cy="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7" idx="7"/>
            </p:cNvCxnSpPr>
            <p:nvPr/>
          </p:nvCxnSpPr>
          <p:spPr>
            <a:xfrm flipV="1">
              <a:off x="3257327" y="1923219"/>
              <a:ext cx="70712" cy="1676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0" idx="6"/>
            </p:cNvCxnSpPr>
            <p:nvPr/>
          </p:nvCxnSpPr>
          <p:spPr>
            <a:xfrm>
              <a:off x="3729056" y="1504118"/>
              <a:ext cx="299071" cy="428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10" idx="3"/>
            </p:cNvCxnSpPr>
            <p:nvPr/>
          </p:nvCxnSpPr>
          <p:spPr>
            <a:xfrm flipV="1">
              <a:off x="3418527" y="1550302"/>
              <a:ext cx="199031" cy="1776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2" idx="1"/>
              <a:endCxn id="121" idx="3"/>
            </p:cNvCxnSpPr>
            <p:nvPr/>
          </p:nvCxnSpPr>
          <p:spPr>
            <a:xfrm flipH="1" flipV="1">
              <a:off x="3980502" y="2208969"/>
              <a:ext cx="212765" cy="1509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1" idx="1"/>
              <a:endCxn id="98" idx="2"/>
            </p:cNvCxnSpPr>
            <p:nvPr/>
          </p:nvCxnSpPr>
          <p:spPr>
            <a:xfrm flipH="1" flipV="1">
              <a:off x="4209102" y="1651757"/>
              <a:ext cx="142528" cy="1980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2" idx="6"/>
              <a:endCxn id="96" idx="1"/>
            </p:cNvCxnSpPr>
            <p:nvPr/>
          </p:nvCxnSpPr>
          <p:spPr>
            <a:xfrm>
              <a:off x="4304765" y="2406077"/>
              <a:ext cx="380587" cy="112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5" idx="1"/>
              <a:endCxn id="119" idx="2"/>
            </p:cNvCxnSpPr>
            <p:nvPr/>
          </p:nvCxnSpPr>
          <p:spPr>
            <a:xfrm flipH="1" flipV="1">
              <a:off x="4204339" y="2990019"/>
              <a:ext cx="131548" cy="1909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3" idx="0"/>
              <a:endCxn id="96" idx="3"/>
            </p:cNvCxnSpPr>
            <p:nvPr/>
          </p:nvCxnSpPr>
          <p:spPr>
            <a:xfrm flipH="1" flipV="1">
              <a:off x="4880614" y="2556632"/>
              <a:ext cx="92653" cy="2102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4" idx="0"/>
              <a:endCxn id="96" idx="2"/>
            </p:cNvCxnSpPr>
            <p:nvPr/>
          </p:nvCxnSpPr>
          <p:spPr>
            <a:xfrm flipV="1">
              <a:off x="4721083" y="2628069"/>
              <a:ext cx="49994" cy="3518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4" idx="2"/>
              <a:endCxn id="119" idx="3"/>
            </p:cNvCxnSpPr>
            <p:nvPr/>
          </p:nvCxnSpPr>
          <p:spPr>
            <a:xfrm flipH="1" flipV="1">
              <a:off x="4290064" y="2904294"/>
              <a:ext cx="365705" cy="1409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6" idx="1"/>
              <a:endCxn id="102" idx="2"/>
            </p:cNvCxnSpPr>
            <p:nvPr/>
          </p:nvCxnSpPr>
          <p:spPr>
            <a:xfrm flipH="1" flipV="1">
              <a:off x="4937764" y="3823457"/>
              <a:ext cx="234768" cy="1459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8" idx="7"/>
              <a:endCxn id="102" idx="1"/>
            </p:cNvCxnSpPr>
            <p:nvPr/>
          </p:nvCxnSpPr>
          <p:spPr>
            <a:xfrm flipV="1">
              <a:off x="4653553" y="3785357"/>
              <a:ext cx="179436" cy="2042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7" idx="2"/>
              <a:endCxn id="105" idx="3"/>
            </p:cNvCxnSpPr>
            <p:nvPr/>
          </p:nvCxnSpPr>
          <p:spPr>
            <a:xfrm flipH="1">
              <a:off x="4885377" y="4292416"/>
              <a:ext cx="398653" cy="7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9" idx="6"/>
              <a:endCxn id="103" idx="1"/>
            </p:cNvCxnSpPr>
            <p:nvPr/>
          </p:nvCxnSpPr>
          <p:spPr>
            <a:xfrm>
              <a:off x="4982340" y="4698299"/>
              <a:ext cx="266574" cy="57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9" idx="1"/>
              <a:endCxn id="105" idx="2"/>
            </p:cNvCxnSpPr>
            <p:nvPr/>
          </p:nvCxnSpPr>
          <p:spPr>
            <a:xfrm flipH="1" flipV="1">
              <a:off x="4790127" y="4480682"/>
              <a:ext cx="80715" cy="171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0" idx="6"/>
              <a:endCxn id="105" idx="1"/>
            </p:cNvCxnSpPr>
            <p:nvPr/>
          </p:nvCxnSpPr>
          <p:spPr>
            <a:xfrm>
              <a:off x="4472267" y="4381056"/>
              <a:ext cx="222610" cy="43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20" idx="2"/>
              <a:endCxn id="111" idx="3"/>
            </p:cNvCxnSpPr>
            <p:nvPr/>
          </p:nvCxnSpPr>
          <p:spPr>
            <a:xfrm flipH="1" flipV="1">
              <a:off x="4018602" y="4309232"/>
              <a:ext cx="323037" cy="718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8" idx="5"/>
              <a:endCxn id="105" idx="0"/>
            </p:cNvCxnSpPr>
            <p:nvPr/>
          </p:nvCxnSpPr>
          <p:spPr>
            <a:xfrm>
              <a:off x="4653553" y="4082008"/>
              <a:ext cx="127049" cy="1986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22" idx="6"/>
              <a:endCxn id="104" idx="1"/>
            </p:cNvCxnSpPr>
            <p:nvPr/>
          </p:nvCxnSpPr>
          <p:spPr>
            <a:xfrm>
              <a:off x="4295627" y="5143056"/>
              <a:ext cx="137312" cy="47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1" idx="0"/>
              <a:endCxn id="104" idx="2"/>
            </p:cNvCxnSpPr>
            <p:nvPr/>
          </p:nvCxnSpPr>
          <p:spPr>
            <a:xfrm flipH="1" flipV="1">
              <a:off x="4561527" y="5309357"/>
              <a:ext cx="94179" cy="1136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23" idx="1"/>
              <a:endCxn id="109" idx="2"/>
            </p:cNvCxnSpPr>
            <p:nvPr/>
          </p:nvCxnSpPr>
          <p:spPr>
            <a:xfrm flipH="1" flipV="1">
              <a:off x="2970852" y="5990394"/>
              <a:ext cx="78774" cy="142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3" idx="6"/>
              <a:endCxn id="110" idx="1"/>
            </p:cNvCxnSpPr>
            <p:nvPr/>
          </p:nvCxnSpPr>
          <p:spPr>
            <a:xfrm>
              <a:off x="3161124" y="6178754"/>
              <a:ext cx="205015" cy="592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615486" y="5542717"/>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nvSpPr>
          <p:spPr>
            <a:xfrm>
              <a:off x="1200140" y="5244042"/>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p:cNvSpPr/>
            <p:nvPr/>
          </p:nvSpPr>
          <p:spPr>
            <a:xfrm>
              <a:off x="1316741" y="5533385"/>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p:cNvSpPr/>
            <p:nvPr/>
          </p:nvSpPr>
          <p:spPr>
            <a:xfrm>
              <a:off x="1153957" y="3822183"/>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972201" y="3622846"/>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1004198" y="2423240"/>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685782" y="2229263"/>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2118735" y="2202361"/>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1953002" y="2398669"/>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2462274" y="2850059"/>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a:off x="2729278" y="2599999"/>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1" name="Straight Connector 60"/>
            <p:cNvCxnSpPr>
              <a:stCxn id="57" idx="6"/>
              <a:endCxn id="94" idx="1"/>
            </p:cNvCxnSpPr>
            <p:nvPr/>
          </p:nvCxnSpPr>
          <p:spPr>
            <a:xfrm>
              <a:off x="2249363" y="2267676"/>
              <a:ext cx="297626" cy="1270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58" idx="4"/>
              <a:endCxn id="95" idx="0"/>
            </p:cNvCxnSpPr>
            <p:nvPr/>
          </p:nvCxnSpPr>
          <p:spPr>
            <a:xfrm>
              <a:off x="2018316" y="2529298"/>
              <a:ext cx="95286" cy="1321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58" idx="6"/>
              <a:endCxn id="94" idx="1"/>
            </p:cNvCxnSpPr>
            <p:nvPr/>
          </p:nvCxnSpPr>
          <p:spPr>
            <a:xfrm flipV="1">
              <a:off x="2083630" y="2413757"/>
              <a:ext cx="463359" cy="502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57" idx="4"/>
              <a:endCxn id="95" idx="0"/>
            </p:cNvCxnSpPr>
            <p:nvPr/>
          </p:nvCxnSpPr>
          <p:spPr>
            <a:xfrm flipH="1">
              <a:off x="2148945" y="2332990"/>
              <a:ext cx="35104" cy="3032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59" idx="0"/>
              <a:endCxn id="94" idx="2"/>
            </p:cNvCxnSpPr>
            <p:nvPr/>
          </p:nvCxnSpPr>
          <p:spPr>
            <a:xfrm flipV="1">
              <a:off x="2527588" y="2499482"/>
              <a:ext cx="109889" cy="3505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59" idx="2"/>
              <a:endCxn id="95" idx="3"/>
            </p:cNvCxnSpPr>
            <p:nvPr/>
          </p:nvCxnSpPr>
          <p:spPr>
            <a:xfrm flipH="1" flipV="1">
              <a:off x="2246952" y="2794757"/>
              <a:ext cx="215322" cy="1206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60" idx="2"/>
              <a:endCxn id="95" idx="3"/>
            </p:cNvCxnSpPr>
            <p:nvPr/>
          </p:nvCxnSpPr>
          <p:spPr>
            <a:xfrm flipH="1">
              <a:off x="2246952" y="2665314"/>
              <a:ext cx="482326" cy="722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60" idx="0"/>
              <a:endCxn id="94" idx="2"/>
            </p:cNvCxnSpPr>
            <p:nvPr/>
          </p:nvCxnSpPr>
          <p:spPr>
            <a:xfrm flipH="1" flipV="1">
              <a:off x="2704152" y="2499482"/>
              <a:ext cx="90440" cy="1005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56" idx="7"/>
              <a:endCxn id="92" idx="1"/>
            </p:cNvCxnSpPr>
            <p:nvPr/>
          </p:nvCxnSpPr>
          <p:spPr>
            <a:xfrm flipV="1">
              <a:off x="797280" y="2018469"/>
              <a:ext cx="306672" cy="2299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56" idx="3"/>
              <a:endCxn id="93" idx="0"/>
            </p:cNvCxnSpPr>
            <p:nvPr/>
          </p:nvCxnSpPr>
          <p:spPr>
            <a:xfrm flipH="1">
              <a:off x="699139" y="2340762"/>
              <a:ext cx="5773" cy="3206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55" idx="7"/>
              <a:endCxn id="92" idx="2"/>
            </p:cNvCxnSpPr>
            <p:nvPr/>
          </p:nvCxnSpPr>
          <p:spPr>
            <a:xfrm flipV="1">
              <a:off x="1115696" y="2128007"/>
              <a:ext cx="73981" cy="314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55" idx="3"/>
            </p:cNvCxnSpPr>
            <p:nvPr/>
          </p:nvCxnSpPr>
          <p:spPr>
            <a:xfrm flipV="1">
              <a:off x="794389" y="2534739"/>
              <a:ext cx="228939" cy="2171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54" idx="3"/>
              <a:endCxn id="106" idx="3"/>
            </p:cNvCxnSpPr>
            <p:nvPr/>
          </p:nvCxnSpPr>
          <p:spPr>
            <a:xfrm flipH="1">
              <a:off x="799152" y="3734345"/>
              <a:ext cx="192179" cy="79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54" idx="6"/>
              <a:endCxn id="108" idx="1"/>
            </p:cNvCxnSpPr>
            <p:nvPr/>
          </p:nvCxnSpPr>
          <p:spPr>
            <a:xfrm flipV="1">
              <a:off x="1102829" y="3580569"/>
              <a:ext cx="253535" cy="1075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54" idx="4"/>
              <a:endCxn id="107" idx="0"/>
            </p:cNvCxnSpPr>
            <p:nvPr/>
          </p:nvCxnSpPr>
          <p:spPr>
            <a:xfrm>
              <a:off x="1037515" y="3753475"/>
              <a:ext cx="114062" cy="3414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53" idx="7"/>
              <a:endCxn id="108" idx="2"/>
            </p:cNvCxnSpPr>
            <p:nvPr/>
          </p:nvCxnSpPr>
          <p:spPr>
            <a:xfrm flipV="1">
              <a:off x="1265455" y="3675819"/>
              <a:ext cx="152822" cy="1654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53" idx="2"/>
              <a:endCxn id="106" idx="3"/>
            </p:cNvCxnSpPr>
            <p:nvPr/>
          </p:nvCxnSpPr>
          <p:spPr>
            <a:xfrm flipH="1" flipV="1">
              <a:off x="799152" y="3847269"/>
              <a:ext cx="354805" cy="402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53" idx="4"/>
              <a:endCxn id="107" idx="0"/>
            </p:cNvCxnSpPr>
            <p:nvPr/>
          </p:nvCxnSpPr>
          <p:spPr>
            <a:xfrm flipH="1">
              <a:off x="1199202" y="3952812"/>
              <a:ext cx="20069" cy="146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1769147" y="5310812"/>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0" name="Straight Connector 79"/>
            <p:cNvCxnSpPr>
              <a:stCxn id="50" idx="0"/>
              <a:endCxn id="99" idx="1"/>
            </p:cNvCxnSpPr>
            <p:nvPr/>
          </p:nvCxnSpPr>
          <p:spPr>
            <a:xfrm flipV="1">
              <a:off x="680800" y="5361744"/>
              <a:ext cx="142164" cy="1809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51" idx="2"/>
              <a:endCxn id="99" idx="3"/>
            </p:cNvCxnSpPr>
            <p:nvPr/>
          </p:nvCxnSpPr>
          <p:spPr>
            <a:xfrm flipH="1">
              <a:off x="1022989" y="5309357"/>
              <a:ext cx="177151" cy="47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50" idx="5"/>
              <a:endCxn id="100" idx="1"/>
            </p:cNvCxnSpPr>
            <p:nvPr/>
          </p:nvCxnSpPr>
          <p:spPr>
            <a:xfrm>
              <a:off x="726984" y="5654216"/>
              <a:ext cx="229330" cy="1075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52" idx="3"/>
              <a:endCxn id="100" idx="3"/>
            </p:cNvCxnSpPr>
            <p:nvPr/>
          </p:nvCxnSpPr>
          <p:spPr>
            <a:xfrm flipH="1">
              <a:off x="1146814" y="5644884"/>
              <a:ext cx="189057" cy="1073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52" idx="1"/>
            </p:cNvCxnSpPr>
            <p:nvPr/>
          </p:nvCxnSpPr>
          <p:spPr>
            <a:xfrm flipH="1" flipV="1">
              <a:off x="1013464" y="5356982"/>
              <a:ext cx="322407" cy="195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51" idx="7"/>
              <a:endCxn id="113" idx="1"/>
            </p:cNvCxnSpPr>
            <p:nvPr/>
          </p:nvCxnSpPr>
          <p:spPr>
            <a:xfrm flipV="1">
              <a:off x="1311638" y="5095044"/>
              <a:ext cx="235226" cy="168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79" idx="0"/>
            </p:cNvCxnSpPr>
            <p:nvPr/>
          </p:nvCxnSpPr>
          <p:spPr>
            <a:xfrm flipH="1" flipV="1">
              <a:off x="1727839" y="5104569"/>
              <a:ext cx="106622" cy="2062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26" idx="0"/>
              <a:endCxn id="112" idx="2"/>
            </p:cNvCxnSpPr>
            <p:nvPr/>
          </p:nvCxnSpPr>
          <p:spPr>
            <a:xfrm flipV="1">
              <a:off x="2237776" y="4585457"/>
              <a:ext cx="52038" cy="2434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25" idx="2"/>
              <a:endCxn id="101" idx="3"/>
            </p:cNvCxnSpPr>
            <p:nvPr/>
          </p:nvCxnSpPr>
          <p:spPr>
            <a:xfrm flipH="1" flipV="1">
              <a:off x="2270764" y="5333169"/>
              <a:ext cx="186218" cy="11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24" idx="0"/>
              <a:endCxn id="101" idx="2"/>
            </p:cNvCxnSpPr>
            <p:nvPr/>
          </p:nvCxnSpPr>
          <p:spPr>
            <a:xfrm flipH="1" flipV="1">
              <a:off x="2189802" y="5437944"/>
              <a:ext cx="71237" cy="104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79" idx="6"/>
              <a:endCxn id="101" idx="1"/>
            </p:cNvCxnSpPr>
            <p:nvPr/>
          </p:nvCxnSpPr>
          <p:spPr>
            <a:xfrm flipV="1">
              <a:off x="1899775" y="5328407"/>
              <a:ext cx="175727" cy="47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26" idx="4"/>
              <a:endCxn id="101" idx="0"/>
            </p:cNvCxnSpPr>
            <p:nvPr/>
          </p:nvCxnSpPr>
          <p:spPr>
            <a:xfrm flipH="1">
              <a:off x="2175514" y="4959556"/>
              <a:ext cx="62262" cy="2831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2"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9512" y="1905335"/>
              <a:ext cx="261257" cy="261257"/>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100" y="2636233"/>
              <a:ext cx="261257" cy="261257"/>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757" y="2275449"/>
              <a:ext cx="261257" cy="261257"/>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8316" y="2636233"/>
              <a:ext cx="261257" cy="261257"/>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5770" y="2406077"/>
              <a:ext cx="261257" cy="261257"/>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9988" y="1700060"/>
              <a:ext cx="261257" cy="261257"/>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2658" y="1438803"/>
              <a:ext cx="261257" cy="261257"/>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878" y="5208372"/>
              <a:ext cx="261257" cy="261257"/>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6506" y="5631360"/>
              <a:ext cx="261257" cy="261257"/>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9290" y="5208371"/>
              <a:ext cx="261257" cy="261257"/>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6398" y="3594176"/>
              <a:ext cx="261257" cy="261257"/>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8716" y="4632985"/>
              <a:ext cx="261257" cy="261257"/>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4513" y="5077742"/>
              <a:ext cx="261257" cy="261257"/>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5769" y="4250428"/>
              <a:ext cx="261257" cy="261257"/>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099" y="3709252"/>
              <a:ext cx="261257" cy="261257"/>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9512" y="4056040"/>
              <a:ext cx="261257" cy="261257"/>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0769" y="3447995"/>
              <a:ext cx="261257" cy="261257"/>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5566" y="5761988"/>
              <a:ext cx="261257" cy="261257"/>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6979" y="6108776"/>
              <a:ext cx="261257" cy="261257"/>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4243" y="4186668"/>
              <a:ext cx="261257" cy="261257"/>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725" y="4357730"/>
              <a:ext cx="261257" cy="261257"/>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4400" y="4959458"/>
              <a:ext cx="261257" cy="261257"/>
            </a:xfrm>
            <a:prstGeom prst="rect">
              <a:avLst/>
            </a:prstGeom>
            <a:noFill/>
            <a:extLst>
              <a:ext uri="{909E8E84-426E-40DD-AFC4-6F175D3DCCD1}">
                <a14:hiddenFill xmlns:a14="http://schemas.microsoft.com/office/drawing/2010/main">
                  <a:solidFill>
                    <a:srgbClr val="FFFFFF"/>
                  </a:solidFill>
                </a14:hiddenFill>
              </a:ext>
            </a:extLst>
          </p:spPr>
        </p:pic>
        <p:sp>
          <p:nvSpPr>
            <p:cNvPr id="115" name="Oval 114"/>
            <p:cNvSpPr/>
            <p:nvPr/>
          </p:nvSpPr>
          <p:spPr>
            <a:xfrm>
              <a:off x="3727261" y="2751699"/>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p:cNvSpPr/>
            <p:nvPr/>
          </p:nvSpPr>
          <p:spPr>
            <a:xfrm>
              <a:off x="3926913" y="2587228"/>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7" name="Straight Connector 116"/>
            <p:cNvCxnSpPr>
              <a:stCxn id="116" idx="5"/>
            </p:cNvCxnSpPr>
            <p:nvPr/>
          </p:nvCxnSpPr>
          <p:spPr>
            <a:xfrm>
              <a:off x="4038411" y="2698727"/>
              <a:ext cx="77825" cy="1163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115" idx="6"/>
            </p:cNvCxnSpPr>
            <p:nvPr/>
          </p:nvCxnSpPr>
          <p:spPr>
            <a:xfrm>
              <a:off x="3857889" y="2817014"/>
              <a:ext cx="232947" cy="425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9"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5500" y="2766861"/>
              <a:ext cx="261257" cy="261257"/>
            </a:xfrm>
            <a:prstGeom prst="rect">
              <a:avLst/>
            </a:prstGeom>
            <a:noFill/>
            <a:extLst>
              <a:ext uri="{909E8E84-426E-40DD-AFC4-6F175D3DCCD1}">
                <a14:hiddenFill xmlns:a14="http://schemas.microsoft.com/office/drawing/2010/main">
                  <a:solidFill>
                    <a:srgbClr val="FFFFFF"/>
                  </a:solidFill>
                </a14:hiddenFill>
              </a:ext>
            </a:extLst>
          </p:spPr>
        </p:pic>
        <p:cxnSp>
          <p:nvCxnSpPr>
            <p:cNvPr id="120" name="Straight Connector 119"/>
            <p:cNvCxnSpPr>
              <a:stCxn id="116" idx="0"/>
            </p:cNvCxnSpPr>
            <p:nvPr/>
          </p:nvCxnSpPr>
          <p:spPr>
            <a:xfrm flipH="1" flipV="1">
              <a:off x="3874139" y="2267707"/>
              <a:ext cx="118088" cy="3195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1"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1401" y="2046848"/>
              <a:ext cx="261257" cy="261257"/>
            </a:xfrm>
            <a:prstGeom prst="rect">
              <a:avLst/>
            </a:prstGeom>
            <a:noFill/>
            <a:extLst>
              <a:ext uri="{909E8E84-426E-40DD-AFC4-6F175D3DCCD1}">
                <a14:hiddenFill xmlns:a14="http://schemas.microsoft.com/office/drawing/2010/main">
                  <a:solidFill>
                    <a:srgbClr val="FFFFFF"/>
                  </a:solidFill>
                </a14:hiddenFill>
              </a:ext>
            </a:extLst>
          </p:spPr>
        </p:pic>
      </p:grpSp>
      <p:sp>
        <p:nvSpPr>
          <p:cNvPr id="124" name="TextBox 6"/>
          <p:cNvSpPr txBox="1">
            <a:spLocks noChangeArrowheads="1"/>
          </p:cNvSpPr>
          <p:nvPr/>
        </p:nvSpPr>
        <p:spPr bwMode="auto">
          <a:xfrm>
            <a:off x="5056995" y="1277102"/>
            <a:ext cx="2395315" cy="461665"/>
          </a:xfrm>
          <a:prstGeom prst="rect">
            <a:avLst/>
          </a:prstGeom>
          <a:noFill/>
          <a:ln w="9525">
            <a:noFill/>
            <a:miter lim="800000"/>
            <a:headEnd/>
            <a:tailEnd/>
          </a:ln>
        </p:spPr>
        <p:txBody>
          <a:bodyPr wrap="square">
            <a:spAutoFit/>
          </a:bodyPr>
          <a:lstStyle/>
          <a:p>
            <a:pPr marL="180975" indent="-180975">
              <a:buClr>
                <a:srgbClr val="B63241"/>
              </a:buClr>
              <a:defRPr/>
            </a:pPr>
            <a:r>
              <a:rPr lang="en-US" sz="2400" b="1" dirty="0" smtClean="0">
                <a:solidFill>
                  <a:srgbClr val="B63241"/>
                </a:solidFill>
                <a:latin typeface="Franklin Gothic Medium"/>
                <a:ea typeface="ＭＳ Ｐゴシック" charset="0"/>
                <a:cs typeface="Franklin Gothic Medium"/>
              </a:rPr>
              <a:t>Constraints…</a:t>
            </a:r>
            <a:endParaRPr lang="en-US" sz="2400" b="1" dirty="0">
              <a:solidFill>
                <a:srgbClr val="3E6574"/>
              </a:solidFill>
              <a:latin typeface="Franklin Gothic Medium"/>
              <a:ea typeface="ＭＳ Ｐゴシック" charset="0"/>
              <a:cs typeface="Franklin Gothic Medium"/>
            </a:endParaRPr>
          </a:p>
        </p:txBody>
      </p:sp>
      <p:sp>
        <p:nvSpPr>
          <p:cNvPr id="125" name="TextBox 6"/>
          <p:cNvSpPr txBox="1">
            <a:spLocks noChangeArrowheads="1"/>
          </p:cNvSpPr>
          <p:nvPr/>
        </p:nvSpPr>
        <p:spPr bwMode="auto">
          <a:xfrm>
            <a:off x="5136085" y="1788785"/>
            <a:ext cx="3819954" cy="1754326"/>
          </a:xfrm>
          <a:prstGeom prst="rect">
            <a:avLst/>
          </a:prstGeom>
          <a:noFill/>
          <a:ln w="9525">
            <a:noFill/>
            <a:miter lim="800000"/>
            <a:headEnd/>
            <a:tailEnd/>
          </a:ln>
        </p:spPr>
        <p:txBody>
          <a:bodyPr wrap="square">
            <a:spAutoFit/>
          </a:bodyPr>
          <a:lstStyle/>
          <a:p>
            <a:pPr marL="342900" indent="-342900">
              <a:buClr>
                <a:srgbClr val="B63241"/>
              </a:buClr>
              <a:buAutoNum type="arabicParenR"/>
              <a:defRPr/>
            </a:pPr>
            <a:r>
              <a:rPr lang="en-GB" dirty="0" smtClean="0">
                <a:solidFill>
                  <a:srgbClr val="3E6574"/>
                </a:solidFill>
                <a:latin typeface="Franklin Gothic Medium"/>
                <a:ea typeface="ＭＳ Ｐゴシック" charset="0"/>
                <a:cs typeface="Franklin Gothic Medium"/>
              </a:rPr>
              <a:t>Bus journeys should not be too long (&lt;45 mins)</a:t>
            </a:r>
          </a:p>
          <a:p>
            <a:pPr marL="342900" indent="-342900">
              <a:buClr>
                <a:srgbClr val="B63241"/>
              </a:buClr>
              <a:buAutoNum type="arabicParenR"/>
              <a:defRPr/>
            </a:pPr>
            <a:endParaRPr lang="en-GB" dirty="0">
              <a:solidFill>
                <a:srgbClr val="3E6574"/>
              </a:solidFill>
              <a:latin typeface="Franklin Gothic Medium"/>
              <a:ea typeface="ＭＳ Ｐゴシック" charset="0"/>
              <a:cs typeface="Franklin Gothic Medium"/>
            </a:endParaRPr>
          </a:p>
          <a:p>
            <a:pPr marL="342900" indent="-342900">
              <a:buClr>
                <a:srgbClr val="B63241"/>
              </a:buClr>
              <a:buAutoNum type="arabicParenR"/>
              <a:defRPr/>
            </a:pPr>
            <a:r>
              <a:rPr lang="en-GB" dirty="0" smtClean="0">
                <a:solidFill>
                  <a:srgbClr val="3E6574"/>
                </a:solidFill>
                <a:latin typeface="Franklin Gothic Medium"/>
                <a:ea typeface="ＭＳ Ｐゴシック" charset="0"/>
                <a:cs typeface="Franklin Gothic Medium"/>
              </a:rPr>
              <a:t>Stops should within walking distance from home (&lt;1 mile)</a:t>
            </a:r>
          </a:p>
          <a:p>
            <a:pPr>
              <a:buClr>
                <a:srgbClr val="B63241"/>
              </a:buClr>
              <a:defRPr/>
            </a:pPr>
            <a:endParaRPr lang="en-GB" dirty="0">
              <a:solidFill>
                <a:srgbClr val="3E6574"/>
              </a:solidFill>
              <a:latin typeface="Franklin Gothic Medium"/>
              <a:ea typeface="ＭＳ Ｐゴシック" charset="0"/>
              <a:cs typeface="Franklin Gothic Medium"/>
            </a:endParaRPr>
          </a:p>
        </p:txBody>
      </p:sp>
      <p:sp>
        <p:nvSpPr>
          <p:cNvPr id="126" name="TextBox 6"/>
          <p:cNvSpPr txBox="1">
            <a:spLocks noChangeArrowheads="1"/>
          </p:cNvSpPr>
          <p:nvPr/>
        </p:nvSpPr>
        <p:spPr bwMode="auto">
          <a:xfrm>
            <a:off x="5163721" y="3638328"/>
            <a:ext cx="2395315" cy="461665"/>
          </a:xfrm>
          <a:prstGeom prst="rect">
            <a:avLst/>
          </a:prstGeom>
          <a:noFill/>
          <a:ln w="9525">
            <a:noFill/>
            <a:miter lim="800000"/>
            <a:headEnd/>
            <a:tailEnd/>
          </a:ln>
        </p:spPr>
        <p:txBody>
          <a:bodyPr wrap="square">
            <a:spAutoFit/>
          </a:bodyPr>
          <a:lstStyle/>
          <a:p>
            <a:pPr marL="180975" indent="-180975">
              <a:buClr>
                <a:srgbClr val="B63241"/>
              </a:buClr>
              <a:defRPr/>
            </a:pPr>
            <a:r>
              <a:rPr lang="en-US" sz="2400" b="1" dirty="0" smtClean="0">
                <a:solidFill>
                  <a:srgbClr val="B63241"/>
                </a:solidFill>
                <a:latin typeface="Franklin Gothic Medium"/>
                <a:ea typeface="ＭＳ Ｐゴシック" charset="0"/>
                <a:cs typeface="Franklin Gothic Medium"/>
              </a:rPr>
              <a:t>Features…</a:t>
            </a:r>
            <a:endParaRPr lang="en-US" sz="2400" b="1" dirty="0">
              <a:solidFill>
                <a:srgbClr val="3E6574"/>
              </a:solidFill>
              <a:latin typeface="Franklin Gothic Medium"/>
              <a:ea typeface="ＭＳ Ｐゴシック" charset="0"/>
              <a:cs typeface="Franklin Gothic Medium"/>
            </a:endParaRPr>
          </a:p>
        </p:txBody>
      </p:sp>
      <p:sp>
        <p:nvSpPr>
          <p:cNvPr id="127" name="TextBox 6"/>
          <p:cNvSpPr txBox="1">
            <a:spLocks noChangeArrowheads="1"/>
          </p:cNvSpPr>
          <p:nvPr/>
        </p:nvSpPr>
        <p:spPr bwMode="auto">
          <a:xfrm>
            <a:off x="5136085" y="4127700"/>
            <a:ext cx="4117152" cy="2308324"/>
          </a:xfrm>
          <a:prstGeom prst="rect">
            <a:avLst/>
          </a:prstGeom>
          <a:noFill/>
          <a:ln w="9525">
            <a:noFill/>
            <a:miter lim="800000"/>
            <a:headEnd/>
            <a:tailEnd/>
          </a:ln>
        </p:spPr>
        <p:txBody>
          <a:bodyPr wrap="square">
            <a:spAutoFit/>
          </a:bodyPr>
          <a:lstStyle/>
          <a:p>
            <a:pPr marL="342900" indent="-342900">
              <a:buClr>
                <a:srgbClr val="B63241"/>
              </a:buClr>
              <a:buAutoNum type="arabicParenR"/>
              <a:defRPr/>
            </a:pPr>
            <a:r>
              <a:rPr lang="en-GB" dirty="0" smtClean="0">
                <a:solidFill>
                  <a:srgbClr val="3E6574"/>
                </a:solidFill>
                <a:latin typeface="Franklin Gothic Medium"/>
                <a:ea typeface="ＭＳ Ｐゴシック" charset="0"/>
                <a:cs typeface="Franklin Gothic Medium"/>
              </a:rPr>
              <a:t>Minimise the number of buses / routes</a:t>
            </a:r>
          </a:p>
          <a:p>
            <a:pPr marL="342900" indent="-342900">
              <a:buClr>
                <a:srgbClr val="B63241"/>
              </a:buClr>
              <a:buAutoNum type="arabicParenR"/>
              <a:defRPr/>
            </a:pPr>
            <a:endParaRPr lang="en-GB" dirty="0" smtClean="0">
              <a:solidFill>
                <a:srgbClr val="3E6574"/>
              </a:solidFill>
              <a:latin typeface="Franklin Gothic Medium"/>
              <a:ea typeface="ＭＳ Ｐゴシック" charset="0"/>
              <a:cs typeface="Franklin Gothic Medium"/>
            </a:endParaRPr>
          </a:p>
          <a:p>
            <a:pPr marL="342900" indent="-342900">
              <a:buClr>
                <a:srgbClr val="B63241"/>
              </a:buClr>
              <a:buAutoNum type="arabicParenR"/>
              <a:defRPr/>
            </a:pPr>
            <a:r>
              <a:rPr lang="en-GB" dirty="0" smtClean="0">
                <a:solidFill>
                  <a:srgbClr val="3E6574"/>
                </a:solidFill>
                <a:latin typeface="Franklin Gothic Medium"/>
                <a:ea typeface="ＭＳ Ｐゴシック" charset="0"/>
                <a:cs typeface="Franklin Gothic Medium"/>
              </a:rPr>
              <a:t>Use </a:t>
            </a:r>
            <a:r>
              <a:rPr lang="en-GB" dirty="0">
                <a:solidFill>
                  <a:srgbClr val="3E6574"/>
                </a:solidFill>
                <a:latin typeface="Franklin Gothic Medium"/>
                <a:ea typeface="ＭＳ Ｐゴシック" charset="0"/>
                <a:cs typeface="Franklin Gothic Medium"/>
              </a:rPr>
              <a:t>a subset of stops</a:t>
            </a:r>
          </a:p>
          <a:p>
            <a:pPr marL="342900" indent="-342900">
              <a:buClr>
                <a:srgbClr val="B63241"/>
              </a:buClr>
              <a:buAutoNum type="arabicParenR"/>
              <a:defRPr/>
            </a:pPr>
            <a:endParaRPr lang="en-GB" dirty="0" smtClean="0">
              <a:solidFill>
                <a:srgbClr val="3E6574"/>
              </a:solidFill>
              <a:latin typeface="Franklin Gothic Medium"/>
              <a:ea typeface="ＭＳ Ｐゴシック" charset="0"/>
              <a:cs typeface="Franklin Gothic Medium"/>
            </a:endParaRPr>
          </a:p>
          <a:p>
            <a:pPr marL="342900" indent="-342900">
              <a:buClr>
                <a:srgbClr val="B63241"/>
              </a:buClr>
              <a:buAutoNum type="arabicParenR"/>
              <a:defRPr/>
            </a:pPr>
            <a:r>
              <a:rPr lang="en-GB" dirty="0" smtClean="0">
                <a:solidFill>
                  <a:srgbClr val="3E6574"/>
                </a:solidFill>
                <a:latin typeface="Franklin Gothic Medium"/>
                <a:ea typeface="ＭＳ Ｐゴシック" charset="0"/>
                <a:cs typeface="Franklin Gothic Medium"/>
              </a:rPr>
              <a:t>Multi-stops are permitted</a:t>
            </a:r>
          </a:p>
          <a:p>
            <a:pPr marL="342900" indent="-342900">
              <a:buClr>
                <a:srgbClr val="B63241"/>
              </a:buClr>
              <a:buAutoNum type="arabicParenR"/>
              <a:defRPr/>
            </a:pPr>
            <a:endParaRPr lang="en-GB" dirty="0" smtClean="0">
              <a:solidFill>
                <a:srgbClr val="3E6574"/>
              </a:solidFill>
              <a:latin typeface="Franklin Gothic Medium"/>
              <a:ea typeface="ＭＳ Ｐゴシック" charset="0"/>
              <a:cs typeface="Franklin Gothic Medium"/>
            </a:endParaRPr>
          </a:p>
          <a:p>
            <a:pPr marL="342900" indent="-342900">
              <a:buClr>
                <a:srgbClr val="B63241"/>
              </a:buClr>
              <a:buAutoNum type="arabicParenR"/>
              <a:defRPr/>
            </a:pPr>
            <a:r>
              <a:rPr lang="en-GB" dirty="0" smtClean="0">
                <a:solidFill>
                  <a:srgbClr val="3E6574"/>
                </a:solidFill>
                <a:latin typeface="Franklin Gothic Medium"/>
                <a:ea typeface="ＭＳ Ｐゴシック" charset="0"/>
                <a:cs typeface="Franklin Gothic Medium"/>
              </a:rPr>
              <a:t>Boarding the bus takes time</a:t>
            </a:r>
          </a:p>
        </p:txBody>
      </p:sp>
      <p:pic>
        <p:nvPicPr>
          <p:cNvPr id="128"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924" y="5757377"/>
            <a:ext cx="222083" cy="222083"/>
          </a:xfrm>
          <a:prstGeom prst="rect">
            <a:avLst/>
          </a:prstGeom>
          <a:noFill/>
          <a:extLst>
            <a:ext uri="{909E8E84-426E-40DD-AFC4-6F175D3DCCD1}">
              <a14:hiddenFill xmlns:a14="http://schemas.microsoft.com/office/drawing/2010/main">
                <a:solidFill>
                  <a:srgbClr val="FFFFFF"/>
                </a:solidFill>
              </a14:hiddenFill>
            </a:ext>
          </a:extLst>
        </p:spPr>
      </p:pic>
      <p:sp>
        <p:nvSpPr>
          <p:cNvPr id="129" name="Oval 128"/>
          <p:cNvSpPr/>
          <p:nvPr/>
        </p:nvSpPr>
        <p:spPr>
          <a:xfrm>
            <a:off x="369650" y="6099985"/>
            <a:ext cx="111041" cy="10885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TextBox 129"/>
          <p:cNvSpPr txBox="1"/>
          <p:nvPr/>
        </p:nvSpPr>
        <p:spPr>
          <a:xfrm>
            <a:off x="498801" y="5714309"/>
            <a:ext cx="848654" cy="307777"/>
          </a:xfrm>
          <a:prstGeom prst="rect">
            <a:avLst/>
          </a:prstGeom>
          <a:noFill/>
        </p:spPr>
        <p:txBody>
          <a:bodyPr wrap="square" rtlCol="0">
            <a:spAutoFit/>
          </a:bodyPr>
          <a:lstStyle/>
          <a:p>
            <a:r>
              <a:rPr lang="en-GB" sz="1400" dirty="0" smtClean="0"/>
              <a:t>Bus Stop</a:t>
            </a:r>
            <a:endParaRPr lang="en-GB" sz="1400" dirty="0"/>
          </a:p>
        </p:txBody>
      </p:sp>
      <p:sp>
        <p:nvSpPr>
          <p:cNvPr id="131" name="TextBox 130"/>
          <p:cNvSpPr txBox="1"/>
          <p:nvPr/>
        </p:nvSpPr>
        <p:spPr>
          <a:xfrm>
            <a:off x="489071" y="5981009"/>
            <a:ext cx="793495" cy="307777"/>
          </a:xfrm>
          <a:prstGeom prst="rect">
            <a:avLst/>
          </a:prstGeom>
          <a:noFill/>
        </p:spPr>
        <p:txBody>
          <a:bodyPr wrap="square" rtlCol="0">
            <a:spAutoFit/>
          </a:bodyPr>
          <a:lstStyle/>
          <a:p>
            <a:r>
              <a:rPr lang="en-GB" sz="1400" dirty="0" smtClean="0"/>
              <a:t>Address</a:t>
            </a:r>
            <a:endParaRPr lang="en-GB" dirty="0"/>
          </a:p>
        </p:txBody>
      </p:sp>
      <p:sp>
        <p:nvSpPr>
          <p:cNvPr id="132" name="Rectangle 131"/>
          <p:cNvSpPr/>
          <p:nvPr/>
        </p:nvSpPr>
        <p:spPr>
          <a:xfrm>
            <a:off x="260565" y="5714308"/>
            <a:ext cx="994338" cy="547007"/>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 name="Rectangle 2"/>
          <p:cNvSpPr/>
          <p:nvPr/>
        </p:nvSpPr>
        <p:spPr>
          <a:xfrm>
            <a:off x="260565" y="1277102"/>
            <a:ext cx="4504330" cy="4260098"/>
          </a:xfrm>
          <a:prstGeom prst="rect">
            <a:avLst/>
          </a:prstGeom>
          <a:noFill/>
          <a:ln w="12700">
            <a:solidFill>
              <a:schemeClr val="tx1">
                <a:lumMod val="50000"/>
                <a:lumOff val="50000"/>
              </a:schemeClr>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933332549"/>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1096878" y="283409"/>
            <a:ext cx="75670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GB" altLang="en-US" sz="2800" dirty="0">
                <a:solidFill>
                  <a:schemeClr val="bg1"/>
                </a:solidFill>
                <a:latin typeface="Franklin Gothic Medium"/>
                <a:cs typeface="Franklin Gothic Medium"/>
              </a:rPr>
              <a:t>Problem </a:t>
            </a:r>
            <a:r>
              <a:rPr lang="en-GB" altLang="en-US" sz="2800" dirty="0" smtClean="0">
                <a:solidFill>
                  <a:schemeClr val="bg1"/>
                </a:solidFill>
                <a:latin typeface="Franklin Gothic Medium"/>
                <a:cs typeface="Franklin Gothic Medium"/>
              </a:rPr>
              <a:t>Description</a:t>
            </a:r>
            <a:endParaRPr lang="en-GB" altLang="en-US" sz="2800" dirty="0">
              <a:solidFill>
                <a:schemeClr val="bg1"/>
              </a:solidFill>
              <a:latin typeface="Franklin Gothic Medium"/>
              <a:cs typeface="Franklin Gothic Medium"/>
            </a:endParaRPr>
          </a:p>
        </p:txBody>
      </p:sp>
      <p:grpSp>
        <p:nvGrpSpPr>
          <p:cNvPr id="2" name="Group 1"/>
          <p:cNvGrpSpPr/>
          <p:nvPr/>
        </p:nvGrpSpPr>
        <p:grpSpPr>
          <a:xfrm>
            <a:off x="606743" y="1431516"/>
            <a:ext cx="3947075" cy="3915184"/>
            <a:chOff x="746443" y="1456916"/>
            <a:chExt cx="4901874" cy="4931230"/>
          </a:xfrm>
        </p:grpSpPr>
        <p:sp>
          <p:nvSpPr>
            <p:cNvPr id="124" name="Oval 123"/>
            <p:cNvSpPr/>
            <p:nvPr/>
          </p:nvSpPr>
          <p:spPr>
            <a:xfrm>
              <a:off x="3314173" y="2089845"/>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p:cNvSpPr/>
            <p:nvPr/>
          </p:nvSpPr>
          <p:spPr>
            <a:xfrm>
              <a:off x="3079224" y="1792819"/>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p:cNvSpPr/>
            <p:nvPr/>
          </p:nvSpPr>
          <p:spPr>
            <a:xfrm>
              <a:off x="3766772" y="1456916"/>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p:cNvSpPr/>
            <p:nvPr/>
          </p:nvSpPr>
          <p:spPr>
            <a:xfrm>
              <a:off x="4500844" y="1848801"/>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p:cNvSpPr/>
            <p:nvPr/>
          </p:nvSpPr>
          <p:spPr>
            <a:xfrm>
              <a:off x="4342481" y="2358875"/>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p:cNvSpPr/>
            <p:nvPr/>
          </p:nvSpPr>
          <p:spPr>
            <a:xfrm>
              <a:off x="5076297" y="2784974"/>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p:cNvSpPr/>
            <p:nvPr/>
          </p:nvSpPr>
          <p:spPr>
            <a:xfrm>
              <a:off x="4824113" y="2998023"/>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p:cNvSpPr/>
            <p:nvPr/>
          </p:nvSpPr>
          <p:spPr>
            <a:xfrm>
              <a:off x="4485101" y="3179968"/>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p:cNvSpPr/>
            <p:nvPr/>
          </p:nvSpPr>
          <p:spPr>
            <a:xfrm>
              <a:off x="5321746" y="3968404"/>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p:cNvSpPr/>
            <p:nvPr/>
          </p:nvSpPr>
          <p:spPr>
            <a:xfrm>
              <a:off x="5452374" y="4245214"/>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p:cNvSpPr/>
            <p:nvPr/>
          </p:nvSpPr>
          <p:spPr>
            <a:xfrm>
              <a:off x="4710399" y="3988622"/>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p:cNvSpPr/>
            <p:nvPr/>
          </p:nvSpPr>
          <p:spPr>
            <a:xfrm>
              <a:off x="5020056" y="4651097"/>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p:cNvSpPr/>
            <p:nvPr/>
          </p:nvSpPr>
          <p:spPr>
            <a:xfrm>
              <a:off x="4509983" y="4333854"/>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p:cNvSpPr/>
            <p:nvPr/>
          </p:nvSpPr>
          <p:spPr>
            <a:xfrm>
              <a:off x="4758736" y="5441087"/>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p:cNvSpPr/>
            <p:nvPr/>
          </p:nvSpPr>
          <p:spPr>
            <a:xfrm>
              <a:off x="4333343" y="5095854"/>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Oval 138"/>
            <p:cNvSpPr/>
            <p:nvPr/>
          </p:nvSpPr>
          <p:spPr>
            <a:xfrm>
              <a:off x="3198840" y="6131552"/>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Oval 139"/>
            <p:cNvSpPr/>
            <p:nvPr/>
          </p:nvSpPr>
          <p:spPr>
            <a:xfrm>
              <a:off x="2364069" y="5560831"/>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140"/>
            <p:cNvSpPr/>
            <p:nvPr/>
          </p:nvSpPr>
          <p:spPr>
            <a:xfrm>
              <a:off x="2625326" y="5287131"/>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val 141"/>
            <p:cNvSpPr/>
            <p:nvPr/>
          </p:nvSpPr>
          <p:spPr>
            <a:xfrm>
              <a:off x="2340806" y="4847040"/>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3" name="Straight Connector 142"/>
            <p:cNvCxnSpPr>
              <a:stCxn id="125" idx="6"/>
              <a:endCxn id="203" idx="1"/>
            </p:cNvCxnSpPr>
            <p:nvPr/>
          </p:nvCxnSpPr>
          <p:spPr>
            <a:xfrm flipV="1">
              <a:off x="3209852" y="1848802"/>
              <a:ext cx="208480" cy="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24" idx="7"/>
            </p:cNvCxnSpPr>
            <p:nvPr/>
          </p:nvCxnSpPr>
          <p:spPr>
            <a:xfrm flipV="1">
              <a:off x="3425671" y="1941332"/>
              <a:ext cx="70712" cy="1676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26" idx="6"/>
            </p:cNvCxnSpPr>
            <p:nvPr/>
          </p:nvCxnSpPr>
          <p:spPr>
            <a:xfrm>
              <a:off x="3897400" y="1522231"/>
              <a:ext cx="299071" cy="428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127" idx="1"/>
              <a:endCxn id="204" idx="2"/>
            </p:cNvCxnSpPr>
            <p:nvPr/>
          </p:nvCxnSpPr>
          <p:spPr>
            <a:xfrm flipH="1" flipV="1">
              <a:off x="4377446" y="1669870"/>
              <a:ext cx="142528" cy="1980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stCxn id="128" idx="6"/>
              <a:endCxn id="206" idx="1"/>
            </p:cNvCxnSpPr>
            <p:nvPr/>
          </p:nvCxnSpPr>
          <p:spPr>
            <a:xfrm>
              <a:off x="4473109" y="2424190"/>
              <a:ext cx="380587" cy="112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131" idx="1"/>
              <a:endCxn id="229" idx="2"/>
            </p:cNvCxnSpPr>
            <p:nvPr/>
          </p:nvCxnSpPr>
          <p:spPr>
            <a:xfrm flipH="1" flipV="1">
              <a:off x="4372683" y="3008132"/>
              <a:ext cx="131548" cy="1909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129" idx="0"/>
              <a:endCxn id="206" idx="3"/>
            </p:cNvCxnSpPr>
            <p:nvPr/>
          </p:nvCxnSpPr>
          <p:spPr>
            <a:xfrm flipH="1" flipV="1">
              <a:off x="5048958" y="2574745"/>
              <a:ext cx="92653" cy="2102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32" idx="1"/>
              <a:endCxn id="218" idx="2"/>
            </p:cNvCxnSpPr>
            <p:nvPr/>
          </p:nvCxnSpPr>
          <p:spPr>
            <a:xfrm flipH="1" flipV="1">
              <a:off x="5106108" y="3841570"/>
              <a:ext cx="234768" cy="1459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133" idx="2"/>
              <a:endCxn id="219" idx="3"/>
            </p:cNvCxnSpPr>
            <p:nvPr/>
          </p:nvCxnSpPr>
          <p:spPr>
            <a:xfrm flipH="1">
              <a:off x="5053721" y="4310529"/>
              <a:ext cx="398653" cy="7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135" idx="1"/>
              <a:endCxn id="219" idx="2"/>
            </p:cNvCxnSpPr>
            <p:nvPr/>
          </p:nvCxnSpPr>
          <p:spPr>
            <a:xfrm flipH="1" flipV="1">
              <a:off x="4958471" y="4498795"/>
              <a:ext cx="80715" cy="171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136" idx="6"/>
              <a:endCxn id="219" idx="1"/>
            </p:cNvCxnSpPr>
            <p:nvPr/>
          </p:nvCxnSpPr>
          <p:spPr>
            <a:xfrm>
              <a:off x="4640611" y="4399169"/>
              <a:ext cx="222610" cy="43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134" idx="5"/>
              <a:endCxn id="219" idx="0"/>
            </p:cNvCxnSpPr>
            <p:nvPr/>
          </p:nvCxnSpPr>
          <p:spPr>
            <a:xfrm>
              <a:off x="4821897" y="4100121"/>
              <a:ext cx="127049" cy="1986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138" idx="6"/>
              <a:endCxn id="215" idx="1"/>
            </p:cNvCxnSpPr>
            <p:nvPr/>
          </p:nvCxnSpPr>
          <p:spPr>
            <a:xfrm>
              <a:off x="4463971" y="5161169"/>
              <a:ext cx="137312" cy="47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stCxn id="137" idx="0"/>
              <a:endCxn id="215" idx="2"/>
            </p:cNvCxnSpPr>
            <p:nvPr/>
          </p:nvCxnSpPr>
          <p:spPr>
            <a:xfrm flipH="1" flipV="1">
              <a:off x="4729871" y="5327470"/>
              <a:ext cx="94179" cy="1136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a:stCxn id="139" idx="6"/>
              <a:endCxn id="216" idx="1"/>
            </p:cNvCxnSpPr>
            <p:nvPr/>
          </p:nvCxnSpPr>
          <p:spPr>
            <a:xfrm>
              <a:off x="3329468" y="6196867"/>
              <a:ext cx="205015" cy="592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783830" y="5560830"/>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Oval 158"/>
            <p:cNvSpPr/>
            <p:nvPr/>
          </p:nvSpPr>
          <p:spPr>
            <a:xfrm>
              <a:off x="1368484" y="5262155"/>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Oval 159"/>
            <p:cNvSpPr/>
            <p:nvPr/>
          </p:nvSpPr>
          <p:spPr>
            <a:xfrm>
              <a:off x="1485085" y="5551498"/>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Oval 160"/>
            <p:cNvSpPr/>
            <p:nvPr/>
          </p:nvSpPr>
          <p:spPr>
            <a:xfrm>
              <a:off x="1322301" y="3840296"/>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Oval 161"/>
            <p:cNvSpPr/>
            <p:nvPr/>
          </p:nvSpPr>
          <p:spPr>
            <a:xfrm>
              <a:off x="1140545" y="3640959"/>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Oval 162"/>
            <p:cNvSpPr/>
            <p:nvPr/>
          </p:nvSpPr>
          <p:spPr>
            <a:xfrm>
              <a:off x="1172542" y="2441353"/>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Oval 163"/>
            <p:cNvSpPr/>
            <p:nvPr/>
          </p:nvSpPr>
          <p:spPr>
            <a:xfrm>
              <a:off x="854126" y="2247376"/>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Oval 164"/>
            <p:cNvSpPr/>
            <p:nvPr/>
          </p:nvSpPr>
          <p:spPr>
            <a:xfrm>
              <a:off x="2287079" y="2220474"/>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Oval 165"/>
            <p:cNvSpPr/>
            <p:nvPr/>
          </p:nvSpPr>
          <p:spPr>
            <a:xfrm>
              <a:off x="2121346" y="2416782"/>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Oval 166"/>
            <p:cNvSpPr/>
            <p:nvPr/>
          </p:nvSpPr>
          <p:spPr>
            <a:xfrm>
              <a:off x="2630618" y="2868172"/>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Oval 167"/>
            <p:cNvSpPr/>
            <p:nvPr/>
          </p:nvSpPr>
          <p:spPr>
            <a:xfrm>
              <a:off x="2897622" y="2618112"/>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9" name="Straight Connector 168"/>
            <p:cNvCxnSpPr>
              <a:stCxn id="165" idx="6"/>
              <a:endCxn id="202" idx="1"/>
            </p:cNvCxnSpPr>
            <p:nvPr/>
          </p:nvCxnSpPr>
          <p:spPr>
            <a:xfrm>
              <a:off x="2417707" y="2285789"/>
              <a:ext cx="297626" cy="1270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a:stCxn id="166" idx="6"/>
              <a:endCxn id="202" idx="1"/>
            </p:cNvCxnSpPr>
            <p:nvPr/>
          </p:nvCxnSpPr>
          <p:spPr>
            <a:xfrm flipV="1">
              <a:off x="2251974" y="2431870"/>
              <a:ext cx="463359" cy="502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a:stCxn id="167" idx="0"/>
              <a:endCxn id="202" idx="2"/>
            </p:cNvCxnSpPr>
            <p:nvPr/>
          </p:nvCxnSpPr>
          <p:spPr>
            <a:xfrm flipV="1">
              <a:off x="2695932" y="2517595"/>
              <a:ext cx="109889" cy="3505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stCxn id="168" idx="0"/>
              <a:endCxn id="202" idx="2"/>
            </p:cNvCxnSpPr>
            <p:nvPr/>
          </p:nvCxnSpPr>
          <p:spPr>
            <a:xfrm flipH="1" flipV="1">
              <a:off x="2872496" y="2517595"/>
              <a:ext cx="90440" cy="1005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stCxn id="164" idx="7"/>
              <a:endCxn id="201" idx="1"/>
            </p:cNvCxnSpPr>
            <p:nvPr/>
          </p:nvCxnSpPr>
          <p:spPr>
            <a:xfrm flipV="1">
              <a:off x="965624" y="2036582"/>
              <a:ext cx="306672" cy="2299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a:stCxn id="163" idx="7"/>
              <a:endCxn id="201" idx="2"/>
            </p:cNvCxnSpPr>
            <p:nvPr/>
          </p:nvCxnSpPr>
          <p:spPr>
            <a:xfrm flipV="1">
              <a:off x="1284040" y="2146120"/>
              <a:ext cx="73981" cy="314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a:stCxn id="162" idx="6"/>
              <a:endCxn id="212" idx="1"/>
            </p:cNvCxnSpPr>
            <p:nvPr/>
          </p:nvCxnSpPr>
          <p:spPr>
            <a:xfrm flipV="1">
              <a:off x="1271173" y="3598682"/>
              <a:ext cx="253535" cy="1075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a:stCxn id="161" idx="7"/>
              <a:endCxn id="212" idx="2"/>
            </p:cNvCxnSpPr>
            <p:nvPr/>
          </p:nvCxnSpPr>
          <p:spPr>
            <a:xfrm flipV="1">
              <a:off x="1433799" y="3693932"/>
              <a:ext cx="152822" cy="1654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Oval 176"/>
            <p:cNvSpPr/>
            <p:nvPr/>
          </p:nvSpPr>
          <p:spPr>
            <a:xfrm>
              <a:off x="1937491" y="5328925"/>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8" name="Straight Connector 177"/>
            <p:cNvCxnSpPr>
              <a:stCxn id="158" idx="0"/>
              <a:endCxn id="210" idx="1"/>
            </p:cNvCxnSpPr>
            <p:nvPr/>
          </p:nvCxnSpPr>
          <p:spPr>
            <a:xfrm flipV="1">
              <a:off x="849144" y="5379857"/>
              <a:ext cx="142164" cy="1809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a:stCxn id="159" idx="2"/>
              <a:endCxn id="210" idx="3"/>
            </p:cNvCxnSpPr>
            <p:nvPr/>
          </p:nvCxnSpPr>
          <p:spPr>
            <a:xfrm flipH="1">
              <a:off x="1191333" y="5327470"/>
              <a:ext cx="177151" cy="47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stCxn id="160" idx="1"/>
            </p:cNvCxnSpPr>
            <p:nvPr/>
          </p:nvCxnSpPr>
          <p:spPr>
            <a:xfrm flipH="1" flipV="1">
              <a:off x="1181808" y="5375095"/>
              <a:ext cx="322407" cy="195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a:stCxn id="141" idx="2"/>
              <a:endCxn id="211" idx="3"/>
            </p:cNvCxnSpPr>
            <p:nvPr/>
          </p:nvCxnSpPr>
          <p:spPr>
            <a:xfrm flipH="1" flipV="1">
              <a:off x="2439108" y="5351282"/>
              <a:ext cx="186218" cy="11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a:stCxn id="140" idx="0"/>
              <a:endCxn id="211" idx="2"/>
            </p:cNvCxnSpPr>
            <p:nvPr/>
          </p:nvCxnSpPr>
          <p:spPr>
            <a:xfrm flipH="1" flipV="1">
              <a:off x="2358146" y="5456057"/>
              <a:ext cx="71237" cy="104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a:stCxn id="177" idx="6"/>
              <a:endCxn id="211" idx="1"/>
            </p:cNvCxnSpPr>
            <p:nvPr/>
          </p:nvCxnSpPr>
          <p:spPr>
            <a:xfrm flipV="1">
              <a:off x="2068119" y="5346520"/>
              <a:ext cx="175727" cy="47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a:stCxn id="142" idx="4"/>
              <a:endCxn id="211" idx="0"/>
            </p:cNvCxnSpPr>
            <p:nvPr/>
          </p:nvCxnSpPr>
          <p:spPr>
            <a:xfrm flipH="1">
              <a:off x="2343858" y="4977669"/>
              <a:ext cx="62262" cy="2831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5"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444" y="2654346"/>
              <a:ext cx="261257" cy="261257"/>
            </a:xfrm>
            <a:prstGeom prst="rect">
              <a:avLst/>
            </a:prstGeom>
            <a:noFill/>
            <a:ln>
              <a:solidFill>
                <a:schemeClr val="tx1"/>
              </a:solidFill>
              <a:prstDash val="dash"/>
            </a:ln>
          </p:spPr>
        </p:pic>
        <p:pic>
          <p:nvPicPr>
            <p:cNvPr id="186"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6660" y="2654346"/>
              <a:ext cx="261257" cy="261257"/>
            </a:xfrm>
            <a:prstGeom prst="rect">
              <a:avLst/>
            </a:prstGeom>
            <a:noFill/>
            <a:ln>
              <a:solidFill>
                <a:schemeClr val="tx1"/>
              </a:solidFill>
              <a:prstDash val="dash"/>
            </a:ln>
            <a:extLst>
              <a:ext uri="{909E8E84-426E-40DD-AFC4-6F175D3DCCD1}">
                <a14:hiddenFill xmlns:a14="http://schemas.microsoft.com/office/drawing/2010/main">
                  <a:solidFill>
                    <a:srgbClr val="FFFFFF"/>
                  </a:solidFill>
                </a14:hiddenFill>
              </a:ext>
            </a:extLst>
          </p:spPr>
        </p:pic>
        <p:pic>
          <p:nvPicPr>
            <p:cNvPr id="187"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9745" y="2064961"/>
              <a:ext cx="261257" cy="261257"/>
            </a:xfrm>
            <a:prstGeom prst="rect">
              <a:avLst/>
            </a:prstGeom>
            <a:noFill/>
            <a:ln>
              <a:solidFill>
                <a:schemeClr val="tx1"/>
              </a:solidFill>
              <a:prstDash val="dash"/>
            </a:ln>
            <a:extLst>
              <a:ext uri="{909E8E84-426E-40DD-AFC4-6F175D3DCCD1}">
                <a14:hiddenFill xmlns:a14="http://schemas.microsoft.com/office/drawing/2010/main">
                  <a:solidFill>
                    <a:srgbClr val="FFFFFF"/>
                  </a:solidFill>
                </a14:hiddenFill>
              </a:ext>
            </a:extLst>
          </p:spPr>
        </p:pic>
        <p:pic>
          <p:nvPicPr>
            <p:cNvPr id="188"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4850" y="5649473"/>
              <a:ext cx="261257" cy="261257"/>
            </a:xfrm>
            <a:prstGeom prst="rect">
              <a:avLst/>
            </a:prstGeom>
            <a:noFill/>
            <a:ln>
              <a:solidFill>
                <a:schemeClr val="tx1"/>
              </a:solidFill>
              <a:prstDash val="dash"/>
            </a:ln>
            <a:extLst>
              <a:ext uri="{909E8E84-426E-40DD-AFC4-6F175D3DCCD1}">
                <a14:hiddenFill xmlns:a14="http://schemas.microsoft.com/office/drawing/2010/main">
                  <a:solidFill>
                    <a:srgbClr val="FFFFFF"/>
                  </a:solidFill>
                </a14:hiddenFill>
              </a:ext>
            </a:extLst>
          </p:spPr>
        </p:pic>
        <p:pic>
          <p:nvPicPr>
            <p:cNvPr id="189"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7060" y="4651098"/>
              <a:ext cx="261257" cy="261257"/>
            </a:xfrm>
            <a:prstGeom prst="rect">
              <a:avLst/>
            </a:prstGeom>
            <a:noFill/>
            <a:ln>
              <a:solidFill>
                <a:schemeClr val="tx1"/>
              </a:solidFill>
              <a:prstDash val="dash"/>
            </a:ln>
            <a:extLst>
              <a:ext uri="{909E8E84-426E-40DD-AFC4-6F175D3DCCD1}">
                <a14:hiddenFill xmlns:a14="http://schemas.microsoft.com/office/drawing/2010/main">
                  <a:solidFill>
                    <a:srgbClr val="FFFFFF"/>
                  </a:solidFill>
                </a14:hiddenFill>
              </a:ext>
            </a:extLst>
          </p:spPr>
        </p:pic>
        <p:pic>
          <p:nvPicPr>
            <p:cNvPr id="190"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443" y="3727365"/>
              <a:ext cx="261257" cy="261257"/>
            </a:xfrm>
            <a:prstGeom prst="rect">
              <a:avLst/>
            </a:prstGeom>
            <a:noFill/>
            <a:ln>
              <a:solidFill>
                <a:schemeClr val="tx1"/>
              </a:solidFill>
              <a:prstDash val="dash"/>
            </a:ln>
            <a:extLst>
              <a:ext uri="{909E8E84-426E-40DD-AFC4-6F175D3DCCD1}">
                <a14:hiddenFill xmlns:a14="http://schemas.microsoft.com/office/drawing/2010/main">
                  <a:solidFill>
                    <a:srgbClr val="FFFFFF"/>
                  </a:solidFill>
                </a14:hiddenFill>
              </a:ext>
            </a:extLst>
          </p:spPr>
        </p:pic>
        <p:pic>
          <p:nvPicPr>
            <p:cNvPr id="191"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7856" y="4074153"/>
              <a:ext cx="261257" cy="261257"/>
            </a:xfrm>
            <a:prstGeom prst="rect">
              <a:avLst/>
            </a:prstGeom>
            <a:noFill/>
            <a:ln>
              <a:solidFill>
                <a:schemeClr val="tx1"/>
              </a:solidFill>
              <a:prstDash val="dash"/>
            </a:ln>
            <a:extLst>
              <a:ext uri="{909E8E84-426E-40DD-AFC4-6F175D3DCCD1}">
                <a14:hiddenFill xmlns:a14="http://schemas.microsoft.com/office/drawing/2010/main">
                  <a:solidFill>
                    <a:srgbClr val="FFFFFF"/>
                  </a:solidFill>
                </a14:hiddenFill>
              </a:ext>
            </a:extLst>
          </p:spPr>
        </p:pic>
        <p:pic>
          <p:nvPicPr>
            <p:cNvPr id="192"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5893" y="5779581"/>
              <a:ext cx="261257" cy="261257"/>
            </a:xfrm>
            <a:prstGeom prst="rect">
              <a:avLst/>
            </a:prstGeom>
            <a:noFill/>
            <a:ln>
              <a:solidFill>
                <a:schemeClr val="tx1"/>
              </a:solidFill>
              <a:prstDash val="dash"/>
            </a:ln>
            <a:extLst>
              <a:ext uri="{909E8E84-426E-40DD-AFC4-6F175D3DCCD1}">
                <a14:hiddenFill xmlns:a14="http://schemas.microsoft.com/office/drawing/2010/main">
                  <a:solidFill>
                    <a:srgbClr val="FFFFFF"/>
                  </a:solidFill>
                </a14:hiddenFill>
              </a:ext>
            </a:extLst>
          </p:spPr>
        </p:pic>
        <p:pic>
          <p:nvPicPr>
            <p:cNvPr id="193"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587" y="4204781"/>
              <a:ext cx="261257" cy="261257"/>
            </a:xfrm>
            <a:prstGeom prst="rect">
              <a:avLst/>
            </a:prstGeom>
            <a:noFill/>
            <a:ln>
              <a:solidFill>
                <a:schemeClr val="tx1"/>
              </a:solidFill>
              <a:prstDash val="dash"/>
            </a:ln>
            <a:extLst>
              <a:ext uri="{909E8E84-426E-40DD-AFC4-6F175D3DCCD1}">
                <a14:hiddenFill xmlns:a14="http://schemas.microsoft.com/office/drawing/2010/main">
                  <a:solidFill>
                    <a:srgbClr val="FFFFFF"/>
                  </a:solidFill>
                </a14:hiddenFill>
              </a:ext>
            </a:extLst>
          </p:spPr>
        </p:pic>
        <p:pic>
          <p:nvPicPr>
            <p:cNvPr id="194"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4069" y="4375843"/>
              <a:ext cx="261257" cy="261257"/>
            </a:xfrm>
            <a:prstGeom prst="rect">
              <a:avLst/>
            </a:prstGeom>
            <a:noFill/>
            <a:ln>
              <a:solidFill>
                <a:schemeClr val="tx1"/>
              </a:solidFill>
              <a:prstDash val="dash"/>
            </a:ln>
            <a:extLst>
              <a:ext uri="{909E8E84-426E-40DD-AFC4-6F175D3DCCD1}">
                <a14:hiddenFill xmlns:a14="http://schemas.microsoft.com/office/drawing/2010/main">
                  <a:solidFill>
                    <a:srgbClr val="FFFFFF"/>
                  </a:solidFill>
                </a14:hiddenFill>
              </a:ext>
            </a:extLst>
          </p:spPr>
        </p:pic>
        <p:pic>
          <p:nvPicPr>
            <p:cNvPr id="195"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2744" y="4977571"/>
              <a:ext cx="261257" cy="261257"/>
            </a:xfrm>
            <a:prstGeom prst="rect">
              <a:avLst/>
            </a:prstGeom>
            <a:noFill/>
            <a:ln>
              <a:solidFill>
                <a:schemeClr val="tx1"/>
              </a:solidFill>
              <a:prstDash val="dash"/>
            </a:ln>
            <a:extLst>
              <a:ext uri="{909E8E84-426E-40DD-AFC4-6F175D3DCCD1}">
                <a14:hiddenFill xmlns:a14="http://schemas.microsoft.com/office/drawing/2010/main">
                  <a:solidFill>
                    <a:srgbClr val="FFFFFF"/>
                  </a:solidFill>
                </a14:hiddenFill>
              </a:ext>
            </a:extLst>
          </p:spPr>
        </p:pic>
        <p:sp>
          <p:nvSpPr>
            <p:cNvPr id="196" name="Freeform 195"/>
            <p:cNvSpPr/>
            <p:nvPr/>
          </p:nvSpPr>
          <p:spPr>
            <a:xfrm>
              <a:off x="1455018" y="1997290"/>
              <a:ext cx="1348740" cy="317422"/>
            </a:xfrm>
            <a:custGeom>
              <a:avLst/>
              <a:gdLst>
                <a:gd name="connsiteX0" fmla="*/ 0 w 1348740"/>
                <a:gd name="connsiteY0" fmla="*/ 27862 h 317422"/>
                <a:gd name="connsiteX1" fmla="*/ 830580 w 1348740"/>
                <a:gd name="connsiteY1" fmla="*/ 27862 h 317422"/>
                <a:gd name="connsiteX2" fmla="*/ 1348740 w 1348740"/>
                <a:gd name="connsiteY2" fmla="*/ 317422 h 317422"/>
              </a:gdLst>
              <a:ahLst/>
              <a:cxnLst>
                <a:cxn ang="0">
                  <a:pos x="connsiteX0" y="connsiteY0"/>
                </a:cxn>
                <a:cxn ang="0">
                  <a:pos x="connsiteX1" y="connsiteY1"/>
                </a:cxn>
                <a:cxn ang="0">
                  <a:pos x="connsiteX2" y="connsiteY2"/>
                </a:cxn>
              </a:cxnLst>
              <a:rect l="l" t="t" r="r" b="b"/>
              <a:pathLst>
                <a:path w="1348740" h="317422">
                  <a:moveTo>
                    <a:pt x="0" y="27862"/>
                  </a:moveTo>
                  <a:cubicBezTo>
                    <a:pt x="302895" y="3732"/>
                    <a:pt x="605790" y="-20398"/>
                    <a:pt x="830580" y="27862"/>
                  </a:cubicBezTo>
                  <a:cubicBezTo>
                    <a:pt x="1055370" y="76122"/>
                    <a:pt x="1202055" y="196772"/>
                    <a:pt x="1348740" y="317422"/>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Freeform 196"/>
            <p:cNvSpPr/>
            <p:nvPr/>
          </p:nvSpPr>
          <p:spPr>
            <a:xfrm>
              <a:off x="2918058" y="1872752"/>
              <a:ext cx="541020" cy="518160"/>
            </a:xfrm>
            <a:custGeom>
              <a:avLst/>
              <a:gdLst>
                <a:gd name="connsiteX0" fmla="*/ 0 w 541020"/>
                <a:gd name="connsiteY0" fmla="*/ 518160 h 518160"/>
                <a:gd name="connsiteX1" fmla="*/ 541020 w 541020"/>
                <a:gd name="connsiteY1" fmla="*/ 0 h 518160"/>
              </a:gdLst>
              <a:ahLst/>
              <a:cxnLst>
                <a:cxn ang="0">
                  <a:pos x="connsiteX0" y="connsiteY0"/>
                </a:cxn>
                <a:cxn ang="0">
                  <a:pos x="connsiteX1" y="connsiteY1"/>
                </a:cxn>
              </a:cxnLst>
              <a:rect l="l" t="t" r="r" b="b"/>
              <a:pathLst>
                <a:path w="541020" h="518160">
                  <a:moveTo>
                    <a:pt x="0" y="518160"/>
                  </a:moveTo>
                  <a:lnTo>
                    <a:pt x="541020" y="0"/>
                  </a:ln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Freeform 197"/>
            <p:cNvSpPr/>
            <p:nvPr/>
          </p:nvSpPr>
          <p:spPr>
            <a:xfrm>
              <a:off x="3649578" y="1606052"/>
              <a:ext cx="533400" cy="228600"/>
            </a:xfrm>
            <a:custGeom>
              <a:avLst/>
              <a:gdLst>
                <a:gd name="connsiteX0" fmla="*/ 0 w 533400"/>
                <a:gd name="connsiteY0" fmla="*/ 228600 h 228600"/>
                <a:gd name="connsiteX1" fmla="*/ 533400 w 533400"/>
                <a:gd name="connsiteY1" fmla="*/ 0 h 228600"/>
              </a:gdLst>
              <a:ahLst/>
              <a:cxnLst>
                <a:cxn ang="0">
                  <a:pos x="connsiteX0" y="connsiteY0"/>
                </a:cxn>
                <a:cxn ang="0">
                  <a:pos x="connsiteX1" y="connsiteY1"/>
                </a:cxn>
              </a:cxnLst>
              <a:rect l="l" t="t" r="r" b="b"/>
              <a:pathLst>
                <a:path w="533400" h="228600">
                  <a:moveTo>
                    <a:pt x="0" y="228600"/>
                  </a:moveTo>
                  <a:lnTo>
                    <a:pt x="533400" y="0"/>
                  </a:ln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reeform 198"/>
            <p:cNvSpPr/>
            <p:nvPr/>
          </p:nvSpPr>
          <p:spPr>
            <a:xfrm>
              <a:off x="4403958" y="1575572"/>
              <a:ext cx="577389" cy="876300"/>
            </a:xfrm>
            <a:custGeom>
              <a:avLst/>
              <a:gdLst>
                <a:gd name="connsiteX0" fmla="*/ 0 w 577389"/>
                <a:gd name="connsiteY0" fmla="*/ 0 h 876300"/>
                <a:gd name="connsiteX1" fmla="*/ 510540 w 577389"/>
                <a:gd name="connsiteY1" fmla="*/ 350520 h 876300"/>
                <a:gd name="connsiteX2" fmla="*/ 556260 w 577389"/>
                <a:gd name="connsiteY2" fmla="*/ 876300 h 876300"/>
              </a:gdLst>
              <a:ahLst/>
              <a:cxnLst>
                <a:cxn ang="0">
                  <a:pos x="connsiteX0" y="connsiteY0"/>
                </a:cxn>
                <a:cxn ang="0">
                  <a:pos x="connsiteX1" y="connsiteY1"/>
                </a:cxn>
                <a:cxn ang="0">
                  <a:pos x="connsiteX2" y="connsiteY2"/>
                </a:cxn>
              </a:cxnLst>
              <a:rect l="l" t="t" r="r" b="b"/>
              <a:pathLst>
                <a:path w="577389" h="876300">
                  <a:moveTo>
                    <a:pt x="0" y="0"/>
                  </a:moveTo>
                  <a:cubicBezTo>
                    <a:pt x="208915" y="102235"/>
                    <a:pt x="417830" y="204470"/>
                    <a:pt x="510540" y="350520"/>
                  </a:cubicBezTo>
                  <a:cubicBezTo>
                    <a:pt x="603250" y="496570"/>
                    <a:pt x="579755" y="686435"/>
                    <a:pt x="556260" y="876300"/>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Freeform 199"/>
            <p:cNvSpPr/>
            <p:nvPr/>
          </p:nvSpPr>
          <p:spPr>
            <a:xfrm>
              <a:off x="4425534" y="2586817"/>
              <a:ext cx="434340" cy="251460"/>
            </a:xfrm>
            <a:custGeom>
              <a:avLst/>
              <a:gdLst>
                <a:gd name="connsiteX0" fmla="*/ 434340 w 434340"/>
                <a:gd name="connsiteY0" fmla="*/ 0 h 251460"/>
                <a:gd name="connsiteX1" fmla="*/ 0 w 434340"/>
                <a:gd name="connsiteY1" fmla="*/ 251460 h 251460"/>
              </a:gdLst>
              <a:ahLst/>
              <a:cxnLst>
                <a:cxn ang="0">
                  <a:pos x="connsiteX0" y="connsiteY0"/>
                </a:cxn>
                <a:cxn ang="0">
                  <a:pos x="connsiteX1" y="connsiteY1"/>
                </a:cxn>
              </a:cxnLst>
              <a:rect l="l" t="t" r="r" b="b"/>
              <a:pathLst>
                <a:path w="434340" h="251460">
                  <a:moveTo>
                    <a:pt x="434340" y="0"/>
                  </a:moveTo>
                  <a:lnTo>
                    <a:pt x="0" y="251460"/>
                  </a:ln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1"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7856" y="1923448"/>
              <a:ext cx="261257" cy="261257"/>
            </a:xfrm>
            <a:prstGeom prst="rect">
              <a:avLst/>
            </a:prstGeom>
            <a:noFill/>
            <a:extLst>
              <a:ext uri="{909E8E84-426E-40DD-AFC4-6F175D3DCCD1}">
                <a14:hiddenFill xmlns:a14="http://schemas.microsoft.com/office/drawing/2010/main">
                  <a:solidFill>
                    <a:srgbClr val="FFFFFF"/>
                  </a:solidFill>
                </a14:hiddenFill>
              </a:ext>
            </a:extLst>
          </p:spPr>
        </p:pic>
        <p:pic>
          <p:nvPicPr>
            <p:cNvPr id="202"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4101" y="2293562"/>
              <a:ext cx="261257" cy="261257"/>
            </a:xfrm>
            <a:prstGeom prst="rect">
              <a:avLst/>
            </a:prstGeom>
            <a:noFill/>
            <a:extLst>
              <a:ext uri="{909E8E84-426E-40DD-AFC4-6F175D3DCCD1}">
                <a14:hiddenFill xmlns:a14="http://schemas.microsoft.com/office/drawing/2010/main">
                  <a:solidFill>
                    <a:srgbClr val="FFFFFF"/>
                  </a:solidFill>
                </a14:hiddenFill>
              </a:ext>
            </a:extLst>
          </p:spPr>
        </p:pic>
        <p:pic>
          <p:nvPicPr>
            <p:cNvPr id="203"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8332" y="1718173"/>
              <a:ext cx="261257" cy="261257"/>
            </a:xfrm>
            <a:prstGeom prst="rect">
              <a:avLst/>
            </a:prstGeom>
            <a:noFill/>
            <a:extLst>
              <a:ext uri="{909E8E84-426E-40DD-AFC4-6F175D3DCCD1}">
                <a14:hiddenFill xmlns:a14="http://schemas.microsoft.com/office/drawing/2010/main">
                  <a:solidFill>
                    <a:srgbClr val="FFFFFF"/>
                  </a:solidFill>
                </a14:hiddenFill>
              </a:ext>
            </a:extLst>
          </p:spPr>
        </p:pic>
        <p:pic>
          <p:nvPicPr>
            <p:cNvPr id="204"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1002" y="1456916"/>
              <a:ext cx="261257" cy="261257"/>
            </a:xfrm>
            <a:prstGeom prst="rect">
              <a:avLst/>
            </a:prstGeom>
            <a:noFill/>
            <a:extLst>
              <a:ext uri="{909E8E84-426E-40DD-AFC4-6F175D3DCCD1}">
                <a14:hiddenFill xmlns:a14="http://schemas.microsoft.com/office/drawing/2010/main">
                  <a:solidFill>
                    <a:srgbClr val="FFFFFF"/>
                  </a:solidFill>
                </a14:hiddenFill>
              </a:ext>
            </a:extLst>
          </p:spPr>
        </p:pic>
        <p:cxnSp>
          <p:nvCxnSpPr>
            <p:cNvPr id="205" name="Straight Connector 204"/>
            <p:cNvCxnSpPr/>
            <p:nvPr/>
          </p:nvCxnSpPr>
          <p:spPr>
            <a:xfrm flipV="1">
              <a:off x="4880328" y="2641981"/>
              <a:ext cx="49994" cy="3518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6"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4114" y="2424190"/>
              <a:ext cx="261257" cy="261257"/>
            </a:xfrm>
            <a:prstGeom prst="rect">
              <a:avLst/>
            </a:prstGeom>
            <a:noFill/>
            <a:extLst>
              <a:ext uri="{909E8E84-426E-40DD-AFC4-6F175D3DCCD1}">
                <a14:hiddenFill xmlns:a14="http://schemas.microsoft.com/office/drawing/2010/main">
                  <a:solidFill>
                    <a:srgbClr val="FFFFFF"/>
                  </a:solidFill>
                </a14:hiddenFill>
              </a:ext>
            </a:extLst>
          </p:spPr>
        </p:pic>
        <p:sp>
          <p:nvSpPr>
            <p:cNvPr id="207" name="Freeform 206"/>
            <p:cNvSpPr/>
            <p:nvPr/>
          </p:nvSpPr>
          <p:spPr>
            <a:xfrm>
              <a:off x="1096878" y="3686312"/>
              <a:ext cx="642435" cy="1562100"/>
            </a:xfrm>
            <a:custGeom>
              <a:avLst/>
              <a:gdLst>
                <a:gd name="connsiteX0" fmla="*/ 563880 w 642435"/>
                <a:gd name="connsiteY0" fmla="*/ 0 h 1562100"/>
                <a:gd name="connsiteX1" fmla="*/ 594360 w 642435"/>
                <a:gd name="connsiteY1" fmla="*/ 693420 h 1562100"/>
                <a:gd name="connsiteX2" fmla="*/ 0 w 642435"/>
                <a:gd name="connsiteY2" fmla="*/ 1562100 h 1562100"/>
              </a:gdLst>
              <a:ahLst/>
              <a:cxnLst>
                <a:cxn ang="0">
                  <a:pos x="connsiteX0" y="connsiteY0"/>
                </a:cxn>
                <a:cxn ang="0">
                  <a:pos x="connsiteX1" y="connsiteY1"/>
                </a:cxn>
                <a:cxn ang="0">
                  <a:pos x="connsiteX2" y="connsiteY2"/>
                </a:cxn>
              </a:cxnLst>
              <a:rect l="l" t="t" r="r" b="b"/>
              <a:pathLst>
                <a:path w="642435" h="1562100">
                  <a:moveTo>
                    <a:pt x="563880" y="0"/>
                  </a:moveTo>
                  <a:cubicBezTo>
                    <a:pt x="626110" y="216535"/>
                    <a:pt x="688340" y="433070"/>
                    <a:pt x="594360" y="693420"/>
                  </a:cubicBezTo>
                  <a:cubicBezTo>
                    <a:pt x="500380" y="953770"/>
                    <a:pt x="250190" y="1257935"/>
                    <a:pt x="0" y="1562100"/>
                  </a:cubicBezTo>
                </a:path>
              </a:pathLst>
            </a:cu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Freeform 207"/>
            <p:cNvSpPr/>
            <p:nvPr/>
          </p:nvSpPr>
          <p:spPr>
            <a:xfrm>
              <a:off x="1195938" y="5362712"/>
              <a:ext cx="1066800" cy="228782"/>
            </a:xfrm>
            <a:custGeom>
              <a:avLst/>
              <a:gdLst>
                <a:gd name="connsiteX0" fmla="*/ 0 w 1066800"/>
                <a:gd name="connsiteY0" fmla="*/ 0 h 228782"/>
                <a:gd name="connsiteX1" fmla="*/ 640080 w 1066800"/>
                <a:gd name="connsiteY1" fmla="*/ 228600 h 228782"/>
                <a:gd name="connsiteX2" fmla="*/ 1066800 w 1066800"/>
                <a:gd name="connsiteY2" fmla="*/ 30480 h 228782"/>
              </a:gdLst>
              <a:ahLst/>
              <a:cxnLst>
                <a:cxn ang="0">
                  <a:pos x="connsiteX0" y="connsiteY0"/>
                </a:cxn>
                <a:cxn ang="0">
                  <a:pos x="connsiteX1" y="connsiteY1"/>
                </a:cxn>
                <a:cxn ang="0">
                  <a:pos x="connsiteX2" y="connsiteY2"/>
                </a:cxn>
              </a:cxnLst>
              <a:rect l="l" t="t" r="r" b="b"/>
              <a:pathLst>
                <a:path w="1066800" h="228782">
                  <a:moveTo>
                    <a:pt x="0" y="0"/>
                  </a:moveTo>
                  <a:cubicBezTo>
                    <a:pt x="231140" y="111760"/>
                    <a:pt x="462280" y="223520"/>
                    <a:pt x="640080" y="228600"/>
                  </a:cubicBezTo>
                  <a:cubicBezTo>
                    <a:pt x="817880" y="233680"/>
                    <a:pt x="942340" y="132080"/>
                    <a:pt x="1066800" y="30480"/>
                  </a:cubicBezTo>
                </a:path>
              </a:pathLst>
            </a:cu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Freeform 208"/>
            <p:cNvSpPr/>
            <p:nvPr/>
          </p:nvSpPr>
          <p:spPr>
            <a:xfrm>
              <a:off x="2430378" y="4113032"/>
              <a:ext cx="705049" cy="1165860"/>
            </a:xfrm>
            <a:custGeom>
              <a:avLst/>
              <a:gdLst>
                <a:gd name="connsiteX0" fmla="*/ 0 w 708660"/>
                <a:gd name="connsiteY0" fmla="*/ 1196340 h 1196340"/>
                <a:gd name="connsiteX1" fmla="*/ 579120 w 708660"/>
                <a:gd name="connsiteY1" fmla="*/ 510540 h 1196340"/>
                <a:gd name="connsiteX2" fmla="*/ 708660 w 708660"/>
                <a:gd name="connsiteY2" fmla="*/ 0 h 1196340"/>
              </a:gdLst>
              <a:ahLst/>
              <a:cxnLst>
                <a:cxn ang="0">
                  <a:pos x="connsiteX0" y="connsiteY0"/>
                </a:cxn>
                <a:cxn ang="0">
                  <a:pos x="connsiteX1" y="connsiteY1"/>
                </a:cxn>
                <a:cxn ang="0">
                  <a:pos x="connsiteX2" y="connsiteY2"/>
                </a:cxn>
              </a:cxnLst>
              <a:rect l="l" t="t" r="r" b="b"/>
              <a:pathLst>
                <a:path w="708660" h="1196340">
                  <a:moveTo>
                    <a:pt x="0" y="1196340"/>
                  </a:moveTo>
                  <a:cubicBezTo>
                    <a:pt x="230505" y="953135"/>
                    <a:pt x="461010" y="709930"/>
                    <a:pt x="579120" y="510540"/>
                  </a:cubicBezTo>
                  <a:cubicBezTo>
                    <a:pt x="697230" y="311150"/>
                    <a:pt x="702945" y="155575"/>
                    <a:pt x="708660" y="0"/>
                  </a:cubicBezTo>
                </a:path>
              </a:pathLst>
            </a:cu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0"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222" y="5226485"/>
              <a:ext cx="261257" cy="261257"/>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7634" y="5226484"/>
              <a:ext cx="261257" cy="261257"/>
            </a:xfrm>
            <a:prstGeom prst="rect">
              <a:avLst/>
            </a:prstGeom>
            <a:noFill/>
            <a:extLst>
              <a:ext uri="{909E8E84-426E-40DD-AFC4-6F175D3DCCD1}">
                <a14:hiddenFill xmlns:a14="http://schemas.microsoft.com/office/drawing/2010/main">
                  <a:solidFill>
                    <a:srgbClr val="FFFFFF"/>
                  </a:solidFill>
                </a14:hiddenFill>
              </a:ext>
            </a:extLst>
          </p:spPr>
        </p:pic>
        <p:pic>
          <p:nvPicPr>
            <p:cNvPr id="212"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9113" y="3466108"/>
              <a:ext cx="261257" cy="261257"/>
            </a:xfrm>
            <a:prstGeom prst="rect">
              <a:avLst/>
            </a:prstGeom>
            <a:noFill/>
            <a:extLst>
              <a:ext uri="{909E8E84-426E-40DD-AFC4-6F175D3DCCD1}">
                <a14:hiddenFill xmlns:a14="http://schemas.microsoft.com/office/drawing/2010/main">
                  <a:solidFill>
                    <a:srgbClr val="FFFFFF"/>
                  </a:solidFill>
                </a14:hiddenFill>
              </a:ext>
            </a:extLst>
          </p:spPr>
        </p:pic>
        <p:sp>
          <p:nvSpPr>
            <p:cNvPr id="213" name="Freeform 212"/>
            <p:cNvSpPr/>
            <p:nvPr/>
          </p:nvSpPr>
          <p:spPr>
            <a:xfrm>
              <a:off x="3725778" y="5278892"/>
              <a:ext cx="876300" cy="937260"/>
            </a:xfrm>
            <a:custGeom>
              <a:avLst/>
              <a:gdLst>
                <a:gd name="connsiteX0" fmla="*/ 0 w 876300"/>
                <a:gd name="connsiteY0" fmla="*/ 937260 h 937260"/>
                <a:gd name="connsiteX1" fmla="*/ 876300 w 876300"/>
                <a:gd name="connsiteY1" fmla="*/ 0 h 937260"/>
              </a:gdLst>
              <a:ahLst/>
              <a:cxnLst>
                <a:cxn ang="0">
                  <a:pos x="connsiteX0" y="connsiteY0"/>
                </a:cxn>
                <a:cxn ang="0">
                  <a:pos x="connsiteX1" y="connsiteY1"/>
                </a:cxn>
              </a:cxnLst>
              <a:rect l="l" t="t" r="r" b="b"/>
              <a:pathLst>
                <a:path w="876300" h="937260">
                  <a:moveTo>
                    <a:pt x="0" y="937260"/>
                  </a:moveTo>
                  <a:lnTo>
                    <a:pt x="876300" y="0"/>
                  </a:lnTo>
                </a:path>
              </a:pathLst>
            </a:cu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Freeform 213"/>
            <p:cNvSpPr/>
            <p:nvPr/>
          </p:nvSpPr>
          <p:spPr>
            <a:xfrm>
              <a:off x="4693518" y="4494032"/>
              <a:ext cx="259080" cy="632460"/>
            </a:xfrm>
            <a:custGeom>
              <a:avLst/>
              <a:gdLst>
                <a:gd name="connsiteX0" fmla="*/ 0 w 259080"/>
                <a:gd name="connsiteY0" fmla="*/ 632460 h 632460"/>
                <a:gd name="connsiteX1" fmla="*/ 259080 w 259080"/>
                <a:gd name="connsiteY1" fmla="*/ 0 h 632460"/>
              </a:gdLst>
              <a:ahLst/>
              <a:cxnLst>
                <a:cxn ang="0">
                  <a:pos x="connsiteX0" y="connsiteY0"/>
                </a:cxn>
                <a:cxn ang="0">
                  <a:pos x="connsiteX1" y="connsiteY1"/>
                </a:cxn>
              </a:cxnLst>
              <a:rect l="l" t="t" r="r" b="b"/>
              <a:pathLst>
                <a:path w="259080" h="632460">
                  <a:moveTo>
                    <a:pt x="0" y="632460"/>
                  </a:moveTo>
                  <a:lnTo>
                    <a:pt x="259080" y="0"/>
                  </a:lnTo>
                </a:path>
              </a:pathLst>
            </a:cu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5"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2857" y="5095855"/>
              <a:ext cx="261257" cy="261257"/>
            </a:xfrm>
            <a:prstGeom prst="rect">
              <a:avLst/>
            </a:prstGeom>
            <a:noFill/>
            <a:extLst>
              <a:ext uri="{909E8E84-426E-40DD-AFC4-6F175D3DCCD1}">
                <a14:hiddenFill xmlns:a14="http://schemas.microsoft.com/office/drawing/2010/main">
                  <a:solidFill>
                    <a:srgbClr val="FFFFFF"/>
                  </a:solidFill>
                </a14:hiddenFill>
              </a:ext>
            </a:extLst>
          </p:spPr>
        </p:pic>
        <p:pic>
          <p:nvPicPr>
            <p:cNvPr id="216"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323" y="6126889"/>
              <a:ext cx="261257" cy="261257"/>
            </a:xfrm>
            <a:prstGeom prst="rect">
              <a:avLst/>
            </a:prstGeom>
            <a:noFill/>
            <a:extLst>
              <a:ext uri="{909E8E84-426E-40DD-AFC4-6F175D3DCCD1}">
                <a14:hiddenFill xmlns:a14="http://schemas.microsoft.com/office/drawing/2010/main">
                  <a:solidFill>
                    <a:srgbClr val="FFFFFF"/>
                  </a:solidFill>
                </a14:hiddenFill>
              </a:ext>
            </a:extLst>
          </p:spPr>
        </p:pic>
        <p:sp>
          <p:nvSpPr>
            <p:cNvPr id="217" name="Freeform 216"/>
            <p:cNvSpPr/>
            <p:nvPr/>
          </p:nvSpPr>
          <p:spPr>
            <a:xfrm>
              <a:off x="4975458" y="3846332"/>
              <a:ext cx="100839" cy="449580"/>
            </a:xfrm>
            <a:custGeom>
              <a:avLst/>
              <a:gdLst>
                <a:gd name="connsiteX0" fmla="*/ 0 w 125298"/>
                <a:gd name="connsiteY0" fmla="*/ 449580 h 449580"/>
                <a:gd name="connsiteX1" fmla="*/ 114300 w 125298"/>
                <a:gd name="connsiteY1" fmla="*/ 152400 h 449580"/>
                <a:gd name="connsiteX2" fmla="*/ 114300 w 125298"/>
                <a:gd name="connsiteY2" fmla="*/ 0 h 449580"/>
              </a:gdLst>
              <a:ahLst/>
              <a:cxnLst>
                <a:cxn ang="0">
                  <a:pos x="connsiteX0" y="connsiteY0"/>
                </a:cxn>
                <a:cxn ang="0">
                  <a:pos x="connsiteX1" y="connsiteY1"/>
                </a:cxn>
                <a:cxn ang="0">
                  <a:pos x="connsiteX2" y="connsiteY2"/>
                </a:cxn>
              </a:cxnLst>
              <a:rect l="l" t="t" r="r" b="b"/>
              <a:pathLst>
                <a:path w="125298" h="449580">
                  <a:moveTo>
                    <a:pt x="0" y="449580"/>
                  </a:moveTo>
                  <a:cubicBezTo>
                    <a:pt x="47625" y="338455"/>
                    <a:pt x="95250" y="227330"/>
                    <a:pt x="114300" y="152400"/>
                  </a:cubicBezTo>
                  <a:cubicBezTo>
                    <a:pt x="133350" y="77470"/>
                    <a:pt x="123825" y="38735"/>
                    <a:pt x="114300" y="0"/>
                  </a:cubicBezTo>
                </a:path>
              </a:pathLst>
            </a:cu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8"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4742" y="3612289"/>
              <a:ext cx="261257" cy="261257"/>
            </a:xfrm>
            <a:prstGeom prst="rect">
              <a:avLst/>
            </a:prstGeom>
            <a:noFill/>
            <a:extLst>
              <a:ext uri="{909E8E84-426E-40DD-AFC4-6F175D3DCCD1}">
                <a14:hiddenFill xmlns:a14="http://schemas.microsoft.com/office/drawing/2010/main">
                  <a:solidFill>
                    <a:srgbClr val="FFFFFF"/>
                  </a:solidFill>
                </a14:hiddenFill>
              </a:ext>
            </a:extLst>
          </p:spPr>
        </p:pic>
        <p:pic>
          <p:nvPicPr>
            <p:cNvPr id="219"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4113" y="4268541"/>
              <a:ext cx="261257" cy="261257"/>
            </a:xfrm>
            <a:prstGeom prst="rect">
              <a:avLst/>
            </a:prstGeom>
            <a:noFill/>
            <a:extLst>
              <a:ext uri="{909E8E84-426E-40DD-AFC4-6F175D3DCCD1}">
                <a14:hiddenFill xmlns:a14="http://schemas.microsoft.com/office/drawing/2010/main">
                  <a:solidFill>
                    <a:srgbClr val="FFFFFF"/>
                  </a:solidFill>
                </a14:hiddenFill>
              </a:ext>
            </a:extLst>
          </p:spPr>
        </p:pic>
        <p:sp>
          <p:nvSpPr>
            <p:cNvPr id="221" name="Freeform 220"/>
            <p:cNvSpPr/>
            <p:nvPr/>
          </p:nvSpPr>
          <p:spPr>
            <a:xfrm>
              <a:off x="4425534" y="2942816"/>
              <a:ext cx="614694" cy="693966"/>
            </a:xfrm>
            <a:custGeom>
              <a:avLst/>
              <a:gdLst>
                <a:gd name="connsiteX0" fmla="*/ 609600 w 609600"/>
                <a:gd name="connsiteY0" fmla="*/ 654050 h 654050"/>
                <a:gd name="connsiteX1" fmla="*/ 260350 w 609600"/>
                <a:gd name="connsiteY1" fmla="*/ 133350 h 654050"/>
                <a:gd name="connsiteX2" fmla="*/ 0 w 609600"/>
                <a:gd name="connsiteY2" fmla="*/ 0 h 654050"/>
              </a:gdLst>
              <a:ahLst/>
              <a:cxnLst>
                <a:cxn ang="0">
                  <a:pos x="connsiteX0" y="connsiteY0"/>
                </a:cxn>
                <a:cxn ang="0">
                  <a:pos x="connsiteX1" y="connsiteY1"/>
                </a:cxn>
                <a:cxn ang="0">
                  <a:pos x="connsiteX2" y="connsiteY2"/>
                </a:cxn>
              </a:cxnLst>
              <a:rect l="l" t="t" r="r" b="b"/>
              <a:pathLst>
                <a:path w="609600" h="654050">
                  <a:moveTo>
                    <a:pt x="609600" y="654050"/>
                  </a:moveTo>
                  <a:cubicBezTo>
                    <a:pt x="485775" y="448204"/>
                    <a:pt x="361950" y="242358"/>
                    <a:pt x="260350" y="133350"/>
                  </a:cubicBezTo>
                  <a:cubicBezTo>
                    <a:pt x="158750" y="24342"/>
                    <a:pt x="79375" y="12171"/>
                    <a:pt x="0" y="0"/>
                  </a:cubicBezTo>
                </a:path>
              </a:pathLst>
            </a:cu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2" name="Straight Connector 221"/>
            <p:cNvCxnSpPr/>
            <p:nvPr/>
          </p:nvCxnSpPr>
          <p:spPr>
            <a:xfrm flipV="1">
              <a:off x="3196183" y="2900182"/>
              <a:ext cx="1056645" cy="99777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V="1">
              <a:off x="3262228" y="2982733"/>
              <a:ext cx="1010277" cy="952499"/>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pic>
          <p:nvPicPr>
            <p:cNvPr id="224" name="Picture 2" descr="Image result for school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5358" y="3742918"/>
              <a:ext cx="384110" cy="384110"/>
            </a:xfrm>
            <a:prstGeom prst="rect">
              <a:avLst/>
            </a:prstGeom>
            <a:noFill/>
            <a:extLst>
              <a:ext uri="{909E8E84-426E-40DD-AFC4-6F175D3DCCD1}">
                <a14:hiddenFill xmlns:a14="http://schemas.microsoft.com/office/drawing/2010/main">
                  <a:solidFill>
                    <a:srgbClr val="FFFFFF"/>
                  </a:solidFill>
                </a14:hiddenFill>
              </a:ext>
            </a:extLst>
          </p:spPr>
        </p:pic>
        <p:sp>
          <p:nvSpPr>
            <p:cNvPr id="225" name="Oval 224"/>
            <p:cNvSpPr/>
            <p:nvPr/>
          </p:nvSpPr>
          <p:spPr>
            <a:xfrm>
              <a:off x="3895603" y="2760585"/>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Oval 225"/>
            <p:cNvSpPr/>
            <p:nvPr/>
          </p:nvSpPr>
          <p:spPr>
            <a:xfrm>
              <a:off x="4095255" y="2596114"/>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7" name="Straight Connector 226"/>
            <p:cNvCxnSpPr>
              <a:stCxn id="226" idx="5"/>
              <a:endCxn id="229" idx="0"/>
            </p:cNvCxnSpPr>
            <p:nvPr/>
          </p:nvCxnSpPr>
          <p:spPr>
            <a:xfrm>
              <a:off x="4206753" y="2707613"/>
              <a:ext cx="77825" cy="1163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a:stCxn id="225" idx="6"/>
              <a:endCxn id="229" idx="1"/>
            </p:cNvCxnSpPr>
            <p:nvPr/>
          </p:nvCxnSpPr>
          <p:spPr>
            <a:xfrm>
              <a:off x="4026231" y="2825900"/>
              <a:ext cx="232947" cy="425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29"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3844" y="2784974"/>
              <a:ext cx="261257" cy="261257"/>
            </a:xfrm>
            <a:prstGeom prst="rect">
              <a:avLst/>
            </a:prstGeom>
            <a:noFill/>
            <a:extLst>
              <a:ext uri="{909E8E84-426E-40DD-AFC4-6F175D3DCCD1}">
                <a14:hiddenFill xmlns:a14="http://schemas.microsoft.com/office/drawing/2010/main">
                  <a:solidFill>
                    <a:srgbClr val="FFFFFF"/>
                  </a:solidFill>
                </a14:hiddenFill>
              </a:ext>
            </a:extLst>
          </p:spPr>
        </p:pic>
      </p:grpSp>
      <p:pic>
        <p:nvPicPr>
          <p:cNvPr id="234"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924" y="5757377"/>
            <a:ext cx="222083" cy="222083"/>
          </a:xfrm>
          <a:prstGeom prst="rect">
            <a:avLst/>
          </a:prstGeom>
          <a:noFill/>
          <a:extLst>
            <a:ext uri="{909E8E84-426E-40DD-AFC4-6F175D3DCCD1}">
              <a14:hiddenFill xmlns:a14="http://schemas.microsoft.com/office/drawing/2010/main">
                <a:solidFill>
                  <a:srgbClr val="FFFFFF"/>
                </a:solidFill>
              </a14:hiddenFill>
            </a:ext>
          </a:extLst>
        </p:spPr>
      </p:pic>
      <p:sp>
        <p:nvSpPr>
          <p:cNvPr id="235" name="Oval 234"/>
          <p:cNvSpPr/>
          <p:nvPr/>
        </p:nvSpPr>
        <p:spPr>
          <a:xfrm>
            <a:off x="369650" y="6099985"/>
            <a:ext cx="111041" cy="10885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TextBox 235"/>
          <p:cNvSpPr txBox="1"/>
          <p:nvPr/>
        </p:nvSpPr>
        <p:spPr>
          <a:xfrm>
            <a:off x="498801" y="5714309"/>
            <a:ext cx="848654" cy="307777"/>
          </a:xfrm>
          <a:prstGeom prst="rect">
            <a:avLst/>
          </a:prstGeom>
          <a:noFill/>
        </p:spPr>
        <p:txBody>
          <a:bodyPr wrap="square" rtlCol="0">
            <a:spAutoFit/>
          </a:bodyPr>
          <a:lstStyle/>
          <a:p>
            <a:r>
              <a:rPr lang="en-GB" sz="1400" dirty="0" smtClean="0"/>
              <a:t>Bus Stop</a:t>
            </a:r>
            <a:endParaRPr lang="en-GB" sz="1400" dirty="0"/>
          </a:p>
        </p:txBody>
      </p:sp>
      <p:sp>
        <p:nvSpPr>
          <p:cNvPr id="237" name="TextBox 236"/>
          <p:cNvSpPr txBox="1"/>
          <p:nvPr/>
        </p:nvSpPr>
        <p:spPr>
          <a:xfrm>
            <a:off x="489071" y="5981009"/>
            <a:ext cx="793495" cy="307777"/>
          </a:xfrm>
          <a:prstGeom prst="rect">
            <a:avLst/>
          </a:prstGeom>
          <a:noFill/>
        </p:spPr>
        <p:txBody>
          <a:bodyPr wrap="square" rtlCol="0">
            <a:spAutoFit/>
          </a:bodyPr>
          <a:lstStyle/>
          <a:p>
            <a:r>
              <a:rPr lang="en-GB" sz="1400" dirty="0" smtClean="0"/>
              <a:t>Address</a:t>
            </a:r>
            <a:endParaRPr lang="en-GB" dirty="0"/>
          </a:p>
        </p:txBody>
      </p:sp>
      <p:sp>
        <p:nvSpPr>
          <p:cNvPr id="238" name="Rectangle 237"/>
          <p:cNvSpPr/>
          <p:nvPr/>
        </p:nvSpPr>
        <p:spPr>
          <a:xfrm>
            <a:off x="260565" y="5714308"/>
            <a:ext cx="994338" cy="547007"/>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39" name="Rectangle 238"/>
          <p:cNvSpPr/>
          <p:nvPr/>
        </p:nvSpPr>
        <p:spPr>
          <a:xfrm>
            <a:off x="260565" y="1277102"/>
            <a:ext cx="4504330" cy="4260098"/>
          </a:xfrm>
          <a:prstGeom prst="rect">
            <a:avLst/>
          </a:prstGeom>
          <a:noFill/>
          <a:ln w="12700">
            <a:solidFill>
              <a:schemeClr val="tx1">
                <a:lumMod val="50000"/>
                <a:lumOff val="50000"/>
              </a:schemeClr>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40" name="TextBox 6"/>
          <p:cNvSpPr txBox="1">
            <a:spLocks noChangeArrowheads="1"/>
          </p:cNvSpPr>
          <p:nvPr/>
        </p:nvSpPr>
        <p:spPr bwMode="auto">
          <a:xfrm>
            <a:off x="5056995" y="1277102"/>
            <a:ext cx="2395315" cy="461665"/>
          </a:xfrm>
          <a:prstGeom prst="rect">
            <a:avLst/>
          </a:prstGeom>
          <a:noFill/>
          <a:ln w="9525">
            <a:noFill/>
            <a:miter lim="800000"/>
            <a:headEnd/>
            <a:tailEnd/>
          </a:ln>
        </p:spPr>
        <p:txBody>
          <a:bodyPr wrap="square">
            <a:spAutoFit/>
          </a:bodyPr>
          <a:lstStyle/>
          <a:p>
            <a:pPr marL="180975" indent="-180975">
              <a:buClr>
                <a:srgbClr val="B63241"/>
              </a:buClr>
              <a:defRPr/>
            </a:pPr>
            <a:r>
              <a:rPr lang="en-US" sz="2400" b="1" dirty="0" smtClean="0">
                <a:solidFill>
                  <a:srgbClr val="B63241"/>
                </a:solidFill>
                <a:latin typeface="Franklin Gothic Medium"/>
                <a:ea typeface="ＭＳ Ｐゴシック" charset="0"/>
                <a:cs typeface="Franklin Gothic Medium"/>
              </a:rPr>
              <a:t>Constraints…</a:t>
            </a:r>
            <a:endParaRPr lang="en-US" sz="2400" b="1" dirty="0">
              <a:solidFill>
                <a:srgbClr val="3E6574"/>
              </a:solidFill>
              <a:latin typeface="Franklin Gothic Medium"/>
              <a:ea typeface="ＭＳ Ｐゴシック" charset="0"/>
              <a:cs typeface="Franklin Gothic Medium"/>
            </a:endParaRPr>
          </a:p>
        </p:txBody>
      </p:sp>
      <p:sp>
        <p:nvSpPr>
          <p:cNvPr id="241" name="TextBox 6"/>
          <p:cNvSpPr txBox="1">
            <a:spLocks noChangeArrowheads="1"/>
          </p:cNvSpPr>
          <p:nvPr/>
        </p:nvSpPr>
        <p:spPr bwMode="auto">
          <a:xfrm>
            <a:off x="5136085" y="1788785"/>
            <a:ext cx="3819954" cy="1754326"/>
          </a:xfrm>
          <a:prstGeom prst="rect">
            <a:avLst/>
          </a:prstGeom>
          <a:noFill/>
          <a:ln w="9525">
            <a:noFill/>
            <a:miter lim="800000"/>
            <a:headEnd/>
            <a:tailEnd/>
          </a:ln>
        </p:spPr>
        <p:txBody>
          <a:bodyPr wrap="square">
            <a:spAutoFit/>
          </a:bodyPr>
          <a:lstStyle/>
          <a:p>
            <a:pPr marL="342900" indent="-342900">
              <a:buClr>
                <a:srgbClr val="B63241"/>
              </a:buClr>
              <a:buAutoNum type="arabicParenR"/>
              <a:defRPr/>
            </a:pPr>
            <a:r>
              <a:rPr lang="en-GB" dirty="0" smtClean="0">
                <a:solidFill>
                  <a:srgbClr val="3E6574"/>
                </a:solidFill>
                <a:latin typeface="Franklin Gothic Medium"/>
                <a:ea typeface="ＭＳ Ｐゴシック" charset="0"/>
                <a:cs typeface="Franklin Gothic Medium"/>
              </a:rPr>
              <a:t>Bus journeys should not be too long (&lt;45 mins)</a:t>
            </a:r>
          </a:p>
          <a:p>
            <a:pPr marL="342900" indent="-342900">
              <a:buClr>
                <a:srgbClr val="B63241"/>
              </a:buClr>
              <a:buAutoNum type="arabicParenR"/>
              <a:defRPr/>
            </a:pPr>
            <a:endParaRPr lang="en-GB" dirty="0">
              <a:solidFill>
                <a:srgbClr val="3E6574"/>
              </a:solidFill>
              <a:latin typeface="Franklin Gothic Medium"/>
              <a:ea typeface="ＭＳ Ｐゴシック" charset="0"/>
              <a:cs typeface="Franklin Gothic Medium"/>
            </a:endParaRPr>
          </a:p>
          <a:p>
            <a:pPr marL="342900" indent="-342900">
              <a:buClr>
                <a:srgbClr val="B63241"/>
              </a:buClr>
              <a:buAutoNum type="arabicParenR"/>
              <a:defRPr/>
            </a:pPr>
            <a:r>
              <a:rPr lang="en-GB" dirty="0" smtClean="0">
                <a:solidFill>
                  <a:srgbClr val="3E6574"/>
                </a:solidFill>
                <a:latin typeface="Franklin Gothic Medium"/>
                <a:ea typeface="ＭＳ Ｐゴシック" charset="0"/>
                <a:cs typeface="Franklin Gothic Medium"/>
              </a:rPr>
              <a:t>Stops should within walking distance from home (&lt;1 mile)</a:t>
            </a:r>
          </a:p>
          <a:p>
            <a:pPr>
              <a:buClr>
                <a:srgbClr val="B63241"/>
              </a:buClr>
              <a:defRPr/>
            </a:pPr>
            <a:endParaRPr lang="en-GB" dirty="0">
              <a:solidFill>
                <a:srgbClr val="3E6574"/>
              </a:solidFill>
              <a:latin typeface="Franklin Gothic Medium"/>
              <a:ea typeface="ＭＳ Ｐゴシック" charset="0"/>
              <a:cs typeface="Franklin Gothic Medium"/>
            </a:endParaRPr>
          </a:p>
        </p:txBody>
      </p:sp>
      <p:sp>
        <p:nvSpPr>
          <p:cNvPr id="242" name="TextBox 6"/>
          <p:cNvSpPr txBox="1">
            <a:spLocks noChangeArrowheads="1"/>
          </p:cNvSpPr>
          <p:nvPr/>
        </p:nvSpPr>
        <p:spPr bwMode="auto">
          <a:xfrm>
            <a:off x="5163721" y="3638328"/>
            <a:ext cx="2395315" cy="461665"/>
          </a:xfrm>
          <a:prstGeom prst="rect">
            <a:avLst/>
          </a:prstGeom>
          <a:noFill/>
          <a:ln w="9525">
            <a:noFill/>
            <a:miter lim="800000"/>
            <a:headEnd/>
            <a:tailEnd/>
          </a:ln>
        </p:spPr>
        <p:txBody>
          <a:bodyPr wrap="square">
            <a:spAutoFit/>
          </a:bodyPr>
          <a:lstStyle/>
          <a:p>
            <a:pPr marL="180975" indent="-180975">
              <a:buClr>
                <a:srgbClr val="B63241"/>
              </a:buClr>
              <a:defRPr/>
            </a:pPr>
            <a:r>
              <a:rPr lang="en-US" sz="2400" b="1" dirty="0" smtClean="0">
                <a:solidFill>
                  <a:srgbClr val="B63241"/>
                </a:solidFill>
                <a:latin typeface="Franklin Gothic Medium"/>
                <a:ea typeface="ＭＳ Ｐゴシック" charset="0"/>
                <a:cs typeface="Franklin Gothic Medium"/>
              </a:rPr>
              <a:t>Features…</a:t>
            </a:r>
            <a:endParaRPr lang="en-US" sz="2400" b="1" dirty="0">
              <a:solidFill>
                <a:srgbClr val="3E6574"/>
              </a:solidFill>
              <a:latin typeface="Franklin Gothic Medium"/>
              <a:ea typeface="ＭＳ Ｐゴシック" charset="0"/>
              <a:cs typeface="Franklin Gothic Medium"/>
            </a:endParaRPr>
          </a:p>
        </p:txBody>
      </p:sp>
      <p:sp>
        <p:nvSpPr>
          <p:cNvPr id="243" name="TextBox 6"/>
          <p:cNvSpPr txBox="1">
            <a:spLocks noChangeArrowheads="1"/>
          </p:cNvSpPr>
          <p:nvPr/>
        </p:nvSpPr>
        <p:spPr bwMode="auto">
          <a:xfrm>
            <a:off x="5136085" y="4127700"/>
            <a:ext cx="4117152" cy="2308324"/>
          </a:xfrm>
          <a:prstGeom prst="rect">
            <a:avLst/>
          </a:prstGeom>
          <a:noFill/>
          <a:ln w="9525">
            <a:noFill/>
            <a:miter lim="800000"/>
            <a:headEnd/>
            <a:tailEnd/>
          </a:ln>
        </p:spPr>
        <p:txBody>
          <a:bodyPr wrap="square">
            <a:spAutoFit/>
          </a:bodyPr>
          <a:lstStyle/>
          <a:p>
            <a:pPr marL="342900" indent="-342900">
              <a:buClr>
                <a:srgbClr val="B63241"/>
              </a:buClr>
              <a:buAutoNum type="arabicParenR"/>
              <a:defRPr/>
            </a:pPr>
            <a:r>
              <a:rPr lang="en-GB" dirty="0" smtClean="0">
                <a:solidFill>
                  <a:srgbClr val="3E6574"/>
                </a:solidFill>
                <a:latin typeface="Franklin Gothic Medium"/>
                <a:ea typeface="ＭＳ Ｐゴシック" charset="0"/>
                <a:cs typeface="Franklin Gothic Medium"/>
              </a:rPr>
              <a:t>Minimise the number of buses / routes</a:t>
            </a:r>
          </a:p>
          <a:p>
            <a:pPr marL="342900" indent="-342900">
              <a:buClr>
                <a:srgbClr val="B63241"/>
              </a:buClr>
              <a:buAutoNum type="arabicParenR"/>
              <a:defRPr/>
            </a:pPr>
            <a:endParaRPr lang="en-GB" dirty="0" smtClean="0">
              <a:solidFill>
                <a:srgbClr val="3E6574"/>
              </a:solidFill>
              <a:latin typeface="Franklin Gothic Medium"/>
              <a:ea typeface="ＭＳ Ｐゴシック" charset="0"/>
              <a:cs typeface="Franklin Gothic Medium"/>
            </a:endParaRPr>
          </a:p>
          <a:p>
            <a:pPr marL="342900" indent="-342900">
              <a:buClr>
                <a:srgbClr val="B63241"/>
              </a:buClr>
              <a:buAutoNum type="arabicParenR"/>
              <a:defRPr/>
            </a:pPr>
            <a:r>
              <a:rPr lang="en-GB" dirty="0" smtClean="0">
                <a:solidFill>
                  <a:srgbClr val="3E6574"/>
                </a:solidFill>
                <a:latin typeface="Franklin Gothic Medium"/>
                <a:ea typeface="ＭＳ Ｐゴシック" charset="0"/>
                <a:cs typeface="Franklin Gothic Medium"/>
              </a:rPr>
              <a:t>Use </a:t>
            </a:r>
            <a:r>
              <a:rPr lang="en-GB" dirty="0">
                <a:solidFill>
                  <a:srgbClr val="3E6574"/>
                </a:solidFill>
                <a:latin typeface="Franklin Gothic Medium"/>
                <a:ea typeface="ＭＳ Ｐゴシック" charset="0"/>
                <a:cs typeface="Franklin Gothic Medium"/>
              </a:rPr>
              <a:t>a subset of stops</a:t>
            </a:r>
          </a:p>
          <a:p>
            <a:pPr marL="342900" indent="-342900">
              <a:buClr>
                <a:srgbClr val="B63241"/>
              </a:buClr>
              <a:buAutoNum type="arabicParenR"/>
              <a:defRPr/>
            </a:pPr>
            <a:endParaRPr lang="en-GB" dirty="0" smtClean="0">
              <a:solidFill>
                <a:srgbClr val="3E6574"/>
              </a:solidFill>
              <a:latin typeface="Franklin Gothic Medium"/>
              <a:ea typeface="ＭＳ Ｐゴシック" charset="0"/>
              <a:cs typeface="Franklin Gothic Medium"/>
            </a:endParaRPr>
          </a:p>
          <a:p>
            <a:pPr marL="342900" indent="-342900">
              <a:buClr>
                <a:srgbClr val="B63241"/>
              </a:buClr>
              <a:buAutoNum type="arabicParenR"/>
              <a:defRPr/>
            </a:pPr>
            <a:r>
              <a:rPr lang="en-GB" dirty="0" smtClean="0">
                <a:solidFill>
                  <a:srgbClr val="3E6574"/>
                </a:solidFill>
                <a:latin typeface="Franklin Gothic Medium"/>
                <a:ea typeface="ＭＳ Ｐゴシック" charset="0"/>
                <a:cs typeface="Franklin Gothic Medium"/>
              </a:rPr>
              <a:t>Multi-stops are permitted</a:t>
            </a:r>
          </a:p>
          <a:p>
            <a:pPr marL="342900" indent="-342900">
              <a:buClr>
                <a:srgbClr val="B63241"/>
              </a:buClr>
              <a:buAutoNum type="arabicParenR"/>
              <a:defRPr/>
            </a:pPr>
            <a:endParaRPr lang="en-GB" dirty="0" smtClean="0">
              <a:solidFill>
                <a:srgbClr val="3E6574"/>
              </a:solidFill>
              <a:latin typeface="Franklin Gothic Medium"/>
              <a:ea typeface="ＭＳ Ｐゴシック" charset="0"/>
              <a:cs typeface="Franklin Gothic Medium"/>
            </a:endParaRPr>
          </a:p>
          <a:p>
            <a:pPr marL="342900" indent="-342900">
              <a:buClr>
                <a:srgbClr val="B63241"/>
              </a:buClr>
              <a:buAutoNum type="arabicParenR"/>
              <a:defRPr/>
            </a:pPr>
            <a:r>
              <a:rPr lang="en-GB" dirty="0" smtClean="0">
                <a:solidFill>
                  <a:srgbClr val="3E6574"/>
                </a:solidFill>
                <a:latin typeface="Franklin Gothic Medium"/>
                <a:ea typeface="ＭＳ Ｐゴシック" charset="0"/>
                <a:cs typeface="Franklin Gothic Medium"/>
              </a:rPr>
              <a:t>Boarding the bus takes time</a:t>
            </a:r>
          </a:p>
        </p:txBody>
      </p:sp>
    </p:spTree>
    <p:extLst>
      <p:ext uri="{BB962C8B-B14F-4D97-AF65-F5344CB8AC3E}">
        <p14:creationId xmlns:p14="http://schemas.microsoft.com/office/powerpoint/2010/main" val="3767565814"/>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1096878" y="283409"/>
            <a:ext cx="75670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GB" altLang="en-US" sz="2800" dirty="0">
                <a:solidFill>
                  <a:schemeClr val="bg1"/>
                </a:solidFill>
                <a:latin typeface="Franklin Gothic Medium"/>
                <a:cs typeface="Franklin Gothic Medium"/>
              </a:rPr>
              <a:t>Problem Description</a:t>
            </a:r>
          </a:p>
        </p:txBody>
      </p:sp>
      <p:grpSp>
        <p:nvGrpSpPr>
          <p:cNvPr id="2" name="Group 1"/>
          <p:cNvGrpSpPr/>
          <p:nvPr/>
        </p:nvGrpSpPr>
        <p:grpSpPr>
          <a:xfrm>
            <a:off x="606743" y="1431516"/>
            <a:ext cx="3947075" cy="3915184"/>
            <a:chOff x="746443" y="1456916"/>
            <a:chExt cx="4901874" cy="4931230"/>
          </a:xfrm>
        </p:grpSpPr>
        <p:sp>
          <p:nvSpPr>
            <p:cNvPr id="124" name="Oval 123"/>
            <p:cNvSpPr/>
            <p:nvPr/>
          </p:nvSpPr>
          <p:spPr>
            <a:xfrm>
              <a:off x="3314173" y="2089845"/>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p:cNvSpPr/>
            <p:nvPr/>
          </p:nvSpPr>
          <p:spPr>
            <a:xfrm>
              <a:off x="3079224" y="1792819"/>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p:cNvSpPr/>
            <p:nvPr/>
          </p:nvSpPr>
          <p:spPr>
            <a:xfrm>
              <a:off x="3766772" y="1456916"/>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p:cNvSpPr/>
            <p:nvPr/>
          </p:nvSpPr>
          <p:spPr>
            <a:xfrm>
              <a:off x="4500844" y="1848801"/>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p:cNvSpPr/>
            <p:nvPr/>
          </p:nvSpPr>
          <p:spPr>
            <a:xfrm>
              <a:off x="4342481" y="2358875"/>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p:cNvSpPr/>
            <p:nvPr/>
          </p:nvSpPr>
          <p:spPr>
            <a:xfrm>
              <a:off x="5076297" y="2784974"/>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p:cNvSpPr/>
            <p:nvPr/>
          </p:nvSpPr>
          <p:spPr>
            <a:xfrm>
              <a:off x="4824113" y="2998023"/>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p:cNvSpPr/>
            <p:nvPr/>
          </p:nvSpPr>
          <p:spPr>
            <a:xfrm>
              <a:off x="4485101" y="3179968"/>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p:cNvSpPr/>
            <p:nvPr/>
          </p:nvSpPr>
          <p:spPr>
            <a:xfrm>
              <a:off x="5321746" y="3968404"/>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p:cNvSpPr/>
            <p:nvPr/>
          </p:nvSpPr>
          <p:spPr>
            <a:xfrm>
              <a:off x="5452374" y="4245214"/>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p:cNvSpPr/>
            <p:nvPr/>
          </p:nvSpPr>
          <p:spPr>
            <a:xfrm>
              <a:off x="4710399" y="3988622"/>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p:cNvSpPr/>
            <p:nvPr/>
          </p:nvSpPr>
          <p:spPr>
            <a:xfrm>
              <a:off x="5020056" y="4651097"/>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p:cNvSpPr/>
            <p:nvPr/>
          </p:nvSpPr>
          <p:spPr>
            <a:xfrm>
              <a:off x="4509983" y="4333854"/>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p:cNvSpPr/>
            <p:nvPr/>
          </p:nvSpPr>
          <p:spPr>
            <a:xfrm>
              <a:off x="4758736" y="5441087"/>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p:cNvSpPr/>
            <p:nvPr/>
          </p:nvSpPr>
          <p:spPr>
            <a:xfrm>
              <a:off x="4333343" y="5095854"/>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Oval 138"/>
            <p:cNvSpPr/>
            <p:nvPr/>
          </p:nvSpPr>
          <p:spPr>
            <a:xfrm>
              <a:off x="3198840" y="6131552"/>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Oval 139"/>
            <p:cNvSpPr/>
            <p:nvPr/>
          </p:nvSpPr>
          <p:spPr>
            <a:xfrm>
              <a:off x="2364069" y="5560831"/>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140"/>
            <p:cNvSpPr/>
            <p:nvPr/>
          </p:nvSpPr>
          <p:spPr>
            <a:xfrm>
              <a:off x="2625326" y="5287131"/>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val 141"/>
            <p:cNvSpPr/>
            <p:nvPr/>
          </p:nvSpPr>
          <p:spPr>
            <a:xfrm>
              <a:off x="2340806" y="4847040"/>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3" name="Straight Connector 142"/>
            <p:cNvCxnSpPr>
              <a:stCxn id="125" idx="6"/>
              <a:endCxn id="203" idx="1"/>
            </p:cNvCxnSpPr>
            <p:nvPr/>
          </p:nvCxnSpPr>
          <p:spPr>
            <a:xfrm flipV="1">
              <a:off x="3209852" y="1848802"/>
              <a:ext cx="208480" cy="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24" idx="7"/>
            </p:cNvCxnSpPr>
            <p:nvPr/>
          </p:nvCxnSpPr>
          <p:spPr>
            <a:xfrm flipV="1">
              <a:off x="3425671" y="1941332"/>
              <a:ext cx="70712" cy="1676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26" idx="6"/>
            </p:cNvCxnSpPr>
            <p:nvPr/>
          </p:nvCxnSpPr>
          <p:spPr>
            <a:xfrm>
              <a:off x="3897400" y="1522231"/>
              <a:ext cx="299071" cy="428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127" idx="1"/>
              <a:endCxn id="204" idx="2"/>
            </p:cNvCxnSpPr>
            <p:nvPr/>
          </p:nvCxnSpPr>
          <p:spPr>
            <a:xfrm flipH="1" flipV="1">
              <a:off x="4377446" y="1669870"/>
              <a:ext cx="142528" cy="1980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stCxn id="128" idx="6"/>
              <a:endCxn id="206" idx="1"/>
            </p:cNvCxnSpPr>
            <p:nvPr/>
          </p:nvCxnSpPr>
          <p:spPr>
            <a:xfrm>
              <a:off x="4473109" y="2424190"/>
              <a:ext cx="380587" cy="112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131" idx="1"/>
              <a:endCxn id="229" idx="2"/>
            </p:cNvCxnSpPr>
            <p:nvPr/>
          </p:nvCxnSpPr>
          <p:spPr>
            <a:xfrm flipH="1" flipV="1">
              <a:off x="4372683" y="3008132"/>
              <a:ext cx="131548" cy="1909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129" idx="0"/>
              <a:endCxn id="206" idx="3"/>
            </p:cNvCxnSpPr>
            <p:nvPr/>
          </p:nvCxnSpPr>
          <p:spPr>
            <a:xfrm flipH="1" flipV="1">
              <a:off x="5048958" y="2574745"/>
              <a:ext cx="92653" cy="2102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32" idx="1"/>
              <a:endCxn id="218" idx="2"/>
            </p:cNvCxnSpPr>
            <p:nvPr/>
          </p:nvCxnSpPr>
          <p:spPr>
            <a:xfrm flipH="1" flipV="1">
              <a:off x="5106108" y="3841570"/>
              <a:ext cx="234768" cy="1459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133" idx="2"/>
              <a:endCxn id="219" idx="3"/>
            </p:cNvCxnSpPr>
            <p:nvPr/>
          </p:nvCxnSpPr>
          <p:spPr>
            <a:xfrm flipH="1">
              <a:off x="5053721" y="4310529"/>
              <a:ext cx="398653" cy="7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135" idx="1"/>
              <a:endCxn id="219" idx="2"/>
            </p:cNvCxnSpPr>
            <p:nvPr/>
          </p:nvCxnSpPr>
          <p:spPr>
            <a:xfrm flipH="1" flipV="1">
              <a:off x="4958471" y="4498795"/>
              <a:ext cx="80715" cy="171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136" idx="6"/>
              <a:endCxn id="219" idx="1"/>
            </p:cNvCxnSpPr>
            <p:nvPr/>
          </p:nvCxnSpPr>
          <p:spPr>
            <a:xfrm>
              <a:off x="4640611" y="4399169"/>
              <a:ext cx="222610" cy="43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134" idx="5"/>
              <a:endCxn id="219" idx="0"/>
            </p:cNvCxnSpPr>
            <p:nvPr/>
          </p:nvCxnSpPr>
          <p:spPr>
            <a:xfrm>
              <a:off x="4821897" y="4100121"/>
              <a:ext cx="127049" cy="1986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138" idx="6"/>
              <a:endCxn id="215" idx="1"/>
            </p:cNvCxnSpPr>
            <p:nvPr/>
          </p:nvCxnSpPr>
          <p:spPr>
            <a:xfrm>
              <a:off x="4463971" y="5161169"/>
              <a:ext cx="137312" cy="47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stCxn id="137" idx="0"/>
              <a:endCxn id="215" idx="2"/>
            </p:cNvCxnSpPr>
            <p:nvPr/>
          </p:nvCxnSpPr>
          <p:spPr>
            <a:xfrm flipH="1" flipV="1">
              <a:off x="4729871" y="5327470"/>
              <a:ext cx="94179" cy="1136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a:stCxn id="139" idx="6"/>
              <a:endCxn id="216" idx="1"/>
            </p:cNvCxnSpPr>
            <p:nvPr/>
          </p:nvCxnSpPr>
          <p:spPr>
            <a:xfrm>
              <a:off x="3329468" y="6196867"/>
              <a:ext cx="205015" cy="592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783830" y="5560830"/>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Oval 158"/>
            <p:cNvSpPr/>
            <p:nvPr/>
          </p:nvSpPr>
          <p:spPr>
            <a:xfrm>
              <a:off x="1368484" y="5262155"/>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Oval 159"/>
            <p:cNvSpPr/>
            <p:nvPr/>
          </p:nvSpPr>
          <p:spPr>
            <a:xfrm>
              <a:off x="1485085" y="5551498"/>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Oval 160"/>
            <p:cNvSpPr/>
            <p:nvPr/>
          </p:nvSpPr>
          <p:spPr>
            <a:xfrm>
              <a:off x="1322301" y="3840296"/>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Oval 161"/>
            <p:cNvSpPr/>
            <p:nvPr/>
          </p:nvSpPr>
          <p:spPr>
            <a:xfrm>
              <a:off x="1140545" y="3640959"/>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Oval 162"/>
            <p:cNvSpPr/>
            <p:nvPr/>
          </p:nvSpPr>
          <p:spPr>
            <a:xfrm>
              <a:off x="1172542" y="2441353"/>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Oval 163"/>
            <p:cNvSpPr/>
            <p:nvPr/>
          </p:nvSpPr>
          <p:spPr>
            <a:xfrm>
              <a:off x="854126" y="2247376"/>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Oval 164"/>
            <p:cNvSpPr/>
            <p:nvPr/>
          </p:nvSpPr>
          <p:spPr>
            <a:xfrm>
              <a:off x="2287079" y="2220474"/>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Oval 165"/>
            <p:cNvSpPr/>
            <p:nvPr/>
          </p:nvSpPr>
          <p:spPr>
            <a:xfrm>
              <a:off x="2121346" y="2416782"/>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Oval 166"/>
            <p:cNvSpPr/>
            <p:nvPr/>
          </p:nvSpPr>
          <p:spPr>
            <a:xfrm>
              <a:off x="2630618" y="2868172"/>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Oval 167"/>
            <p:cNvSpPr/>
            <p:nvPr/>
          </p:nvSpPr>
          <p:spPr>
            <a:xfrm>
              <a:off x="2897622" y="2618112"/>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9" name="Straight Connector 168"/>
            <p:cNvCxnSpPr>
              <a:stCxn id="165" idx="6"/>
              <a:endCxn id="202" idx="1"/>
            </p:cNvCxnSpPr>
            <p:nvPr/>
          </p:nvCxnSpPr>
          <p:spPr>
            <a:xfrm>
              <a:off x="2417707" y="2285789"/>
              <a:ext cx="297626" cy="1270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a:stCxn id="166" idx="6"/>
              <a:endCxn id="202" idx="1"/>
            </p:cNvCxnSpPr>
            <p:nvPr/>
          </p:nvCxnSpPr>
          <p:spPr>
            <a:xfrm flipV="1">
              <a:off x="2251974" y="2431870"/>
              <a:ext cx="463359" cy="502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a:stCxn id="167" idx="0"/>
              <a:endCxn id="202" idx="2"/>
            </p:cNvCxnSpPr>
            <p:nvPr/>
          </p:nvCxnSpPr>
          <p:spPr>
            <a:xfrm flipV="1">
              <a:off x="2695932" y="2517595"/>
              <a:ext cx="109889" cy="3505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stCxn id="168" idx="0"/>
              <a:endCxn id="202" idx="2"/>
            </p:cNvCxnSpPr>
            <p:nvPr/>
          </p:nvCxnSpPr>
          <p:spPr>
            <a:xfrm flipH="1" flipV="1">
              <a:off x="2872496" y="2517595"/>
              <a:ext cx="90440" cy="1005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stCxn id="164" idx="7"/>
              <a:endCxn id="201" idx="1"/>
            </p:cNvCxnSpPr>
            <p:nvPr/>
          </p:nvCxnSpPr>
          <p:spPr>
            <a:xfrm flipV="1">
              <a:off x="965624" y="2036582"/>
              <a:ext cx="306672" cy="2299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a:stCxn id="163" idx="7"/>
              <a:endCxn id="201" idx="2"/>
            </p:cNvCxnSpPr>
            <p:nvPr/>
          </p:nvCxnSpPr>
          <p:spPr>
            <a:xfrm flipV="1">
              <a:off x="1284040" y="2146120"/>
              <a:ext cx="73981" cy="314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a:stCxn id="162" idx="6"/>
              <a:endCxn id="212" idx="1"/>
            </p:cNvCxnSpPr>
            <p:nvPr/>
          </p:nvCxnSpPr>
          <p:spPr>
            <a:xfrm flipV="1">
              <a:off x="1271173" y="3598682"/>
              <a:ext cx="253535" cy="1075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a:stCxn id="161" idx="7"/>
              <a:endCxn id="212" idx="2"/>
            </p:cNvCxnSpPr>
            <p:nvPr/>
          </p:nvCxnSpPr>
          <p:spPr>
            <a:xfrm flipV="1">
              <a:off x="1433799" y="3693932"/>
              <a:ext cx="152822" cy="1654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Oval 176"/>
            <p:cNvSpPr/>
            <p:nvPr/>
          </p:nvSpPr>
          <p:spPr>
            <a:xfrm>
              <a:off x="1937491" y="5328925"/>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8" name="Straight Connector 177"/>
            <p:cNvCxnSpPr>
              <a:stCxn id="158" idx="0"/>
              <a:endCxn id="210" idx="1"/>
            </p:cNvCxnSpPr>
            <p:nvPr/>
          </p:nvCxnSpPr>
          <p:spPr>
            <a:xfrm flipV="1">
              <a:off x="849144" y="5379857"/>
              <a:ext cx="142164" cy="1809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a:stCxn id="159" idx="2"/>
              <a:endCxn id="210" idx="3"/>
            </p:cNvCxnSpPr>
            <p:nvPr/>
          </p:nvCxnSpPr>
          <p:spPr>
            <a:xfrm flipH="1">
              <a:off x="1191333" y="5327470"/>
              <a:ext cx="177151" cy="47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stCxn id="160" idx="1"/>
            </p:cNvCxnSpPr>
            <p:nvPr/>
          </p:nvCxnSpPr>
          <p:spPr>
            <a:xfrm flipH="1" flipV="1">
              <a:off x="1181808" y="5375095"/>
              <a:ext cx="322407" cy="195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a:stCxn id="141" idx="2"/>
              <a:endCxn id="211" idx="3"/>
            </p:cNvCxnSpPr>
            <p:nvPr/>
          </p:nvCxnSpPr>
          <p:spPr>
            <a:xfrm flipH="1" flipV="1">
              <a:off x="2439108" y="5351282"/>
              <a:ext cx="186218" cy="11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a:stCxn id="140" idx="0"/>
              <a:endCxn id="211" idx="2"/>
            </p:cNvCxnSpPr>
            <p:nvPr/>
          </p:nvCxnSpPr>
          <p:spPr>
            <a:xfrm flipH="1" flipV="1">
              <a:off x="2358146" y="5456057"/>
              <a:ext cx="71237" cy="104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a:stCxn id="177" idx="6"/>
              <a:endCxn id="211" idx="1"/>
            </p:cNvCxnSpPr>
            <p:nvPr/>
          </p:nvCxnSpPr>
          <p:spPr>
            <a:xfrm flipV="1">
              <a:off x="2068119" y="5346520"/>
              <a:ext cx="175727" cy="47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a:stCxn id="142" idx="4"/>
              <a:endCxn id="211" idx="0"/>
            </p:cNvCxnSpPr>
            <p:nvPr/>
          </p:nvCxnSpPr>
          <p:spPr>
            <a:xfrm flipH="1">
              <a:off x="2343858" y="4977669"/>
              <a:ext cx="62262" cy="2831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5"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444" y="2654346"/>
              <a:ext cx="261257" cy="261257"/>
            </a:xfrm>
            <a:prstGeom prst="rect">
              <a:avLst/>
            </a:prstGeom>
            <a:noFill/>
            <a:ln>
              <a:solidFill>
                <a:schemeClr val="tx1"/>
              </a:solidFill>
              <a:prstDash val="dash"/>
            </a:ln>
          </p:spPr>
        </p:pic>
        <p:pic>
          <p:nvPicPr>
            <p:cNvPr id="186"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6660" y="2654346"/>
              <a:ext cx="261257" cy="261257"/>
            </a:xfrm>
            <a:prstGeom prst="rect">
              <a:avLst/>
            </a:prstGeom>
            <a:noFill/>
            <a:ln>
              <a:solidFill>
                <a:schemeClr val="tx1"/>
              </a:solidFill>
              <a:prstDash val="dash"/>
            </a:ln>
            <a:extLst>
              <a:ext uri="{909E8E84-426E-40DD-AFC4-6F175D3DCCD1}">
                <a14:hiddenFill xmlns:a14="http://schemas.microsoft.com/office/drawing/2010/main">
                  <a:solidFill>
                    <a:srgbClr val="FFFFFF"/>
                  </a:solidFill>
                </a14:hiddenFill>
              </a:ext>
            </a:extLst>
          </p:spPr>
        </p:pic>
        <p:pic>
          <p:nvPicPr>
            <p:cNvPr id="187"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9745" y="2064961"/>
              <a:ext cx="261257" cy="261257"/>
            </a:xfrm>
            <a:prstGeom prst="rect">
              <a:avLst/>
            </a:prstGeom>
            <a:noFill/>
            <a:ln>
              <a:solidFill>
                <a:schemeClr val="tx1"/>
              </a:solidFill>
              <a:prstDash val="dash"/>
            </a:ln>
            <a:extLst>
              <a:ext uri="{909E8E84-426E-40DD-AFC4-6F175D3DCCD1}">
                <a14:hiddenFill xmlns:a14="http://schemas.microsoft.com/office/drawing/2010/main">
                  <a:solidFill>
                    <a:srgbClr val="FFFFFF"/>
                  </a:solidFill>
                </a14:hiddenFill>
              </a:ext>
            </a:extLst>
          </p:spPr>
        </p:pic>
        <p:pic>
          <p:nvPicPr>
            <p:cNvPr id="188"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4850" y="5649473"/>
              <a:ext cx="261257" cy="261257"/>
            </a:xfrm>
            <a:prstGeom prst="rect">
              <a:avLst/>
            </a:prstGeom>
            <a:noFill/>
            <a:ln>
              <a:solidFill>
                <a:schemeClr val="tx1"/>
              </a:solidFill>
              <a:prstDash val="dash"/>
            </a:ln>
            <a:extLst>
              <a:ext uri="{909E8E84-426E-40DD-AFC4-6F175D3DCCD1}">
                <a14:hiddenFill xmlns:a14="http://schemas.microsoft.com/office/drawing/2010/main">
                  <a:solidFill>
                    <a:srgbClr val="FFFFFF"/>
                  </a:solidFill>
                </a14:hiddenFill>
              </a:ext>
            </a:extLst>
          </p:spPr>
        </p:pic>
        <p:pic>
          <p:nvPicPr>
            <p:cNvPr id="189"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7060" y="4651098"/>
              <a:ext cx="261257" cy="261257"/>
            </a:xfrm>
            <a:prstGeom prst="rect">
              <a:avLst/>
            </a:prstGeom>
            <a:noFill/>
            <a:ln>
              <a:solidFill>
                <a:schemeClr val="tx1"/>
              </a:solidFill>
              <a:prstDash val="dash"/>
            </a:ln>
            <a:extLst>
              <a:ext uri="{909E8E84-426E-40DD-AFC4-6F175D3DCCD1}">
                <a14:hiddenFill xmlns:a14="http://schemas.microsoft.com/office/drawing/2010/main">
                  <a:solidFill>
                    <a:srgbClr val="FFFFFF"/>
                  </a:solidFill>
                </a14:hiddenFill>
              </a:ext>
            </a:extLst>
          </p:spPr>
        </p:pic>
        <p:pic>
          <p:nvPicPr>
            <p:cNvPr id="190"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443" y="3727365"/>
              <a:ext cx="261257" cy="261257"/>
            </a:xfrm>
            <a:prstGeom prst="rect">
              <a:avLst/>
            </a:prstGeom>
            <a:noFill/>
            <a:ln>
              <a:solidFill>
                <a:schemeClr val="tx1"/>
              </a:solidFill>
              <a:prstDash val="dash"/>
            </a:ln>
            <a:extLst>
              <a:ext uri="{909E8E84-426E-40DD-AFC4-6F175D3DCCD1}">
                <a14:hiddenFill xmlns:a14="http://schemas.microsoft.com/office/drawing/2010/main">
                  <a:solidFill>
                    <a:srgbClr val="FFFFFF"/>
                  </a:solidFill>
                </a14:hiddenFill>
              </a:ext>
            </a:extLst>
          </p:spPr>
        </p:pic>
        <p:pic>
          <p:nvPicPr>
            <p:cNvPr id="191"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7856" y="4074153"/>
              <a:ext cx="261257" cy="261257"/>
            </a:xfrm>
            <a:prstGeom prst="rect">
              <a:avLst/>
            </a:prstGeom>
            <a:noFill/>
            <a:ln>
              <a:solidFill>
                <a:schemeClr val="tx1"/>
              </a:solidFill>
              <a:prstDash val="dash"/>
            </a:ln>
            <a:extLst>
              <a:ext uri="{909E8E84-426E-40DD-AFC4-6F175D3DCCD1}">
                <a14:hiddenFill xmlns:a14="http://schemas.microsoft.com/office/drawing/2010/main">
                  <a:solidFill>
                    <a:srgbClr val="FFFFFF"/>
                  </a:solidFill>
                </a14:hiddenFill>
              </a:ext>
            </a:extLst>
          </p:spPr>
        </p:pic>
        <p:pic>
          <p:nvPicPr>
            <p:cNvPr id="192"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5893" y="5779581"/>
              <a:ext cx="261257" cy="261257"/>
            </a:xfrm>
            <a:prstGeom prst="rect">
              <a:avLst/>
            </a:prstGeom>
            <a:noFill/>
            <a:ln>
              <a:solidFill>
                <a:schemeClr val="tx1"/>
              </a:solidFill>
              <a:prstDash val="dash"/>
            </a:ln>
            <a:extLst>
              <a:ext uri="{909E8E84-426E-40DD-AFC4-6F175D3DCCD1}">
                <a14:hiddenFill xmlns:a14="http://schemas.microsoft.com/office/drawing/2010/main">
                  <a:solidFill>
                    <a:srgbClr val="FFFFFF"/>
                  </a:solidFill>
                </a14:hiddenFill>
              </a:ext>
            </a:extLst>
          </p:spPr>
        </p:pic>
        <p:pic>
          <p:nvPicPr>
            <p:cNvPr id="193"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587" y="4204781"/>
              <a:ext cx="261257" cy="261257"/>
            </a:xfrm>
            <a:prstGeom prst="rect">
              <a:avLst/>
            </a:prstGeom>
            <a:noFill/>
            <a:ln>
              <a:solidFill>
                <a:schemeClr val="tx1"/>
              </a:solidFill>
              <a:prstDash val="dash"/>
            </a:ln>
            <a:extLst>
              <a:ext uri="{909E8E84-426E-40DD-AFC4-6F175D3DCCD1}">
                <a14:hiddenFill xmlns:a14="http://schemas.microsoft.com/office/drawing/2010/main">
                  <a:solidFill>
                    <a:srgbClr val="FFFFFF"/>
                  </a:solidFill>
                </a14:hiddenFill>
              </a:ext>
            </a:extLst>
          </p:spPr>
        </p:pic>
        <p:pic>
          <p:nvPicPr>
            <p:cNvPr id="194"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4069" y="4375843"/>
              <a:ext cx="261257" cy="261257"/>
            </a:xfrm>
            <a:prstGeom prst="rect">
              <a:avLst/>
            </a:prstGeom>
            <a:noFill/>
            <a:ln>
              <a:solidFill>
                <a:schemeClr val="tx1"/>
              </a:solidFill>
              <a:prstDash val="dash"/>
            </a:ln>
            <a:extLst>
              <a:ext uri="{909E8E84-426E-40DD-AFC4-6F175D3DCCD1}">
                <a14:hiddenFill xmlns:a14="http://schemas.microsoft.com/office/drawing/2010/main">
                  <a:solidFill>
                    <a:srgbClr val="FFFFFF"/>
                  </a:solidFill>
                </a14:hiddenFill>
              </a:ext>
            </a:extLst>
          </p:spPr>
        </p:pic>
        <p:pic>
          <p:nvPicPr>
            <p:cNvPr id="195"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2744" y="4977571"/>
              <a:ext cx="261257" cy="261257"/>
            </a:xfrm>
            <a:prstGeom prst="rect">
              <a:avLst/>
            </a:prstGeom>
            <a:noFill/>
            <a:ln>
              <a:solidFill>
                <a:schemeClr val="tx1"/>
              </a:solidFill>
              <a:prstDash val="dash"/>
            </a:ln>
            <a:extLst>
              <a:ext uri="{909E8E84-426E-40DD-AFC4-6F175D3DCCD1}">
                <a14:hiddenFill xmlns:a14="http://schemas.microsoft.com/office/drawing/2010/main">
                  <a:solidFill>
                    <a:srgbClr val="FFFFFF"/>
                  </a:solidFill>
                </a14:hiddenFill>
              </a:ext>
            </a:extLst>
          </p:spPr>
        </p:pic>
        <p:sp>
          <p:nvSpPr>
            <p:cNvPr id="196" name="Freeform 195"/>
            <p:cNvSpPr/>
            <p:nvPr/>
          </p:nvSpPr>
          <p:spPr>
            <a:xfrm>
              <a:off x="1455018" y="1997290"/>
              <a:ext cx="1348740" cy="317422"/>
            </a:xfrm>
            <a:custGeom>
              <a:avLst/>
              <a:gdLst>
                <a:gd name="connsiteX0" fmla="*/ 0 w 1348740"/>
                <a:gd name="connsiteY0" fmla="*/ 27862 h 317422"/>
                <a:gd name="connsiteX1" fmla="*/ 830580 w 1348740"/>
                <a:gd name="connsiteY1" fmla="*/ 27862 h 317422"/>
                <a:gd name="connsiteX2" fmla="*/ 1348740 w 1348740"/>
                <a:gd name="connsiteY2" fmla="*/ 317422 h 317422"/>
              </a:gdLst>
              <a:ahLst/>
              <a:cxnLst>
                <a:cxn ang="0">
                  <a:pos x="connsiteX0" y="connsiteY0"/>
                </a:cxn>
                <a:cxn ang="0">
                  <a:pos x="connsiteX1" y="connsiteY1"/>
                </a:cxn>
                <a:cxn ang="0">
                  <a:pos x="connsiteX2" y="connsiteY2"/>
                </a:cxn>
              </a:cxnLst>
              <a:rect l="l" t="t" r="r" b="b"/>
              <a:pathLst>
                <a:path w="1348740" h="317422">
                  <a:moveTo>
                    <a:pt x="0" y="27862"/>
                  </a:moveTo>
                  <a:cubicBezTo>
                    <a:pt x="302895" y="3732"/>
                    <a:pt x="605790" y="-20398"/>
                    <a:pt x="830580" y="27862"/>
                  </a:cubicBezTo>
                  <a:cubicBezTo>
                    <a:pt x="1055370" y="76122"/>
                    <a:pt x="1202055" y="196772"/>
                    <a:pt x="1348740" y="317422"/>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Freeform 196"/>
            <p:cNvSpPr/>
            <p:nvPr/>
          </p:nvSpPr>
          <p:spPr>
            <a:xfrm>
              <a:off x="2918058" y="1872752"/>
              <a:ext cx="541020" cy="518160"/>
            </a:xfrm>
            <a:custGeom>
              <a:avLst/>
              <a:gdLst>
                <a:gd name="connsiteX0" fmla="*/ 0 w 541020"/>
                <a:gd name="connsiteY0" fmla="*/ 518160 h 518160"/>
                <a:gd name="connsiteX1" fmla="*/ 541020 w 541020"/>
                <a:gd name="connsiteY1" fmla="*/ 0 h 518160"/>
              </a:gdLst>
              <a:ahLst/>
              <a:cxnLst>
                <a:cxn ang="0">
                  <a:pos x="connsiteX0" y="connsiteY0"/>
                </a:cxn>
                <a:cxn ang="0">
                  <a:pos x="connsiteX1" y="connsiteY1"/>
                </a:cxn>
              </a:cxnLst>
              <a:rect l="l" t="t" r="r" b="b"/>
              <a:pathLst>
                <a:path w="541020" h="518160">
                  <a:moveTo>
                    <a:pt x="0" y="518160"/>
                  </a:moveTo>
                  <a:lnTo>
                    <a:pt x="541020" y="0"/>
                  </a:ln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Freeform 197"/>
            <p:cNvSpPr/>
            <p:nvPr/>
          </p:nvSpPr>
          <p:spPr>
            <a:xfrm>
              <a:off x="3649578" y="1606052"/>
              <a:ext cx="533400" cy="228600"/>
            </a:xfrm>
            <a:custGeom>
              <a:avLst/>
              <a:gdLst>
                <a:gd name="connsiteX0" fmla="*/ 0 w 533400"/>
                <a:gd name="connsiteY0" fmla="*/ 228600 h 228600"/>
                <a:gd name="connsiteX1" fmla="*/ 533400 w 533400"/>
                <a:gd name="connsiteY1" fmla="*/ 0 h 228600"/>
              </a:gdLst>
              <a:ahLst/>
              <a:cxnLst>
                <a:cxn ang="0">
                  <a:pos x="connsiteX0" y="connsiteY0"/>
                </a:cxn>
                <a:cxn ang="0">
                  <a:pos x="connsiteX1" y="connsiteY1"/>
                </a:cxn>
              </a:cxnLst>
              <a:rect l="l" t="t" r="r" b="b"/>
              <a:pathLst>
                <a:path w="533400" h="228600">
                  <a:moveTo>
                    <a:pt x="0" y="228600"/>
                  </a:moveTo>
                  <a:lnTo>
                    <a:pt x="533400" y="0"/>
                  </a:ln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reeform 198"/>
            <p:cNvSpPr/>
            <p:nvPr/>
          </p:nvSpPr>
          <p:spPr>
            <a:xfrm>
              <a:off x="4403958" y="1575572"/>
              <a:ext cx="577389" cy="876300"/>
            </a:xfrm>
            <a:custGeom>
              <a:avLst/>
              <a:gdLst>
                <a:gd name="connsiteX0" fmla="*/ 0 w 577389"/>
                <a:gd name="connsiteY0" fmla="*/ 0 h 876300"/>
                <a:gd name="connsiteX1" fmla="*/ 510540 w 577389"/>
                <a:gd name="connsiteY1" fmla="*/ 350520 h 876300"/>
                <a:gd name="connsiteX2" fmla="*/ 556260 w 577389"/>
                <a:gd name="connsiteY2" fmla="*/ 876300 h 876300"/>
              </a:gdLst>
              <a:ahLst/>
              <a:cxnLst>
                <a:cxn ang="0">
                  <a:pos x="connsiteX0" y="connsiteY0"/>
                </a:cxn>
                <a:cxn ang="0">
                  <a:pos x="connsiteX1" y="connsiteY1"/>
                </a:cxn>
                <a:cxn ang="0">
                  <a:pos x="connsiteX2" y="connsiteY2"/>
                </a:cxn>
              </a:cxnLst>
              <a:rect l="l" t="t" r="r" b="b"/>
              <a:pathLst>
                <a:path w="577389" h="876300">
                  <a:moveTo>
                    <a:pt x="0" y="0"/>
                  </a:moveTo>
                  <a:cubicBezTo>
                    <a:pt x="208915" y="102235"/>
                    <a:pt x="417830" y="204470"/>
                    <a:pt x="510540" y="350520"/>
                  </a:cubicBezTo>
                  <a:cubicBezTo>
                    <a:pt x="603250" y="496570"/>
                    <a:pt x="579755" y="686435"/>
                    <a:pt x="556260" y="876300"/>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Freeform 199"/>
            <p:cNvSpPr/>
            <p:nvPr/>
          </p:nvSpPr>
          <p:spPr>
            <a:xfrm>
              <a:off x="4425534" y="2586817"/>
              <a:ext cx="434340" cy="251460"/>
            </a:xfrm>
            <a:custGeom>
              <a:avLst/>
              <a:gdLst>
                <a:gd name="connsiteX0" fmla="*/ 434340 w 434340"/>
                <a:gd name="connsiteY0" fmla="*/ 0 h 251460"/>
                <a:gd name="connsiteX1" fmla="*/ 0 w 434340"/>
                <a:gd name="connsiteY1" fmla="*/ 251460 h 251460"/>
              </a:gdLst>
              <a:ahLst/>
              <a:cxnLst>
                <a:cxn ang="0">
                  <a:pos x="connsiteX0" y="connsiteY0"/>
                </a:cxn>
                <a:cxn ang="0">
                  <a:pos x="connsiteX1" y="connsiteY1"/>
                </a:cxn>
              </a:cxnLst>
              <a:rect l="l" t="t" r="r" b="b"/>
              <a:pathLst>
                <a:path w="434340" h="251460">
                  <a:moveTo>
                    <a:pt x="434340" y="0"/>
                  </a:moveTo>
                  <a:lnTo>
                    <a:pt x="0" y="251460"/>
                  </a:ln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1"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7856" y="1923448"/>
              <a:ext cx="261257" cy="261257"/>
            </a:xfrm>
            <a:prstGeom prst="rect">
              <a:avLst/>
            </a:prstGeom>
            <a:noFill/>
            <a:extLst>
              <a:ext uri="{909E8E84-426E-40DD-AFC4-6F175D3DCCD1}">
                <a14:hiddenFill xmlns:a14="http://schemas.microsoft.com/office/drawing/2010/main">
                  <a:solidFill>
                    <a:srgbClr val="FFFFFF"/>
                  </a:solidFill>
                </a14:hiddenFill>
              </a:ext>
            </a:extLst>
          </p:spPr>
        </p:pic>
        <p:pic>
          <p:nvPicPr>
            <p:cNvPr id="202"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4101" y="2293562"/>
              <a:ext cx="261257" cy="261257"/>
            </a:xfrm>
            <a:prstGeom prst="rect">
              <a:avLst/>
            </a:prstGeom>
            <a:noFill/>
            <a:extLst>
              <a:ext uri="{909E8E84-426E-40DD-AFC4-6F175D3DCCD1}">
                <a14:hiddenFill xmlns:a14="http://schemas.microsoft.com/office/drawing/2010/main">
                  <a:solidFill>
                    <a:srgbClr val="FFFFFF"/>
                  </a:solidFill>
                </a14:hiddenFill>
              </a:ext>
            </a:extLst>
          </p:spPr>
        </p:pic>
        <p:pic>
          <p:nvPicPr>
            <p:cNvPr id="203"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8332" y="1718173"/>
              <a:ext cx="261257" cy="261257"/>
            </a:xfrm>
            <a:prstGeom prst="rect">
              <a:avLst/>
            </a:prstGeom>
            <a:noFill/>
            <a:extLst>
              <a:ext uri="{909E8E84-426E-40DD-AFC4-6F175D3DCCD1}">
                <a14:hiddenFill xmlns:a14="http://schemas.microsoft.com/office/drawing/2010/main">
                  <a:solidFill>
                    <a:srgbClr val="FFFFFF"/>
                  </a:solidFill>
                </a14:hiddenFill>
              </a:ext>
            </a:extLst>
          </p:spPr>
        </p:pic>
        <p:pic>
          <p:nvPicPr>
            <p:cNvPr id="204"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1002" y="1456916"/>
              <a:ext cx="261257" cy="261257"/>
            </a:xfrm>
            <a:prstGeom prst="rect">
              <a:avLst/>
            </a:prstGeom>
            <a:noFill/>
            <a:extLst>
              <a:ext uri="{909E8E84-426E-40DD-AFC4-6F175D3DCCD1}">
                <a14:hiddenFill xmlns:a14="http://schemas.microsoft.com/office/drawing/2010/main">
                  <a:solidFill>
                    <a:srgbClr val="FFFFFF"/>
                  </a:solidFill>
                </a14:hiddenFill>
              </a:ext>
            </a:extLst>
          </p:spPr>
        </p:pic>
        <p:cxnSp>
          <p:nvCxnSpPr>
            <p:cNvPr id="205" name="Straight Connector 204"/>
            <p:cNvCxnSpPr/>
            <p:nvPr/>
          </p:nvCxnSpPr>
          <p:spPr>
            <a:xfrm flipV="1">
              <a:off x="4880328" y="2641981"/>
              <a:ext cx="49994" cy="3518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6"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4114" y="2424190"/>
              <a:ext cx="261257" cy="261257"/>
            </a:xfrm>
            <a:prstGeom prst="rect">
              <a:avLst/>
            </a:prstGeom>
            <a:noFill/>
            <a:extLst>
              <a:ext uri="{909E8E84-426E-40DD-AFC4-6F175D3DCCD1}">
                <a14:hiddenFill xmlns:a14="http://schemas.microsoft.com/office/drawing/2010/main">
                  <a:solidFill>
                    <a:srgbClr val="FFFFFF"/>
                  </a:solidFill>
                </a14:hiddenFill>
              </a:ext>
            </a:extLst>
          </p:spPr>
        </p:pic>
        <p:sp>
          <p:nvSpPr>
            <p:cNvPr id="207" name="Freeform 206"/>
            <p:cNvSpPr/>
            <p:nvPr/>
          </p:nvSpPr>
          <p:spPr>
            <a:xfrm>
              <a:off x="1096878" y="3686312"/>
              <a:ext cx="642435" cy="1562100"/>
            </a:xfrm>
            <a:custGeom>
              <a:avLst/>
              <a:gdLst>
                <a:gd name="connsiteX0" fmla="*/ 563880 w 642435"/>
                <a:gd name="connsiteY0" fmla="*/ 0 h 1562100"/>
                <a:gd name="connsiteX1" fmla="*/ 594360 w 642435"/>
                <a:gd name="connsiteY1" fmla="*/ 693420 h 1562100"/>
                <a:gd name="connsiteX2" fmla="*/ 0 w 642435"/>
                <a:gd name="connsiteY2" fmla="*/ 1562100 h 1562100"/>
              </a:gdLst>
              <a:ahLst/>
              <a:cxnLst>
                <a:cxn ang="0">
                  <a:pos x="connsiteX0" y="connsiteY0"/>
                </a:cxn>
                <a:cxn ang="0">
                  <a:pos x="connsiteX1" y="connsiteY1"/>
                </a:cxn>
                <a:cxn ang="0">
                  <a:pos x="connsiteX2" y="connsiteY2"/>
                </a:cxn>
              </a:cxnLst>
              <a:rect l="l" t="t" r="r" b="b"/>
              <a:pathLst>
                <a:path w="642435" h="1562100">
                  <a:moveTo>
                    <a:pt x="563880" y="0"/>
                  </a:moveTo>
                  <a:cubicBezTo>
                    <a:pt x="626110" y="216535"/>
                    <a:pt x="688340" y="433070"/>
                    <a:pt x="594360" y="693420"/>
                  </a:cubicBezTo>
                  <a:cubicBezTo>
                    <a:pt x="500380" y="953770"/>
                    <a:pt x="250190" y="1257935"/>
                    <a:pt x="0" y="1562100"/>
                  </a:cubicBezTo>
                </a:path>
              </a:pathLst>
            </a:cu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Freeform 207"/>
            <p:cNvSpPr/>
            <p:nvPr/>
          </p:nvSpPr>
          <p:spPr>
            <a:xfrm>
              <a:off x="1195938" y="5362712"/>
              <a:ext cx="1066800" cy="228782"/>
            </a:xfrm>
            <a:custGeom>
              <a:avLst/>
              <a:gdLst>
                <a:gd name="connsiteX0" fmla="*/ 0 w 1066800"/>
                <a:gd name="connsiteY0" fmla="*/ 0 h 228782"/>
                <a:gd name="connsiteX1" fmla="*/ 640080 w 1066800"/>
                <a:gd name="connsiteY1" fmla="*/ 228600 h 228782"/>
                <a:gd name="connsiteX2" fmla="*/ 1066800 w 1066800"/>
                <a:gd name="connsiteY2" fmla="*/ 30480 h 228782"/>
              </a:gdLst>
              <a:ahLst/>
              <a:cxnLst>
                <a:cxn ang="0">
                  <a:pos x="connsiteX0" y="connsiteY0"/>
                </a:cxn>
                <a:cxn ang="0">
                  <a:pos x="connsiteX1" y="connsiteY1"/>
                </a:cxn>
                <a:cxn ang="0">
                  <a:pos x="connsiteX2" y="connsiteY2"/>
                </a:cxn>
              </a:cxnLst>
              <a:rect l="l" t="t" r="r" b="b"/>
              <a:pathLst>
                <a:path w="1066800" h="228782">
                  <a:moveTo>
                    <a:pt x="0" y="0"/>
                  </a:moveTo>
                  <a:cubicBezTo>
                    <a:pt x="231140" y="111760"/>
                    <a:pt x="462280" y="223520"/>
                    <a:pt x="640080" y="228600"/>
                  </a:cubicBezTo>
                  <a:cubicBezTo>
                    <a:pt x="817880" y="233680"/>
                    <a:pt x="942340" y="132080"/>
                    <a:pt x="1066800" y="30480"/>
                  </a:cubicBezTo>
                </a:path>
              </a:pathLst>
            </a:cu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Freeform 208"/>
            <p:cNvSpPr/>
            <p:nvPr/>
          </p:nvSpPr>
          <p:spPr>
            <a:xfrm>
              <a:off x="2430378" y="4113032"/>
              <a:ext cx="705049" cy="1165860"/>
            </a:xfrm>
            <a:custGeom>
              <a:avLst/>
              <a:gdLst>
                <a:gd name="connsiteX0" fmla="*/ 0 w 708660"/>
                <a:gd name="connsiteY0" fmla="*/ 1196340 h 1196340"/>
                <a:gd name="connsiteX1" fmla="*/ 579120 w 708660"/>
                <a:gd name="connsiteY1" fmla="*/ 510540 h 1196340"/>
                <a:gd name="connsiteX2" fmla="*/ 708660 w 708660"/>
                <a:gd name="connsiteY2" fmla="*/ 0 h 1196340"/>
              </a:gdLst>
              <a:ahLst/>
              <a:cxnLst>
                <a:cxn ang="0">
                  <a:pos x="connsiteX0" y="connsiteY0"/>
                </a:cxn>
                <a:cxn ang="0">
                  <a:pos x="connsiteX1" y="connsiteY1"/>
                </a:cxn>
                <a:cxn ang="0">
                  <a:pos x="connsiteX2" y="connsiteY2"/>
                </a:cxn>
              </a:cxnLst>
              <a:rect l="l" t="t" r="r" b="b"/>
              <a:pathLst>
                <a:path w="708660" h="1196340">
                  <a:moveTo>
                    <a:pt x="0" y="1196340"/>
                  </a:moveTo>
                  <a:cubicBezTo>
                    <a:pt x="230505" y="953135"/>
                    <a:pt x="461010" y="709930"/>
                    <a:pt x="579120" y="510540"/>
                  </a:cubicBezTo>
                  <a:cubicBezTo>
                    <a:pt x="697230" y="311150"/>
                    <a:pt x="702945" y="155575"/>
                    <a:pt x="708660" y="0"/>
                  </a:cubicBezTo>
                </a:path>
              </a:pathLst>
            </a:cu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0"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222" y="5226485"/>
              <a:ext cx="261257" cy="261257"/>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7634" y="5226484"/>
              <a:ext cx="261257" cy="261257"/>
            </a:xfrm>
            <a:prstGeom prst="rect">
              <a:avLst/>
            </a:prstGeom>
            <a:noFill/>
            <a:extLst>
              <a:ext uri="{909E8E84-426E-40DD-AFC4-6F175D3DCCD1}">
                <a14:hiddenFill xmlns:a14="http://schemas.microsoft.com/office/drawing/2010/main">
                  <a:solidFill>
                    <a:srgbClr val="FFFFFF"/>
                  </a:solidFill>
                </a14:hiddenFill>
              </a:ext>
            </a:extLst>
          </p:spPr>
        </p:pic>
        <p:pic>
          <p:nvPicPr>
            <p:cNvPr id="212"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9113" y="3466108"/>
              <a:ext cx="261257" cy="261257"/>
            </a:xfrm>
            <a:prstGeom prst="rect">
              <a:avLst/>
            </a:prstGeom>
            <a:noFill/>
            <a:extLst>
              <a:ext uri="{909E8E84-426E-40DD-AFC4-6F175D3DCCD1}">
                <a14:hiddenFill xmlns:a14="http://schemas.microsoft.com/office/drawing/2010/main">
                  <a:solidFill>
                    <a:srgbClr val="FFFFFF"/>
                  </a:solidFill>
                </a14:hiddenFill>
              </a:ext>
            </a:extLst>
          </p:spPr>
        </p:pic>
        <p:sp>
          <p:nvSpPr>
            <p:cNvPr id="213" name="Freeform 212"/>
            <p:cNvSpPr/>
            <p:nvPr/>
          </p:nvSpPr>
          <p:spPr>
            <a:xfrm>
              <a:off x="3725778" y="5278892"/>
              <a:ext cx="876300" cy="937260"/>
            </a:xfrm>
            <a:custGeom>
              <a:avLst/>
              <a:gdLst>
                <a:gd name="connsiteX0" fmla="*/ 0 w 876300"/>
                <a:gd name="connsiteY0" fmla="*/ 937260 h 937260"/>
                <a:gd name="connsiteX1" fmla="*/ 876300 w 876300"/>
                <a:gd name="connsiteY1" fmla="*/ 0 h 937260"/>
              </a:gdLst>
              <a:ahLst/>
              <a:cxnLst>
                <a:cxn ang="0">
                  <a:pos x="connsiteX0" y="connsiteY0"/>
                </a:cxn>
                <a:cxn ang="0">
                  <a:pos x="connsiteX1" y="connsiteY1"/>
                </a:cxn>
              </a:cxnLst>
              <a:rect l="l" t="t" r="r" b="b"/>
              <a:pathLst>
                <a:path w="876300" h="937260">
                  <a:moveTo>
                    <a:pt x="0" y="937260"/>
                  </a:moveTo>
                  <a:lnTo>
                    <a:pt x="876300" y="0"/>
                  </a:lnTo>
                </a:path>
              </a:pathLst>
            </a:cu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Freeform 213"/>
            <p:cNvSpPr/>
            <p:nvPr/>
          </p:nvSpPr>
          <p:spPr>
            <a:xfrm>
              <a:off x="4693518" y="4494032"/>
              <a:ext cx="259080" cy="632460"/>
            </a:xfrm>
            <a:custGeom>
              <a:avLst/>
              <a:gdLst>
                <a:gd name="connsiteX0" fmla="*/ 0 w 259080"/>
                <a:gd name="connsiteY0" fmla="*/ 632460 h 632460"/>
                <a:gd name="connsiteX1" fmla="*/ 259080 w 259080"/>
                <a:gd name="connsiteY1" fmla="*/ 0 h 632460"/>
              </a:gdLst>
              <a:ahLst/>
              <a:cxnLst>
                <a:cxn ang="0">
                  <a:pos x="connsiteX0" y="connsiteY0"/>
                </a:cxn>
                <a:cxn ang="0">
                  <a:pos x="connsiteX1" y="connsiteY1"/>
                </a:cxn>
              </a:cxnLst>
              <a:rect l="l" t="t" r="r" b="b"/>
              <a:pathLst>
                <a:path w="259080" h="632460">
                  <a:moveTo>
                    <a:pt x="0" y="632460"/>
                  </a:moveTo>
                  <a:lnTo>
                    <a:pt x="259080" y="0"/>
                  </a:lnTo>
                </a:path>
              </a:pathLst>
            </a:cu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5"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2857" y="5095855"/>
              <a:ext cx="261257" cy="261257"/>
            </a:xfrm>
            <a:prstGeom prst="rect">
              <a:avLst/>
            </a:prstGeom>
            <a:noFill/>
            <a:extLst>
              <a:ext uri="{909E8E84-426E-40DD-AFC4-6F175D3DCCD1}">
                <a14:hiddenFill xmlns:a14="http://schemas.microsoft.com/office/drawing/2010/main">
                  <a:solidFill>
                    <a:srgbClr val="FFFFFF"/>
                  </a:solidFill>
                </a14:hiddenFill>
              </a:ext>
            </a:extLst>
          </p:spPr>
        </p:pic>
        <p:pic>
          <p:nvPicPr>
            <p:cNvPr id="216"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323" y="6126889"/>
              <a:ext cx="261257" cy="261257"/>
            </a:xfrm>
            <a:prstGeom prst="rect">
              <a:avLst/>
            </a:prstGeom>
            <a:noFill/>
            <a:extLst>
              <a:ext uri="{909E8E84-426E-40DD-AFC4-6F175D3DCCD1}">
                <a14:hiddenFill xmlns:a14="http://schemas.microsoft.com/office/drawing/2010/main">
                  <a:solidFill>
                    <a:srgbClr val="FFFFFF"/>
                  </a:solidFill>
                </a14:hiddenFill>
              </a:ext>
            </a:extLst>
          </p:spPr>
        </p:pic>
        <p:sp>
          <p:nvSpPr>
            <p:cNvPr id="217" name="Freeform 216"/>
            <p:cNvSpPr/>
            <p:nvPr/>
          </p:nvSpPr>
          <p:spPr>
            <a:xfrm>
              <a:off x="4975458" y="3846332"/>
              <a:ext cx="100839" cy="449580"/>
            </a:xfrm>
            <a:custGeom>
              <a:avLst/>
              <a:gdLst>
                <a:gd name="connsiteX0" fmla="*/ 0 w 125298"/>
                <a:gd name="connsiteY0" fmla="*/ 449580 h 449580"/>
                <a:gd name="connsiteX1" fmla="*/ 114300 w 125298"/>
                <a:gd name="connsiteY1" fmla="*/ 152400 h 449580"/>
                <a:gd name="connsiteX2" fmla="*/ 114300 w 125298"/>
                <a:gd name="connsiteY2" fmla="*/ 0 h 449580"/>
              </a:gdLst>
              <a:ahLst/>
              <a:cxnLst>
                <a:cxn ang="0">
                  <a:pos x="connsiteX0" y="connsiteY0"/>
                </a:cxn>
                <a:cxn ang="0">
                  <a:pos x="connsiteX1" y="connsiteY1"/>
                </a:cxn>
                <a:cxn ang="0">
                  <a:pos x="connsiteX2" y="connsiteY2"/>
                </a:cxn>
              </a:cxnLst>
              <a:rect l="l" t="t" r="r" b="b"/>
              <a:pathLst>
                <a:path w="125298" h="449580">
                  <a:moveTo>
                    <a:pt x="0" y="449580"/>
                  </a:moveTo>
                  <a:cubicBezTo>
                    <a:pt x="47625" y="338455"/>
                    <a:pt x="95250" y="227330"/>
                    <a:pt x="114300" y="152400"/>
                  </a:cubicBezTo>
                  <a:cubicBezTo>
                    <a:pt x="133350" y="77470"/>
                    <a:pt x="123825" y="38735"/>
                    <a:pt x="114300" y="0"/>
                  </a:cubicBezTo>
                </a:path>
              </a:pathLst>
            </a:cu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8"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4742" y="3612289"/>
              <a:ext cx="261257" cy="261257"/>
            </a:xfrm>
            <a:prstGeom prst="rect">
              <a:avLst/>
            </a:prstGeom>
            <a:noFill/>
            <a:extLst>
              <a:ext uri="{909E8E84-426E-40DD-AFC4-6F175D3DCCD1}">
                <a14:hiddenFill xmlns:a14="http://schemas.microsoft.com/office/drawing/2010/main">
                  <a:solidFill>
                    <a:srgbClr val="FFFFFF"/>
                  </a:solidFill>
                </a14:hiddenFill>
              </a:ext>
            </a:extLst>
          </p:spPr>
        </p:pic>
        <p:pic>
          <p:nvPicPr>
            <p:cNvPr id="219"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4113" y="4268541"/>
              <a:ext cx="261257" cy="261257"/>
            </a:xfrm>
            <a:prstGeom prst="rect">
              <a:avLst/>
            </a:prstGeom>
            <a:noFill/>
            <a:extLst>
              <a:ext uri="{909E8E84-426E-40DD-AFC4-6F175D3DCCD1}">
                <a14:hiddenFill xmlns:a14="http://schemas.microsoft.com/office/drawing/2010/main">
                  <a:solidFill>
                    <a:srgbClr val="FFFFFF"/>
                  </a:solidFill>
                </a14:hiddenFill>
              </a:ext>
            </a:extLst>
          </p:spPr>
        </p:pic>
        <p:sp>
          <p:nvSpPr>
            <p:cNvPr id="221" name="Freeform 220"/>
            <p:cNvSpPr/>
            <p:nvPr/>
          </p:nvSpPr>
          <p:spPr>
            <a:xfrm>
              <a:off x="4425534" y="2942816"/>
              <a:ext cx="614694" cy="693966"/>
            </a:xfrm>
            <a:custGeom>
              <a:avLst/>
              <a:gdLst>
                <a:gd name="connsiteX0" fmla="*/ 609600 w 609600"/>
                <a:gd name="connsiteY0" fmla="*/ 654050 h 654050"/>
                <a:gd name="connsiteX1" fmla="*/ 260350 w 609600"/>
                <a:gd name="connsiteY1" fmla="*/ 133350 h 654050"/>
                <a:gd name="connsiteX2" fmla="*/ 0 w 609600"/>
                <a:gd name="connsiteY2" fmla="*/ 0 h 654050"/>
              </a:gdLst>
              <a:ahLst/>
              <a:cxnLst>
                <a:cxn ang="0">
                  <a:pos x="connsiteX0" y="connsiteY0"/>
                </a:cxn>
                <a:cxn ang="0">
                  <a:pos x="connsiteX1" y="connsiteY1"/>
                </a:cxn>
                <a:cxn ang="0">
                  <a:pos x="connsiteX2" y="connsiteY2"/>
                </a:cxn>
              </a:cxnLst>
              <a:rect l="l" t="t" r="r" b="b"/>
              <a:pathLst>
                <a:path w="609600" h="654050">
                  <a:moveTo>
                    <a:pt x="609600" y="654050"/>
                  </a:moveTo>
                  <a:cubicBezTo>
                    <a:pt x="485775" y="448204"/>
                    <a:pt x="361950" y="242358"/>
                    <a:pt x="260350" y="133350"/>
                  </a:cubicBezTo>
                  <a:cubicBezTo>
                    <a:pt x="158750" y="24342"/>
                    <a:pt x="79375" y="12171"/>
                    <a:pt x="0" y="0"/>
                  </a:cubicBezTo>
                </a:path>
              </a:pathLst>
            </a:cu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2" name="Straight Connector 221"/>
            <p:cNvCxnSpPr/>
            <p:nvPr/>
          </p:nvCxnSpPr>
          <p:spPr>
            <a:xfrm flipV="1">
              <a:off x="3196183" y="2900182"/>
              <a:ext cx="1056645" cy="99777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V="1">
              <a:off x="3262228" y="2982733"/>
              <a:ext cx="1010277" cy="952499"/>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pic>
          <p:nvPicPr>
            <p:cNvPr id="224" name="Picture 2" descr="Image result for school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5358" y="3742918"/>
              <a:ext cx="384110" cy="384110"/>
            </a:xfrm>
            <a:prstGeom prst="rect">
              <a:avLst/>
            </a:prstGeom>
            <a:noFill/>
            <a:extLst>
              <a:ext uri="{909E8E84-426E-40DD-AFC4-6F175D3DCCD1}">
                <a14:hiddenFill xmlns:a14="http://schemas.microsoft.com/office/drawing/2010/main">
                  <a:solidFill>
                    <a:srgbClr val="FFFFFF"/>
                  </a:solidFill>
                </a14:hiddenFill>
              </a:ext>
            </a:extLst>
          </p:spPr>
        </p:pic>
        <p:sp>
          <p:nvSpPr>
            <p:cNvPr id="225" name="Oval 224"/>
            <p:cNvSpPr/>
            <p:nvPr/>
          </p:nvSpPr>
          <p:spPr>
            <a:xfrm>
              <a:off x="3895603" y="2760585"/>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Oval 225"/>
            <p:cNvSpPr/>
            <p:nvPr/>
          </p:nvSpPr>
          <p:spPr>
            <a:xfrm>
              <a:off x="4095255" y="2596114"/>
              <a:ext cx="130628" cy="1306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7" name="Straight Connector 226"/>
            <p:cNvCxnSpPr>
              <a:stCxn id="226" idx="5"/>
              <a:endCxn id="229" idx="0"/>
            </p:cNvCxnSpPr>
            <p:nvPr/>
          </p:nvCxnSpPr>
          <p:spPr>
            <a:xfrm>
              <a:off x="4206753" y="2707613"/>
              <a:ext cx="77825" cy="1163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a:stCxn id="225" idx="6"/>
              <a:endCxn id="229" idx="1"/>
            </p:cNvCxnSpPr>
            <p:nvPr/>
          </p:nvCxnSpPr>
          <p:spPr>
            <a:xfrm>
              <a:off x="4026231" y="2825900"/>
              <a:ext cx="232947" cy="425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29"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3844" y="2784974"/>
              <a:ext cx="261257" cy="261257"/>
            </a:xfrm>
            <a:prstGeom prst="rect">
              <a:avLst/>
            </a:prstGeom>
            <a:noFill/>
            <a:extLst>
              <a:ext uri="{909E8E84-426E-40DD-AFC4-6F175D3DCCD1}">
                <a14:hiddenFill xmlns:a14="http://schemas.microsoft.com/office/drawing/2010/main">
                  <a:solidFill>
                    <a:srgbClr val="FFFFFF"/>
                  </a:solidFill>
                </a14:hiddenFill>
              </a:ext>
            </a:extLst>
          </p:spPr>
        </p:pic>
      </p:grpSp>
      <p:pic>
        <p:nvPicPr>
          <p:cNvPr id="234"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924" y="5757377"/>
            <a:ext cx="222083" cy="222083"/>
          </a:xfrm>
          <a:prstGeom prst="rect">
            <a:avLst/>
          </a:prstGeom>
          <a:noFill/>
          <a:extLst>
            <a:ext uri="{909E8E84-426E-40DD-AFC4-6F175D3DCCD1}">
              <a14:hiddenFill xmlns:a14="http://schemas.microsoft.com/office/drawing/2010/main">
                <a:solidFill>
                  <a:srgbClr val="FFFFFF"/>
                </a:solidFill>
              </a14:hiddenFill>
            </a:ext>
          </a:extLst>
        </p:spPr>
      </p:pic>
      <p:sp>
        <p:nvSpPr>
          <p:cNvPr id="235" name="Oval 234"/>
          <p:cNvSpPr/>
          <p:nvPr/>
        </p:nvSpPr>
        <p:spPr>
          <a:xfrm>
            <a:off x="369650" y="6099985"/>
            <a:ext cx="111041" cy="10885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TextBox 235"/>
          <p:cNvSpPr txBox="1"/>
          <p:nvPr/>
        </p:nvSpPr>
        <p:spPr>
          <a:xfrm>
            <a:off x="498801" y="5714309"/>
            <a:ext cx="848654" cy="307777"/>
          </a:xfrm>
          <a:prstGeom prst="rect">
            <a:avLst/>
          </a:prstGeom>
          <a:noFill/>
        </p:spPr>
        <p:txBody>
          <a:bodyPr wrap="square" rtlCol="0">
            <a:spAutoFit/>
          </a:bodyPr>
          <a:lstStyle/>
          <a:p>
            <a:r>
              <a:rPr lang="en-GB" sz="1400" dirty="0" smtClean="0"/>
              <a:t>Bus Stop</a:t>
            </a:r>
            <a:endParaRPr lang="en-GB" sz="1400" dirty="0"/>
          </a:p>
        </p:txBody>
      </p:sp>
      <p:sp>
        <p:nvSpPr>
          <p:cNvPr id="237" name="TextBox 236"/>
          <p:cNvSpPr txBox="1"/>
          <p:nvPr/>
        </p:nvSpPr>
        <p:spPr>
          <a:xfrm>
            <a:off x="489071" y="5981009"/>
            <a:ext cx="793495" cy="307777"/>
          </a:xfrm>
          <a:prstGeom prst="rect">
            <a:avLst/>
          </a:prstGeom>
          <a:noFill/>
        </p:spPr>
        <p:txBody>
          <a:bodyPr wrap="square" rtlCol="0">
            <a:spAutoFit/>
          </a:bodyPr>
          <a:lstStyle/>
          <a:p>
            <a:r>
              <a:rPr lang="en-GB" sz="1400" dirty="0" smtClean="0"/>
              <a:t>Address</a:t>
            </a:r>
            <a:endParaRPr lang="en-GB" dirty="0"/>
          </a:p>
        </p:txBody>
      </p:sp>
      <p:sp>
        <p:nvSpPr>
          <p:cNvPr id="238" name="Rectangle 237"/>
          <p:cNvSpPr/>
          <p:nvPr/>
        </p:nvSpPr>
        <p:spPr>
          <a:xfrm>
            <a:off x="260565" y="5714308"/>
            <a:ext cx="994338" cy="547007"/>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39" name="Rectangle 238"/>
          <p:cNvSpPr/>
          <p:nvPr/>
        </p:nvSpPr>
        <p:spPr>
          <a:xfrm>
            <a:off x="260565" y="1277102"/>
            <a:ext cx="4504330" cy="4260098"/>
          </a:xfrm>
          <a:prstGeom prst="rect">
            <a:avLst/>
          </a:prstGeom>
          <a:noFill/>
          <a:ln w="12700">
            <a:solidFill>
              <a:schemeClr val="tx1">
                <a:lumMod val="50000"/>
                <a:lumOff val="50000"/>
              </a:schemeClr>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40" name="TextBox 6"/>
          <p:cNvSpPr txBox="1">
            <a:spLocks noChangeArrowheads="1"/>
          </p:cNvSpPr>
          <p:nvPr/>
        </p:nvSpPr>
        <p:spPr bwMode="auto">
          <a:xfrm>
            <a:off x="5056995" y="1277102"/>
            <a:ext cx="3606944" cy="461665"/>
          </a:xfrm>
          <a:prstGeom prst="rect">
            <a:avLst/>
          </a:prstGeom>
          <a:noFill/>
          <a:ln w="9525">
            <a:noFill/>
            <a:miter lim="800000"/>
            <a:headEnd/>
            <a:tailEnd/>
          </a:ln>
        </p:spPr>
        <p:txBody>
          <a:bodyPr wrap="square">
            <a:spAutoFit/>
          </a:bodyPr>
          <a:lstStyle/>
          <a:p>
            <a:pPr marL="180975" indent="-180975">
              <a:buClr>
                <a:srgbClr val="B63241"/>
              </a:buClr>
              <a:defRPr/>
            </a:pPr>
            <a:r>
              <a:rPr lang="en-US" sz="2400" b="1" dirty="0" smtClean="0">
                <a:solidFill>
                  <a:srgbClr val="B63241"/>
                </a:solidFill>
                <a:latin typeface="Franklin Gothic Medium"/>
                <a:ea typeface="ＭＳ Ｐゴシック" charset="0"/>
                <a:cs typeface="Franklin Gothic Medium"/>
              </a:rPr>
              <a:t>A Feasible Solution…</a:t>
            </a:r>
            <a:endParaRPr lang="en-US" sz="2400" b="1" dirty="0">
              <a:solidFill>
                <a:srgbClr val="3E6574"/>
              </a:solidFill>
              <a:latin typeface="Franklin Gothic Medium"/>
              <a:ea typeface="ＭＳ Ｐゴシック" charset="0"/>
              <a:cs typeface="Franklin Gothic Medium"/>
            </a:endParaRPr>
          </a:p>
        </p:txBody>
      </p:sp>
      <p:sp>
        <p:nvSpPr>
          <p:cNvPr id="241" name="TextBox 6"/>
          <p:cNvSpPr txBox="1">
            <a:spLocks noChangeArrowheads="1"/>
          </p:cNvSpPr>
          <p:nvPr/>
        </p:nvSpPr>
        <p:spPr bwMode="auto">
          <a:xfrm>
            <a:off x="5136085" y="1788785"/>
            <a:ext cx="3819954" cy="2862322"/>
          </a:xfrm>
          <a:prstGeom prst="rect">
            <a:avLst/>
          </a:prstGeom>
          <a:noFill/>
          <a:ln w="9525">
            <a:noFill/>
            <a:miter lim="800000"/>
            <a:headEnd/>
            <a:tailEnd/>
          </a:ln>
        </p:spPr>
        <p:txBody>
          <a:bodyPr wrap="square">
            <a:spAutoFit/>
          </a:bodyPr>
          <a:lstStyle/>
          <a:p>
            <a:pPr marL="342900" indent="-342900">
              <a:buClr>
                <a:srgbClr val="B63241"/>
              </a:buClr>
              <a:buAutoNum type="arabicParenR"/>
              <a:defRPr/>
            </a:pPr>
            <a:r>
              <a:rPr lang="en-GB" dirty="0" smtClean="0">
                <a:solidFill>
                  <a:srgbClr val="3E6574"/>
                </a:solidFill>
                <a:latin typeface="Franklin Gothic Medium"/>
                <a:ea typeface="ＭＳ Ｐゴシック" charset="0"/>
                <a:cs typeface="Franklin Gothic Medium"/>
              </a:rPr>
              <a:t>All addresses must have a serviced bus stop within walking distance</a:t>
            </a:r>
          </a:p>
          <a:p>
            <a:pPr marL="342900" indent="-342900">
              <a:buClr>
                <a:srgbClr val="B63241"/>
              </a:buClr>
              <a:buAutoNum type="arabicParenR"/>
              <a:defRPr/>
            </a:pPr>
            <a:endParaRPr lang="en-GB" dirty="0">
              <a:solidFill>
                <a:srgbClr val="3E6574"/>
              </a:solidFill>
              <a:latin typeface="Franklin Gothic Medium"/>
              <a:ea typeface="ＭＳ Ｐゴシック" charset="0"/>
              <a:cs typeface="Franklin Gothic Medium"/>
            </a:endParaRPr>
          </a:p>
          <a:p>
            <a:pPr marL="342900" indent="-342900">
              <a:buClr>
                <a:srgbClr val="B63241"/>
              </a:buClr>
              <a:buAutoNum type="arabicParenR"/>
              <a:defRPr/>
            </a:pPr>
            <a:r>
              <a:rPr lang="en-GB" dirty="0" smtClean="0">
                <a:solidFill>
                  <a:srgbClr val="3E6574"/>
                </a:solidFill>
                <a:latin typeface="Franklin Gothic Medium"/>
                <a:ea typeface="ＭＳ Ｐゴシック" charset="0"/>
                <a:cs typeface="Franklin Gothic Medium"/>
              </a:rPr>
              <a:t>Journeys do not exceed the maximum time limit</a:t>
            </a:r>
          </a:p>
          <a:p>
            <a:pPr marL="342900" indent="-342900">
              <a:buClr>
                <a:srgbClr val="B63241"/>
              </a:buClr>
              <a:buAutoNum type="arabicParenR"/>
              <a:defRPr/>
            </a:pPr>
            <a:endParaRPr lang="en-GB" dirty="0">
              <a:solidFill>
                <a:srgbClr val="3E6574"/>
              </a:solidFill>
              <a:latin typeface="Franklin Gothic Medium"/>
              <a:ea typeface="ＭＳ Ｐゴシック" charset="0"/>
              <a:cs typeface="Franklin Gothic Medium"/>
            </a:endParaRPr>
          </a:p>
          <a:p>
            <a:pPr marL="342900" indent="-342900">
              <a:buClr>
                <a:srgbClr val="B63241"/>
              </a:buClr>
              <a:buAutoNum type="arabicParenR"/>
              <a:defRPr/>
            </a:pPr>
            <a:r>
              <a:rPr lang="en-GB" dirty="0" smtClean="0">
                <a:solidFill>
                  <a:srgbClr val="3E6574"/>
                </a:solidFill>
                <a:latin typeface="Franklin Gothic Medium"/>
                <a:ea typeface="ＭＳ Ｐゴシック" charset="0"/>
                <a:cs typeface="Franklin Gothic Medium"/>
              </a:rPr>
              <a:t>Number of students boarding does not exceed maximum bus capacity</a:t>
            </a:r>
          </a:p>
        </p:txBody>
      </p:sp>
    </p:spTree>
    <p:extLst>
      <p:ext uri="{BB962C8B-B14F-4D97-AF65-F5344CB8AC3E}">
        <p14:creationId xmlns:p14="http://schemas.microsoft.com/office/powerpoint/2010/main" val="3601449524"/>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1096878" y="283409"/>
            <a:ext cx="75670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GB" altLang="en-US" sz="2800" dirty="0" smtClean="0">
                <a:solidFill>
                  <a:schemeClr val="bg1"/>
                </a:solidFill>
                <a:latin typeface="Franklin Gothic Medium"/>
                <a:cs typeface="Franklin Gothic Medium"/>
              </a:rPr>
              <a:t>Allocating students to routes/buses</a:t>
            </a:r>
            <a:endParaRPr lang="en-GB" altLang="en-US" sz="2800" dirty="0">
              <a:solidFill>
                <a:schemeClr val="bg1"/>
              </a:solidFill>
              <a:latin typeface="Franklin Gothic Medium"/>
              <a:cs typeface="Franklin Gothic Medium"/>
            </a:endParaRPr>
          </a:p>
        </p:txBody>
      </p:sp>
      <p:sp>
        <p:nvSpPr>
          <p:cNvPr id="475" name="TextBox 6"/>
          <p:cNvSpPr txBox="1">
            <a:spLocks noChangeArrowheads="1"/>
          </p:cNvSpPr>
          <p:nvPr/>
        </p:nvSpPr>
        <p:spPr bwMode="auto">
          <a:xfrm>
            <a:off x="4110049" y="1427528"/>
            <a:ext cx="4689646" cy="1754326"/>
          </a:xfrm>
          <a:prstGeom prst="rect">
            <a:avLst/>
          </a:prstGeom>
          <a:noFill/>
          <a:ln w="9525">
            <a:noFill/>
            <a:miter lim="800000"/>
            <a:headEnd/>
            <a:tailEnd/>
          </a:ln>
        </p:spPr>
        <p:txBody>
          <a:bodyPr wrap="square">
            <a:spAutoFit/>
          </a:bodyPr>
          <a:lstStyle/>
          <a:p>
            <a:pPr>
              <a:buClr>
                <a:srgbClr val="B63241"/>
              </a:buClr>
              <a:defRPr/>
            </a:pPr>
            <a:r>
              <a:rPr lang="en-US" sz="1800" dirty="0" smtClean="0">
                <a:solidFill>
                  <a:srgbClr val="3E6574"/>
                </a:solidFill>
                <a:latin typeface="Franklin Gothic Medium"/>
                <a:ea typeface="ＭＳ Ｐゴシック" charset="0"/>
                <a:cs typeface="Franklin Gothic Medium"/>
              </a:rPr>
              <a:t>Students are allocated to the closest stops being used</a:t>
            </a:r>
          </a:p>
          <a:p>
            <a:pPr>
              <a:buClr>
                <a:srgbClr val="B63241"/>
              </a:buClr>
              <a:defRPr/>
            </a:pPr>
            <a:endParaRPr lang="en-US" dirty="0">
              <a:solidFill>
                <a:srgbClr val="3E6574"/>
              </a:solidFill>
              <a:latin typeface="Franklin Gothic Medium"/>
              <a:ea typeface="ＭＳ Ｐゴシック" charset="0"/>
              <a:cs typeface="Franklin Gothic Medium"/>
            </a:endParaRPr>
          </a:p>
          <a:p>
            <a:pPr>
              <a:buClr>
                <a:srgbClr val="B63241"/>
              </a:buClr>
              <a:defRPr/>
            </a:pPr>
            <a:r>
              <a:rPr lang="en-US" sz="1800" dirty="0" smtClean="0">
                <a:solidFill>
                  <a:srgbClr val="3E6574"/>
                </a:solidFill>
                <a:latin typeface="Franklin Gothic Medium"/>
                <a:ea typeface="ＭＳ Ｐゴシック" charset="0"/>
                <a:cs typeface="Franklin Gothic Medium"/>
              </a:rPr>
              <a:t>This results in a relaxed </a:t>
            </a:r>
            <a:r>
              <a:rPr lang="en-US" sz="1800" b="1" dirty="0" smtClean="0">
                <a:solidFill>
                  <a:srgbClr val="3E6574"/>
                </a:solidFill>
                <a:latin typeface="Franklin Gothic Medium"/>
                <a:ea typeface="ＭＳ Ｐゴシック" charset="0"/>
                <a:cs typeface="Franklin Gothic Medium"/>
              </a:rPr>
              <a:t>bin packing problem</a:t>
            </a:r>
            <a:r>
              <a:rPr lang="en-US" sz="1800" dirty="0" smtClean="0">
                <a:solidFill>
                  <a:srgbClr val="3E6574"/>
                </a:solidFill>
                <a:latin typeface="Franklin Gothic Medium"/>
                <a:ea typeface="ＭＳ Ｐゴシック" charset="0"/>
                <a:cs typeface="Franklin Gothic Medium"/>
              </a:rPr>
              <a:t>.</a:t>
            </a:r>
          </a:p>
          <a:p>
            <a:pPr>
              <a:buClr>
                <a:srgbClr val="B63241"/>
              </a:buClr>
              <a:defRPr/>
            </a:pPr>
            <a:endParaRPr lang="en-US" dirty="0">
              <a:solidFill>
                <a:srgbClr val="3E6574"/>
              </a:solidFill>
              <a:latin typeface="Franklin Gothic Medium"/>
              <a:ea typeface="ＭＳ Ｐゴシック" charset="0"/>
              <a:cs typeface="Franklin Gothic Medium"/>
            </a:endParaRPr>
          </a:p>
          <a:p>
            <a:pPr>
              <a:buClr>
                <a:srgbClr val="B63241"/>
              </a:buClr>
              <a:defRPr/>
            </a:pPr>
            <a:r>
              <a:rPr lang="en-US" sz="1800" dirty="0" smtClean="0">
                <a:solidFill>
                  <a:srgbClr val="3E6574"/>
                </a:solidFill>
                <a:latin typeface="Franklin Gothic Medium"/>
                <a:ea typeface="ＭＳ Ｐゴシック" charset="0"/>
                <a:cs typeface="Franklin Gothic Medium"/>
              </a:rPr>
              <a:t>Splitting an “item” results in a multi-stop</a:t>
            </a:r>
          </a:p>
        </p:txBody>
      </p:sp>
      <p:pic>
        <p:nvPicPr>
          <p:cNvPr id="476"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607" y="1427528"/>
            <a:ext cx="427193" cy="427193"/>
          </a:xfrm>
          <a:prstGeom prst="rect">
            <a:avLst/>
          </a:prstGeom>
          <a:noFill/>
          <a:extLst>
            <a:ext uri="{909E8E84-426E-40DD-AFC4-6F175D3DCCD1}">
              <a14:hiddenFill xmlns:a14="http://schemas.microsoft.com/office/drawing/2010/main">
                <a:solidFill>
                  <a:srgbClr val="FFFFFF"/>
                </a:solidFill>
              </a14:hiddenFill>
            </a:ext>
          </a:extLst>
        </p:spPr>
      </p:pic>
      <p:pic>
        <p:nvPicPr>
          <p:cNvPr id="477"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607" y="1906042"/>
            <a:ext cx="427193" cy="427193"/>
          </a:xfrm>
          <a:prstGeom prst="rect">
            <a:avLst/>
          </a:prstGeom>
          <a:noFill/>
          <a:extLst>
            <a:ext uri="{909E8E84-426E-40DD-AFC4-6F175D3DCCD1}">
              <a14:hiddenFill xmlns:a14="http://schemas.microsoft.com/office/drawing/2010/main">
                <a:solidFill>
                  <a:srgbClr val="FFFFFF"/>
                </a:solidFill>
              </a14:hiddenFill>
            </a:ext>
          </a:extLst>
        </p:spPr>
      </p:pic>
      <p:pic>
        <p:nvPicPr>
          <p:cNvPr id="478"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606" y="2384556"/>
            <a:ext cx="427193" cy="427193"/>
          </a:xfrm>
          <a:prstGeom prst="rect">
            <a:avLst/>
          </a:prstGeom>
          <a:noFill/>
          <a:extLst>
            <a:ext uri="{909E8E84-426E-40DD-AFC4-6F175D3DCCD1}">
              <a14:hiddenFill xmlns:a14="http://schemas.microsoft.com/office/drawing/2010/main">
                <a:solidFill>
                  <a:srgbClr val="FFFFFF"/>
                </a:solidFill>
              </a14:hiddenFill>
            </a:ext>
          </a:extLst>
        </p:spPr>
      </p:pic>
      <p:pic>
        <p:nvPicPr>
          <p:cNvPr id="479"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607" y="2863070"/>
            <a:ext cx="427193" cy="4271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12799" y="1430352"/>
            <a:ext cx="1985928" cy="369332"/>
          </a:xfrm>
          <a:prstGeom prst="rect">
            <a:avLst/>
          </a:prstGeom>
          <a:noFill/>
        </p:spPr>
        <p:txBody>
          <a:bodyPr wrap="none" rtlCol="0">
            <a:spAutoFit/>
          </a:bodyPr>
          <a:lstStyle/>
          <a:p>
            <a:r>
              <a:rPr lang="en-GB" dirty="0" smtClean="0">
                <a:solidFill>
                  <a:schemeClr val="tx1">
                    <a:lumMod val="50000"/>
                    <a:lumOff val="50000"/>
                  </a:schemeClr>
                </a:solidFill>
              </a:rPr>
              <a:t>Stop 1, 50 students</a:t>
            </a:r>
            <a:endParaRPr lang="en-GB" dirty="0">
              <a:solidFill>
                <a:schemeClr val="tx1">
                  <a:lumMod val="50000"/>
                  <a:lumOff val="50000"/>
                </a:schemeClr>
              </a:solidFill>
            </a:endParaRPr>
          </a:p>
        </p:txBody>
      </p:sp>
      <p:sp>
        <p:nvSpPr>
          <p:cNvPr id="480" name="TextBox 479"/>
          <p:cNvSpPr txBox="1"/>
          <p:nvPr/>
        </p:nvSpPr>
        <p:spPr>
          <a:xfrm>
            <a:off x="812800" y="1918556"/>
            <a:ext cx="1985928" cy="369332"/>
          </a:xfrm>
          <a:prstGeom prst="rect">
            <a:avLst/>
          </a:prstGeom>
          <a:noFill/>
        </p:spPr>
        <p:txBody>
          <a:bodyPr wrap="none" rtlCol="0">
            <a:spAutoFit/>
          </a:bodyPr>
          <a:lstStyle/>
          <a:p>
            <a:r>
              <a:rPr lang="en-GB" dirty="0" smtClean="0">
                <a:solidFill>
                  <a:schemeClr val="tx1">
                    <a:lumMod val="50000"/>
                    <a:lumOff val="50000"/>
                  </a:schemeClr>
                </a:solidFill>
              </a:rPr>
              <a:t>Stop 2, 30 students</a:t>
            </a:r>
            <a:endParaRPr lang="en-GB" dirty="0">
              <a:solidFill>
                <a:schemeClr val="tx1">
                  <a:lumMod val="50000"/>
                  <a:lumOff val="50000"/>
                </a:schemeClr>
              </a:solidFill>
            </a:endParaRPr>
          </a:p>
        </p:txBody>
      </p:sp>
      <p:sp>
        <p:nvSpPr>
          <p:cNvPr id="481" name="TextBox 480"/>
          <p:cNvSpPr txBox="1"/>
          <p:nvPr/>
        </p:nvSpPr>
        <p:spPr>
          <a:xfrm>
            <a:off x="812799" y="2400520"/>
            <a:ext cx="1985928" cy="369332"/>
          </a:xfrm>
          <a:prstGeom prst="rect">
            <a:avLst/>
          </a:prstGeom>
          <a:noFill/>
        </p:spPr>
        <p:txBody>
          <a:bodyPr wrap="none" rtlCol="0">
            <a:spAutoFit/>
          </a:bodyPr>
          <a:lstStyle/>
          <a:p>
            <a:r>
              <a:rPr lang="en-GB" dirty="0" smtClean="0">
                <a:solidFill>
                  <a:schemeClr val="tx1">
                    <a:lumMod val="50000"/>
                    <a:lumOff val="50000"/>
                  </a:schemeClr>
                </a:solidFill>
              </a:rPr>
              <a:t>Stop 3, 20 students</a:t>
            </a:r>
            <a:endParaRPr lang="en-GB" dirty="0">
              <a:solidFill>
                <a:schemeClr val="tx1">
                  <a:lumMod val="50000"/>
                  <a:lumOff val="50000"/>
                </a:schemeClr>
              </a:solidFill>
            </a:endParaRPr>
          </a:p>
        </p:txBody>
      </p:sp>
      <p:sp>
        <p:nvSpPr>
          <p:cNvPr id="482" name="TextBox 481"/>
          <p:cNvSpPr txBox="1"/>
          <p:nvPr/>
        </p:nvSpPr>
        <p:spPr>
          <a:xfrm>
            <a:off x="812799" y="2879034"/>
            <a:ext cx="1985928" cy="369332"/>
          </a:xfrm>
          <a:prstGeom prst="rect">
            <a:avLst/>
          </a:prstGeom>
          <a:noFill/>
        </p:spPr>
        <p:txBody>
          <a:bodyPr wrap="none" rtlCol="0">
            <a:spAutoFit/>
          </a:bodyPr>
          <a:lstStyle/>
          <a:p>
            <a:r>
              <a:rPr lang="en-GB" dirty="0" smtClean="0">
                <a:solidFill>
                  <a:schemeClr val="tx1">
                    <a:lumMod val="50000"/>
                    <a:lumOff val="50000"/>
                  </a:schemeClr>
                </a:solidFill>
              </a:rPr>
              <a:t>Stop 4, 10 students</a:t>
            </a:r>
            <a:endParaRPr lang="en-GB" dirty="0">
              <a:solidFill>
                <a:schemeClr val="tx1">
                  <a:lumMod val="50000"/>
                  <a:lumOff val="50000"/>
                </a:schemeClr>
              </a:solidFill>
            </a:endParaRPr>
          </a:p>
        </p:txBody>
      </p:sp>
      <p:grpSp>
        <p:nvGrpSpPr>
          <p:cNvPr id="2" name="Group 1"/>
          <p:cNvGrpSpPr/>
          <p:nvPr/>
        </p:nvGrpSpPr>
        <p:grpSpPr>
          <a:xfrm>
            <a:off x="5409679" y="4408591"/>
            <a:ext cx="2901997" cy="2149770"/>
            <a:chOff x="5409679" y="4408591"/>
            <a:chExt cx="2901997" cy="2149770"/>
          </a:xfrm>
        </p:grpSpPr>
        <p:sp>
          <p:nvSpPr>
            <p:cNvPr id="501" name="TextBox 500"/>
            <p:cNvSpPr txBox="1"/>
            <p:nvPr/>
          </p:nvSpPr>
          <p:spPr>
            <a:xfrm>
              <a:off x="5929597" y="6189029"/>
              <a:ext cx="1968809" cy="369332"/>
            </a:xfrm>
            <a:prstGeom prst="rect">
              <a:avLst/>
            </a:prstGeom>
            <a:noFill/>
          </p:spPr>
          <p:txBody>
            <a:bodyPr wrap="none" rtlCol="0">
              <a:spAutoFit/>
            </a:bodyPr>
            <a:lstStyle/>
            <a:p>
              <a:r>
                <a:rPr lang="en-GB" dirty="0" smtClean="0">
                  <a:solidFill>
                    <a:schemeClr val="tx1">
                      <a:lumMod val="50000"/>
                      <a:lumOff val="50000"/>
                    </a:schemeClr>
                  </a:solidFill>
                </a:rPr>
                <a:t>(Bus Capacity = 40)</a:t>
              </a:r>
              <a:endParaRPr lang="en-GB" dirty="0">
                <a:solidFill>
                  <a:schemeClr val="tx1">
                    <a:lumMod val="50000"/>
                    <a:lumOff val="50000"/>
                  </a:schemeClr>
                </a:solidFill>
              </a:endParaRPr>
            </a:p>
          </p:txBody>
        </p:sp>
        <p:grpSp>
          <p:nvGrpSpPr>
            <p:cNvPr id="13" name="Group 12"/>
            <p:cNvGrpSpPr/>
            <p:nvPr/>
          </p:nvGrpSpPr>
          <p:grpSpPr>
            <a:xfrm>
              <a:off x="5501009" y="4408591"/>
              <a:ext cx="2810667" cy="1451900"/>
              <a:chOff x="5853272" y="4615786"/>
              <a:chExt cx="1702126" cy="892013"/>
            </a:xfrm>
          </p:grpSpPr>
          <p:sp>
            <p:nvSpPr>
              <p:cNvPr id="514" name="Rectangle 513"/>
              <p:cNvSpPr/>
              <p:nvPr/>
            </p:nvSpPr>
            <p:spPr>
              <a:xfrm>
                <a:off x="6454779" y="4820412"/>
                <a:ext cx="497676" cy="226548"/>
              </a:xfrm>
              <a:prstGeom prst="rect">
                <a:avLst/>
              </a:prstGeom>
              <a:solidFill>
                <a:srgbClr val="FFFF00"/>
              </a:solidFill>
              <a:ln w="12700">
                <a:headEnd type="none" w="med" len="med"/>
                <a:tailEnd type="triangl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03" name="Rectangle 502"/>
              <p:cNvSpPr/>
              <p:nvPr/>
            </p:nvSpPr>
            <p:spPr>
              <a:xfrm>
                <a:off x="5853272" y="4615822"/>
                <a:ext cx="497676" cy="226548"/>
              </a:xfrm>
              <a:prstGeom prst="rect">
                <a:avLst/>
              </a:prstGeom>
              <a:solidFill>
                <a:srgbClr val="C00000"/>
              </a:solidFill>
              <a:ln w="12700">
                <a:headEnd type="none" w="med" len="med"/>
                <a:tailEnd type="triangl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04" name="Rectangle 503"/>
              <p:cNvSpPr/>
              <p:nvPr/>
            </p:nvSpPr>
            <p:spPr>
              <a:xfrm>
                <a:off x="5853272" y="5281251"/>
                <a:ext cx="497676" cy="226548"/>
              </a:xfrm>
              <a:prstGeom prst="rect">
                <a:avLst/>
              </a:prstGeom>
              <a:solidFill>
                <a:srgbClr val="C00000"/>
              </a:solidFill>
              <a:ln w="12700">
                <a:headEnd type="none" w="med" len="med"/>
                <a:tailEnd type="triangl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05" name="Rectangle 504"/>
              <p:cNvSpPr/>
              <p:nvPr/>
            </p:nvSpPr>
            <p:spPr>
              <a:xfrm>
                <a:off x="5853272" y="4842406"/>
                <a:ext cx="497676" cy="226548"/>
              </a:xfrm>
              <a:prstGeom prst="rect">
                <a:avLst/>
              </a:prstGeom>
              <a:solidFill>
                <a:srgbClr val="C00000"/>
              </a:solidFill>
              <a:ln w="12700">
                <a:headEnd type="none" w="med" len="med"/>
                <a:tailEnd type="triangl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06" name="Rectangle 505"/>
              <p:cNvSpPr/>
              <p:nvPr/>
            </p:nvSpPr>
            <p:spPr>
              <a:xfrm>
                <a:off x="5853272" y="5062935"/>
                <a:ext cx="497676" cy="226548"/>
              </a:xfrm>
              <a:prstGeom prst="rect">
                <a:avLst/>
              </a:prstGeom>
              <a:solidFill>
                <a:srgbClr val="C00000"/>
              </a:solidFill>
              <a:ln w="12700">
                <a:headEnd type="none" w="med" len="med"/>
                <a:tailEnd type="triangl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07" name="Rectangle 506"/>
              <p:cNvSpPr/>
              <p:nvPr/>
            </p:nvSpPr>
            <p:spPr>
              <a:xfrm>
                <a:off x="6454779" y="4615786"/>
                <a:ext cx="497676" cy="226548"/>
              </a:xfrm>
              <a:prstGeom prst="rect">
                <a:avLst/>
              </a:prstGeom>
              <a:solidFill>
                <a:srgbClr val="C00000"/>
              </a:solidFill>
              <a:ln w="12700">
                <a:headEnd type="none" w="med" len="med"/>
                <a:tailEnd type="triangl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09" name="Rectangle 508"/>
              <p:cNvSpPr/>
              <p:nvPr/>
            </p:nvSpPr>
            <p:spPr>
              <a:xfrm>
                <a:off x="7056286" y="5273580"/>
                <a:ext cx="497676" cy="226548"/>
              </a:xfrm>
              <a:prstGeom prst="rect">
                <a:avLst/>
              </a:prstGeom>
              <a:solidFill>
                <a:srgbClr val="00B0F0"/>
              </a:solidFill>
              <a:ln w="12700">
                <a:headEnd type="none" w="med" len="med"/>
                <a:tailEnd type="triangl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10" name="Rectangle 509"/>
              <p:cNvSpPr/>
              <p:nvPr/>
            </p:nvSpPr>
            <p:spPr>
              <a:xfrm>
                <a:off x="7056286" y="5045739"/>
                <a:ext cx="497676" cy="226548"/>
              </a:xfrm>
              <a:prstGeom prst="rect">
                <a:avLst/>
              </a:prstGeom>
              <a:solidFill>
                <a:srgbClr val="00B0F0"/>
              </a:solidFill>
              <a:ln w="12700">
                <a:headEnd type="none" w="med" len="med"/>
                <a:tailEnd type="triangl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12" name="Rectangle 511"/>
              <p:cNvSpPr/>
              <p:nvPr/>
            </p:nvSpPr>
            <p:spPr>
              <a:xfrm>
                <a:off x="6454779" y="5046996"/>
                <a:ext cx="497676" cy="226548"/>
              </a:xfrm>
              <a:prstGeom prst="rect">
                <a:avLst/>
              </a:prstGeom>
              <a:solidFill>
                <a:srgbClr val="FFFF00"/>
              </a:solidFill>
              <a:ln w="12700">
                <a:headEnd type="none" w="med" len="med"/>
                <a:tailEnd type="triangl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13" name="Rectangle 512"/>
              <p:cNvSpPr/>
              <p:nvPr/>
            </p:nvSpPr>
            <p:spPr>
              <a:xfrm>
                <a:off x="6454779" y="5273580"/>
                <a:ext cx="497676" cy="226548"/>
              </a:xfrm>
              <a:prstGeom prst="rect">
                <a:avLst/>
              </a:prstGeom>
              <a:solidFill>
                <a:srgbClr val="FFFF00"/>
              </a:solidFill>
              <a:ln w="12700">
                <a:headEnd type="none" w="med" len="med"/>
                <a:tailEnd type="triangl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15" name="Rectangle 514"/>
              <p:cNvSpPr/>
              <p:nvPr/>
            </p:nvSpPr>
            <p:spPr>
              <a:xfrm>
                <a:off x="7056286" y="4830172"/>
                <a:ext cx="497676" cy="226548"/>
              </a:xfrm>
              <a:prstGeom prst="rect">
                <a:avLst/>
              </a:prstGeom>
              <a:solidFill>
                <a:srgbClr val="00B050"/>
              </a:solidFill>
              <a:ln w="12700">
                <a:headEnd type="none" w="med" len="med"/>
                <a:tailEnd type="triangl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16" name="TextBox 515"/>
              <p:cNvSpPr txBox="1"/>
              <p:nvPr/>
            </p:nvSpPr>
            <p:spPr>
              <a:xfrm>
                <a:off x="6000599" y="4848556"/>
                <a:ext cx="301686" cy="369332"/>
              </a:xfrm>
              <a:prstGeom prst="rect">
                <a:avLst/>
              </a:prstGeom>
              <a:noFill/>
            </p:spPr>
            <p:txBody>
              <a:bodyPr wrap="none" rtlCol="0">
                <a:spAutoFit/>
              </a:bodyPr>
              <a:lstStyle/>
              <a:p>
                <a:r>
                  <a:rPr lang="en-GB" dirty="0" smtClean="0"/>
                  <a:t>1</a:t>
                </a:r>
                <a:endParaRPr lang="en-GB" dirty="0"/>
              </a:p>
            </p:txBody>
          </p:sp>
          <p:sp>
            <p:nvSpPr>
              <p:cNvPr id="517" name="TextBox 516"/>
              <p:cNvSpPr txBox="1"/>
              <p:nvPr/>
            </p:nvSpPr>
            <p:spPr>
              <a:xfrm>
                <a:off x="6605324" y="5044561"/>
                <a:ext cx="301686" cy="369332"/>
              </a:xfrm>
              <a:prstGeom prst="rect">
                <a:avLst/>
              </a:prstGeom>
              <a:noFill/>
            </p:spPr>
            <p:txBody>
              <a:bodyPr wrap="none" rtlCol="0">
                <a:spAutoFit/>
              </a:bodyPr>
              <a:lstStyle/>
              <a:p>
                <a:r>
                  <a:rPr lang="en-GB" dirty="0"/>
                  <a:t>2</a:t>
                </a:r>
              </a:p>
            </p:txBody>
          </p:sp>
          <p:sp>
            <p:nvSpPr>
              <p:cNvPr id="518" name="TextBox 517"/>
              <p:cNvSpPr txBox="1"/>
              <p:nvPr/>
            </p:nvSpPr>
            <p:spPr>
              <a:xfrm>
                <a:off x="7212487" y="5059992"/>
                <a:ext cx="301686" cy="369332"/>
              </a:xfrm>
              <a:prstGeom prst="rect">
                <a:avLst/>
              </a:prstGeom>
              <a:noFill/>
            </p:spPr>
            <p:txBody>
              <a:bodyPr wrap="none" rtlCol="0">
                <a:spAutoFit/>
              </a:bodyPr>
              <a:lstStyle/>
              <a:p>
                <a:r>
                  <a:rPr lang="en-GB" dirty="0"/>
                  <a:t>3</a:t>
                </a:r>
              </a:p>
            </p:txBody>
          </p:sp>
          <p:sp>
            <p:nvSpPr>
              <p:cNvPr id="519" name="TextBox 518"/>
              <p:cNvSpPr txBox="1"/>
              <p:nvPr/>
            </p:nvSpPr>
            <p:spPr>
              <a:xfrm>
                <a:off x="7208267" y="4826900"/>
                <a:ext cx="301686" cy="369332"/>
              </a:xfrm>
              <a:prstGeom prst="rect">
                <a:avLst/>
              </a:prstGeom>
              <a:noFill/>
            </p:spPr>
            <p:txBody>
              <a:bodyPr wrap="none" rtlCol="0">
                <a:spAutoFit/>
              </a:bodyPr>
              <a:lstStyle/>
              <a:p>
                <a:r>
                  <a:rPr lang="en-GB" dirty="0"/>
                  <a:t>4</a:t>
                </a:r>
              </a:p>
            </p:txBody>
          </p:sp>
          <p:sp>
            <p:nvSpPr>
              <p:cNvPr id="520" name="TextBox 519"/>
              <p:cNvSpPr txBox="1"/>
              <p:nvPr/>
            </p:nvSpPr>
            <p:spPr>
              <a:xfrm>
                <a:off x="6605324" y="4617001"/>
                <a:ext cx="301686" cy="369332"/>
              </a:xfrm>
              <a:prstGeom prst="rect">
                <a:avLst/>
              </a:prstGeom>
              <a:noFill/>
            </p:spPr>
            <p:txBody>
              <a:bodyPr wrap="none" rtlCol="0">
                <a:spAutoFit/>
              </a:bodyPr>
              <a:lstStyle/>
              <a:p>
                <a:r>
                  <a:rPr lang="en-GB" dirty="0" smtClean="0"/>
                  <a:t>1</a:t>
                </a:r>
                <a:endParaRPr lang="en-GB" dirty="0"/>
              </a:p>
            </p:txBody>
          </p:sp>
          <p:cxnSp>
            <p:nvCxnSpPr>
              <p:cNvPr id="12" name="Straight Connector 11"/>
              <p:cNvCxnSpPr>
                <a:stCxn id="509" idx="1"/>
              </p:cNvCxnSpPr>
              <p:nvPr/>
            </p:nvCxnSpPr>
            <p:spPr>
              <a:xfrm flipV="1">
                <a:off x="7056286" y="4615786"/>
                <a:ext cx="0" cy="77106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1" name="Straight Connector 520"/>
              <p:cNvCxnSpPr/>
              <p:nvPr/>
            </p:nvCxnSpPr>
            <p:spPr>
              <a:xfrm flipV="1">
                <a:off x="7555398" y="4617001"/>
                <a:ext cx="0" cy="77106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522" name="TextBox 521"/>
            <p:cNvSpPr txBox="1"/>
            <p:nvPr/>
          </p:nvSpPr>
          <p:spPr>
            <a:xfrm>
              <a:off x="5409679" y="5890106"/>
              <a:ext cx="691215" cy="369332"/>
            </a:xfrm>
            <a:prstGeom prst="rect">
              <a:avLst/>
            </a:prstGeom>
            <a:noFill/>
          </p:spPr>
          <p:txBody>
            <a:bodyPr wrap="none" rtlCol="0">
              <a:spAutoFit/>
            </a:bodyPr>
            <a:lstStyle/>
            <a:p>
              <a:r>
                <a:rPr lang="en-GB" dirty="0" smtClean="0">
                  <a:solidFill>
                    <a:schemeClr val="tx1">
                      <a:lumMod val="50000"/>
                      <a:lumOff val="50000"/>
                    </a:schemeClr>
                  </a:solidFill>
                </a:rPr>
                <a:t>Bus 1</a:t>
              </a:r>
              <a:endParaRPr lang="en-GB" dirty="0">
                <a:solidFill>
                  <a:schemeClr val="tx1">
                    <a:lumMod val="50000"/>
                    <a:lumOff val="50000"/>
                  </a:schemeClr>
                </a:solidFill>
              </a:endParaRPr>
            </a:p>
          </p:txBody>
        </p:sp>
        <p:sp>
          <p:nvSpPr>
            <p:cNvPr id="523" name="TextBox 522"/>
            <p:cNvSpPr txBox="1"/>
            <p:nvPr/>
          </p:nvSpPr>
          <p:spPr>
            <a:xfrm>
              <a:off x="6452586" y="5868557"/>
              <a:ext cx="691215" cy="369332"/>
            </a:xfrm>
            <a:prstGeom prst="rect">
              <a:avLst/>
            </a:prstGeom>
            <a:noFill/>
          </p:spPr>
          <p:txBody>
            <a:bodyPr wrap="none" rtlCol="0">
              <a:spAutoFit/>
            </a:bodyPr>
            <a:lstStyle/>
            <a:p>
              <a:r>
                <a:rPr lang="en-GB" dirty="0" smtClean="0">
                  <a:solidFill>
                    <a:schemeClr val="tx1">
                      <a:lumMod val="50000"/>
                      <a:lumOff val="50000"/>
                    </a:schemeClr>
                  </a:solidFill>
                </a:rPr>
                <a:t>Bus 2</a:t>
              </a:r>
              <a:endParaRPr lang="en-GB" dirty="0">
                <a:solidFill>
                  <a:schemeClr val="tx1">
                    <a:lumMod val="50000"/>
                    <a:lumOff val="50000"/>
                  </a:schemeClr>
                </a:solidFill>
              </a:endParaRPr>
            </a:p>
          </p:txBody>
        </p:sp>
        <p:sp>
          <p:nvSpPr>
            <p:cNvPr id="524" name="TextBox 523"/>
            <p:cNvSpPr txBox="1"/>
            <p:nvPr/>
          </p:nvSpPr>
          <p:spPr>
            <a:xfrm>
              <a:off x="7422690" y="5868557"/>
              <a:ext cx="691215" cy="369332"/>
            </a:xfrm>
            <a:prstGeom prst="rect">
              <a:avLst/>
            </a:prstGeom>
            <a:noFill/>
          </p:spPr>
          <p:txBody>
            <a:bodyPr wrap="none" rtlCol="0">
              <a:spAutoFit/>
            </a:bodyPr>
            <a:lstStyle/>
            <a:p>
              <a:r>
                <a:rPr lang="en-GB" dirty="0" smtClean="0">
                  <a:solidFill>
                    <a:schemeClr val="tx1">
                      <a:lumMod val="50000"/>
                      <a:lumOff val="50000"/>
                    </a:schemeClr>
                  </a:solidFill>
                </a:rPr>
                <a:t>Bus 3</a:t>
              </a:r>
              <a:endParaRPr lang="en-GB" dirty="0">
                <a:solidFill>
                  <a:schemeClr val="tx1">
                    <a:lumMod val="50000"/>
                    <a:lumOff val="50000"/>
                  </a:schemeClr>
                </a:solidFill>
              </a:endParaRPr>
            </a:p>
          </p:txBody>
        </p:sp>
      </p:grpSp>
      <p:grpSp>
        <p:nvGrpSpPr>
          <p:cNvPr id="16" name="Group 15"/>
          <p:cNvGrpSpPr/>
          <p:nvPr/>
        </p:nvGrpSpPr>
        <p:grpSpPr>
          <a:xfrm>
            <a:off x="308503" y="3735852"/>
            <a:ext cx="3830536" cy="2150662"/>
            <a:chOff x="308503" y="3735852"/>
            <a:chExt cx="3830536" cy="2150662"/>
          </a:xfrm>
        </p:grpSpPr>
        <p:grpSp>
          <p:nvGrpSpPr>
            <p:cNvPr id="14" name="Group 13"/>
            <p:cNvGrpSpPr/>
            <p:nvPr/>
          </p:nvGrpSpPr>
          <p:grpSpPr>
            <a:xfrm>
              <a:off x="308503" y="3735852"/>
              <a:ext cx="3801545" cy="2040506"/>
              <a:chOff x="1128872" y="3570373"/>
              <a:chExt cx="2302197" cy="1253638"/>
            </a:xfrm>
          </p:grpSpPr>
          <p:grpSp>
            <p:nvGrpSpPr>
              <p:cNvPr id="8" name="Group 7"/>
              <p:cNvGrpSpPr/>
              <p:nvPr/>
            </p:nvGrpSpPr>
            <p:grpSpPr>
              <a:xfrm>
                <a:off x="1128872" y="3570373"/>
                <a:ext cx="497676" cy="1118561"/>
                <a:chOff x="538007" y="4056689"/>
                <a:chExt cx="497676" cy="1118561"/>
              </a:xfrm>
            </p:grpSpPr>
            <p:sp>
              <p:nvSpPr>
                <p:cNvPr id="5" name="Rectangle 4"/>
                <p:cNvSpPr/>
                <p:nvPr/>
              </p:nvSpPr>
              <p:spPr>
                <a:xfrm>
                  <a:off x="538007" y="4283273"/>
                  <a:ext cx="497676" cy="226548"/>
                </a:xfrm>
                <a:prstGeom prst="rect">
                  <a:avLst/>
                </a:prstGeom>
                <a:solidFill>
                  <a:srgbClr val="C00000"/>
                </a:solidFill>
                <a:ln w="12700">
                  <a:headEnd type="none" w="med" len="med"/>
                  <a:tailEnd type="triangl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83" name="Rectangle 482"/>
                <p:cNvSpPr/>
                <p:nvPr/>
              </p:nvSpPr>
              <p:spPr>
                <a:xfrm>
                  <a:off x="538007" y="4948702"/>
                  <a:ext cx="497676" cy="226548"/>
                </a:xfrm>
                <a:prstGeom prst="rect">
                  <a:avLst/>
                </a:prstGeom>
                <a:solidFill>
                  <a:srgbClr val="C00000"/>
                </a:solidFill>
                <a:ln w="12700">
                  <a:headEnd type="none" w="med" len="med"/>
                  <a:tailEnd type="triangl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84" name="Rectangle 483"/>
                <p:cNvSpPr/>
                <p:nvPr/>
              </p:nvSpPr>
              <p:spPr>
                <a:xfrm>
                  <a:off x="538007" y="4509857"/>
                  <a:ext cx="497676" cy="226548"/>
                </a:xfrm>
                <a:prstGeom prst="rect">
                  <a:avLst/>
                </a:prstGeom>
                <a:solidFill>
                  <a:srgbClr val="C00000"/>
                </a:solidFill>
                <a:ln w="12700">
                  <a:headEnd type="none" w="med" len="med"/>
                  <a:tailEnd type="triangl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86" name="Rectangle 485"/>
                <p:cNvSpPr/>
                <p:nvPr/>
              </p:nvSpPr>
              <p:spPr>
                <a:xfrm>
                  <a:off x="538007" y="4730386"/>
                  <a:ext cx="497676" cy="226548"/>
                </a:xfrm>
                <a:prstGeom prst="rect">
                  <a:avLst/>
                </a:prstGeom>
                <a:solidFill>
                  <a:srgbClr val="C00000"/>
                </a:solidFill>
                <a:ln w="12700">
                  <a:headEnd type="none" w="med" len="med"/>
                  <a:tailEnd type="triangl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87" name="Rectangle 486"/>
                <p:cNvSpPr/>
                <p:nvPr/>
              </p:nvSpPr>
              <p:spPr>
                <a:xfrm>
                  <a:off x="538007" y="4056689"/>
                  <a:ext cx="497676" cy="226548"/>
                </a:xfrm>
                <a:prstGeom prst="rect">
                  <a:avLst/>
                </a:prstGeom>
                <a:solidFill>
                  <a:srgbClr val="C00000"/>
                </a:solidFill>
                <a:ln w="12700">
                  <a:headEnd type="none" w="med" len="med"/>
                  <a:tailEnd type="triangl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7" name="Group 6"/>
              <p:cNvGrpSpPr/>
              <p:nvPr/>
            </p:nvGrpSpPr>
            <p:grpSpPr>
              <a:xfrm>
                <a:off x="2331886" y="4226874"/>
                <a:ext cx="497676" cy="454389"/>
                <a:chOff x="2290607" y="4045870"/>
                <a:chExt cx="497676" cy="454389"/>
              </a:xfrm>
            </p:grpSpPr>
            <p:sp>
              <p:nvSpPr>
                <p:cNvPr id="489" name="Rectangle 488"/>
                <p:cNvSpPr/>
                <p:nvPr/>
              </p:nvSpPr>
              <p:spPr>
                <a:xfrm>
                  <a:off x="2290607" y="4273711"/>
                  <a:ext cx="497676" cy="226548"/>
                </a:xfrm>
                <a:prstGeom prst="rect">
                  <a:avLst/>
                </a:prstGeom>
                <a:solidFill>
                  <a:srgbClr val="00B0F0"/>
                </a:solidFill>
                <a:ln w="12700">
                  <a:headEnd type="none" w="med" len="med"/>
                  <a:tailEnd type="triangl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91" name="Rectangle 490"/>
                <p:cNvSpPr/>
                <p:nvPr/>
              </p:nvSpPr>
              <p:spPr>
                <a:xfrm>
                  <a:off x="2290607" y="4045870"/>
                  <a:ext cx="497676" cy="226548"/>
                </a:xfrm>
                <a:prstGeom prst="rect">
                  <a:avLst/>
                </a:prstGeom>
                <a:solidFill>
                  <a:srgbClr val="00B0F0"/>
                </a:solidFill>
                <a:ln w="12700">
                  <a:headEnd type="none" w="med" len="med"/>
                  <a:tailEnd type="triangl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6" name="Group 5"/>
              <p:cNvGrpSpPr/>
              <p:nvPr/>
            </p:nvGrpSpPr>
            <p:grpSpPr>
              <a:xfrm>
                <a:off x="1730379" y="4001547"/>
                <a:ext cx="497676" cy="679716"/>
                <a:chOff x="1414307" y="4051926"/>
                <a:chExt cx="497676" cy="679716"/>
              </a:xfrm>
            </p:grpSpPr>
            <p:sp>
              <p:nvSpPr>
                <p:cNvPr id="488" name="Rectangle 487"/>
                <p:cNvSpPr/>
                <p:nvPr/>
              </p:nvSpPr>
              <p:spPr>
                <a:xfrm>
                  <a:off x="1414307" y="4278510"/>
                  <a:ext cx="497676" cy="226548"/>
                </a:xfrm>
                <a:prstGeom prst="rect">
                  <a:avLst/>
                </a:prstGeom>
                <a:solidFill>
                  <a:srgbClr val="FFFF00"/>
                </a:solidFill>
                <a:ln w="12700">
                  <a:headEnd type="none" w="med" len="med"/>
                  <a:tailEnd type="triangl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90" name="Rectangle 489"/>
                <p:cNvSpPr/>
                <p:nvPr/>
              </p:nvSpPr>
              <p:spPr>
                <a:xfrm>
                  <a:off x="1414307" y="4505094"/>
                  <a:ext cx="497676" cy="226548"/>
                </a:xfrm>
                <a:prstGeom prst="rect">
                  <a:avLst/>
                </a:prstGeom>
                <a:solidFill>
                  <a:srgbClr val="FFFF00"/>
                </a:solidFill>
                <a:ln w="12700">
                  <a:headEnd type="none" w="med" len="med"/>
                  <a:tailEnd type="triangl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92" name="Rectangle 491"/>
                <p:cNvSpPr/>
                <p:nvPr/>
              </p:nvSpPr>
              <p:spPr>
                <a:xfrm>
                  <a:off x="1414307" y="4051926"/>
                  <a:ext cx="497676" cy="226548"/>
                </a:xfrm>
                <a:prstGeom prst="rect">
                  <a:avLst/>
                </a:prstGeom>
                <a:solidFill>
                  <a:srgbClr val="FFFF00"/>
                </a:solidFill>
                <a:ln w="12700">
                  <a:headEnd type="none" w="med" len="med"/>
                  <a:tailEnd type="triangl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sp>
            <p:nvSpPr>
              <p:cNvPr id="494" name="Rectangle 493"/>
              <p:cNvSpPr/>
              <p:nvPr/>
            </p:nvSpPr>
            <p:spPr>
              <a:xfrm>
                <a:off x="2933393" y="4453422"/>
                <a:ext cx="497676" cy="226548"/>
              </a:xfrm>
              <a:prstGeom prst="rect">
                <a:avLst/>
              </a:prstGeom>
              <a:solidFill>
                <a:srgbClr val="00B050"/>
              </a:solidFill>
              <a:ln w="12700">
                <a:headEnd type="none" w="med" len="med"/>
                <a:tailEnd type="triangl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 name="TextBox 8"/>
              <p:cNvSpPr txBox="1"/>
              <p:nvPr/>
            </p:nvSpPr>
            <p:spPr>
              <a:xfrm>
                <a:off x="1276199" y="4021662"/>
                <a:ext cx="301686" cy="369332"/>
              </a:xfrm>
              <a:prstGeom prst="rect">
                <a:avLst/>
              </a:prstGeom>
              <a:noFill/>
            </p:spPr>
            <p:txBody>
              <a:bodyPr wrap="none" rtlCol="0">
                <a:spAutoFit/>
              </a:bodyPr>
              <a:lstStyle/>
              <a:p>
                <a:r>
                  <a:rPr lang="en-GB" dirty="0" smtClean="0"/>
                  <a:t>1</a:t>
                </a:r>
                <a:endParaRPr lang="en-GB" dirty="0"/>
              </a:p>
            </p:txBody>
          </p:sp>
          <p:sp>
            <p:nvSpPr>
              <p:cNvPr id="495" name="TextBox 494"/>
              <p:cNvSpPr txBox="1"/>
              <p:nvPr/>
            </p:nvSpPr>
            <p:spPr>
              <a:xfrm>
                <a:off x="1891903" y="4231536"/>
                <a:ext cx="301686" cy="369332"/>
              </a:xfrm>
              <a:prstGeom prst="rect">
                <a:avLst/>
              </a:prstGeom>
              <a:noFill/>
            </p:spPr>
            <p:txBody>
              <a:bodyPr wrap="none" rtlCol="0">
                <a:spAutoFit/>
              </a:bodyPr>
              <a:lstStyle/>
              <a:p>
                <a:r>
                  <a:rPr lang="en-GB" dirty="0"/>
                  <a:t>2</a:t>
                </a:r>
              </a:p>
            </p:txBody>
          </p:sp>
          <p:sp>
            <p:nvSpPr>
              <p:cNvPr id="496" name="TextBox 495"/>
              <p:cNvSpPr txBox="1"/>
              <p:nvPr/>
            </p:nvSpPr>
            <p:spPr>
              <a:xfrm>
                <a:off x="2477479" y="4240181"/>
                <a:ext cx="301686" cy="369332"/>
              </a:xfrm>
              <a:prstGeom prst="rect">
                <a:avLst/>
              </a:prstGeom>
              <a:noFill/>
            </p:spPr>
            <p:txBody>
              <a:bodyPr wrap="none" rtlCol="0">
                <a:spAutoFit/>
              </a:bodyPr>
              <a:lstStyle/>
              <a:p>
                <a:r>
                  <a:rPr lang="en-GB" dirty="0"/>
                  <a:t>3</a:t>
                </a:r>
              </a:p>
            </p:txBody>
          </p:sp>
          <p:sp>
            <p:nvSpPr>
              <p:cNvPr id="497" name="TextBox 496"/>
              <p:cNvSpPr txBox="1"/>
              <p:nvPr/>
            </p:nvSpPr>
            <p:spPr>
              <a:xfrm>
                <a:off x="3073331" y="4454679"/>
                <a:ext cx="301686" cy="369332"/>
              </a:xfrm>
              <a:prstGeom prst="rect">
                <a:avLst/>
              </a:prstGeom>
              <a:noFill/>
            </p:spPr>
            <p:txBody>
              <a:bodyPr wrap="none" rtlCol="0">
                <a:spAutoFit/>
              </a:bodyPr>
              <a:lstStyle/>
              <a:p>
                <a:r>
                  <a:rPr lang="en-GB" dirty="0"/>
                  <a:t>4</a:t>
                </a:r>
              </a:p>
            </p:txBody>
          </p:sp>
        </p:grpSp>
        <p:sp>
          <p:nvSpPr>
            <p:cNvPr id="525" name="TextBox 524"/>
            <p:cNvSpPr txBox="1"/>
            <p:nvPr/>
          </p:nvSpPr>
          <p:spPr>
            <a:xfrm>
              <a:off x="308503" y="5517182"/>
              <a:ext cx="3830536" cy="369332"/>
            </a:xfrm>
            <a:prstGeom prst="rect">
              <a:avLst/>
            </a:prstGeom>
            <a:noFill/>
          </p:spPr>
          <p:txBody>
            <a:bodyPr wrap="none" rtlCol="0">
              <a:spAutoFit/>
            </a:bodyPr>
            <a:lstStyle/>
            <a:p>
              <a:r>
                <a:rPr lang="en-GB" dirty="0" smtClean="0">
                  <a:solidFill>
                    <a:schemeClr val="tx1">
                      <a:lumMod val="50000"/>
                      <a:lumOff val="50000"/>
                    </a:schemeClr>
                  </a:solidFill>
                </a:rPr>
                <a:t>Stop 1        Stop 2        Stop 3        Stop 4</a:t>
              </a:r>
              <a:endParaRPr lang="en-GB" dirty="0">
                <a:solidFill>
                  <a:schemeClr val="tx1">
                    <a:lumMod val="50000"/>
                    <a:lumOff val="50000"/>
                  </a:schemeClr>
                </a:solidFill>
              </a:endParaRPr>
            </a:p>
          </p:txBody>
        </p:sp>
      </p:grpSp>
      <p:sp>
        <p:nvSpPr>
          <p:cNvPr id="18" name="Right Arrow 17"/>
          <p:cNvSpPr/>
          <p:nvPr/>
        </p:nvSpPr>
        <p:spPr>
          <a:xfrm>
            <a:off x="4514850" y="4926026"/>
            <a:ext cx="651510" cy="275126"/>
          </a:xfrm>
          <a:prstGeom prst="rightArrow">
            <a:avLst/>
          </a:prstGeom>
          <a:noFill/>
          <a:ln w="12700">
            <a:solidFill>
              <a:schemeClr val="tx2">
                <a:lumMod val="60000"/>
                <a:lumOff val="40000"/>
              </a:schemeClr>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24003486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1096878" y="283409"/>
            <a:ext cx="75670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GB" altLang="en-US" sz="2800" dirty="0" smtClean="0">
                <a:solidFill>
                  <a:schemeClr val="bg1"/>
                </a:solidFill>
                <a:latin typeface="Franklin Gothic Medium"/>
                <a:cs typeface="Franklin Gothic Medium"/>
              </a:rPr>
              <a:t>Selecting the subset of stops</a:t>
            </a:r>
            <a:endParaRPr lang="en-GB" altLang="en-US" sz="2800" dirty="0">
              <a:solidFill>
                <a:schemeClr val="bg1"/>
              </a:solidFill>
              <a:latin typeface="Franklin Gothic Medium"/>
              <a:cs typeface="Franklin Gothic Medium"/>
            </a:endParaRPr>
          </a:p>
        </p:txBody>
      </p:sp>
      <p:pic>
        <p:nvPicPr>
          <p:cNvPr id="120" name="Picture 2" descr="Image result for school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5011" y="3217428"/>
            <a:ext cx="312141" cy="298857"/>
          </a:xfrm>
          <a:prstGeom prst="rect">
            <a:avLst/>
          </a:prstGeom>
          <a:noFill/>
          <a:extLst>
            <a:ext uri="{909E8E84-426E-40DD-AFC4-6F175D3DCCD1}">
              <a14:hiddenFill xmlns:a14="http://schemas.microsoft.com/office/drawing/2010/main">
                <a:solidFill>
                  <a:srgbClr val="FFFFFF"/>
                </a:solidFill>
              </a14:hiddenFill>
            </a:ext>
          </a:extLst>
        </p:spPr>
      </p:pic>
      <p:sp>
        <p:nvSpPr>
          <p:cNvPr id="121" name="Oval 120"/>
          <p:cNvSpPr/>
          <p:nvPr/>
        </p:nvSpPr>
        <p:spPr>
          <a:xfrm>
            <a:off x="2664723" y="1931254"/>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p:cNvSpPr/>
          <p:nvPr/>
        </p:nvSpPr>
        <p:spPr>
          <a:xfrm>
            <a:off x="2473795" y="1700153"/>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p:cNvSpPr/>
          <p:nvPr/>
        </p:nvSpPr>
        <p:spPr>
          <a:xfrm>
            <a:off x="3032520" y="1438803"/>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Oval 219"/>
          <p:cNvSpPr/>
          <p:nvPr/>
        </p:nvSpPr>
        <p:spPr>
          <a:xfrm>
            <a:off x="3629052" y="1743709"/>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Oval 229"/>
          <p:cNvSpPr/>
          <p:nvPr/>
        </p:nvSpPr>
        <p:spPr>
          <a:xfrm>
            <a:off x="3500361" y="2140573"/>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Oval 230"/>
          <p:cNvSpPr/>
          <p:nvPr/>
        </p:nvSpPr>
        <p:spPr>
          <a:xfrm>
            <a:off x="4096684" y="2472099"/>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Oval 231"/>
          <p:cNvSpPr/>
          <p:nvPr/>
        </p:nvSpPr>
        <p:spPr>
          <a:xfrm>
            <a:off x="3891751" y="2637862"/>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Oval 232"/>
          <p:cNvSpPr/>
          <p:nvPr/>
        </p:nvSpPr>
        <p:spPr>
          <a:xfrm>
            <a:off x="3616258" y="2779425"/>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Oval 241"/>
          <p:cNvSpPr/>
          <p:nvPr/>
        </p:nvSpPr>
        <p:spPr>
          <a:xfrm>
            <a:off x="4296144" y="3392868"/>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Oval 242"/>
          <p:cNvSpPr/>
          <p:nvPr/>
        </p:nvSpPr>
        <p:spPr>
          <a:xfrm>
            <a:off x="4402297" y="3608240"/>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Oval 243"/>
          <p:cNvSpPr/>
          <p:nvPr/>
        </p:nvSpPr>
        <p:spPr>
          <a:xfrm>
            <a:off x="3799343" y="3408599"/>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Oval 244"/>
          <p:cNvSpPr/>
          <p:nvPr/>
        </p:nvSpPr>
        <p:spPr>
          <a:xfrm>
            <a:off x="4050981" y="3924038"/>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Oval 245"/>
          <p:cNvSpPr/>
          <p:nvPr/>
        </p:nvSpPr>
        <p:spPr>
          <a:xfrm>
            <a:off x="3636478" y="3677207"/>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Oval 246"/>
          <p:cNvSpPr/>
          <p:nvPr/>
        </p:nvSpPr>
        <p:spPr>
          <a:xfrm>
            <a:off x="3838624" y="4538690"/>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Oval 247"/>
          <p:cNvSpPr/>
          <p:nvPr/>
        </p:nvSpPr>
        <p:spPr>
          <a:xfrm>
            <a:off x="3492935" y="4270081"/>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Oval 248"/>
          <p:cNvSpPr/>
          <p:nvPr/>
        </p:nvSpPr>
        <p:spPr>
          <a:xfrm>
            <a:off x="2570999" y="5075907"/>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Oval 249"/>
          <p:cNvSpPr/>
          <p:nvPr/>
        </p:nvSpPr>
        <p:spPr>
          <a:xfrm>
            <a:off x="1892636" y="4631857"/>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Oval 250"/>
          <p:cNvSpPr/>
          <p:nvPr/>
        </p:nvSpPr>
        <p:spPr>
          <a:xfrm>
            <a:off x="2104943" y="4418904"/>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Oval 251"/>
          <p:cNvSpPr/>
          <p:nvPr/>
        </p:nvSpPr>
        <p:spPr>
          <a:xfrm>
            <a:off x="1873732" y="4076491"/>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3" name="Straight Connector 252"/>
          <p:cNvCxnSpPr>
            <a:stCxn id="122" idx="6"/>
            <a:endCxn id="323" idx="1"/>
          </p:cNvCxnSpPr>
          <p:nvPr/>
        </p:nvCxnSpPr>
        <p:spPr>
          <a:xfrm flipV="1">
            <a:off x="2579948" y="1743710"/>
            <a:ext cx="169418" cy="72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a:stCxn id="121" idx="7"/>
          </p:cNvCxnSpPr>
          <p:nvPr/>
        </p:nvCxnSpPr>
        <p:spPr>
          <a:xfrm flipV="1">
            <a:off x="2755330" y="1815703"/>
            <a:ext cx="57463" cy="1304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a:stCxn id="123" idx="6"/>
          </p:cNvCxnSpPr>
          <p:nvPr/>
        </p:nvCxnSpPr>
        <p:spPr>
          <a:xfrm>
            <a:off x="3138673" y="1489621"/>
            <a:ext cx="243035" cy="333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a:endCxn id="123" idx="3"/>
          </p:cNvCxnSpPr>
          <p:nvPr/>
        </p:nvCxnSpPr>
        <p:spPr>
          <a:xfrm flipV="1">
            <a:off x="2886327" y="1525555"/>
            <a:ext cx="161739" cy="13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a:stCxn id="230" idx="1"/>
            <a:endCxn id="346" idx="3"/>
          </p:cNvCxnSpPr>
          <p:nvPr/>
        </p:nvCxnSpPr>
        <p:spPr>
          <a:xfrm flipH="1" flipV="1">
            <a:off x="3343006" y="2038031"/>
            <a:ext cx="172900" cy="117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a:stCxn id="220" idx="1"/>
            <a:endCxn id="324" idx="2"/>
          </p:cNvCxnSpPr>
          <p:nvPr/>
        </p:nvCxnSpPr>
        <p:spPr>
          <a:xfrm flipH="1" flipV="1">
            <a:off x="3528774" y="1604492"/>
            <a:ext cx="115823" cy="1541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a:stCxn id="230" idx="6"/>
            <a:endCxn id="322" idx="1"/>
          </p:cNvCxnSpPr>
          <p:nvPr/>
        </p:nvCxnSpPr>
        <p:spPr>
          <a:xfrm>
            <a:off x="3606513" y="2191391"/>
            <a:ext cx="309278" cy="874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a:stCxn id="233" idx="1"/>
            <a:endCxn id="344" idx="2"/>
          </p:cNvCxnSpPr>
          <p:nvPr/>
        </p:nvCxnSpPr>
        <p:spPr>
          <a:xfrm flipH="1" flipV="1">
            <a:off x="3524904" y="2645728"/>
            <a:ext cx="106900" cy="1485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a:stCxn id="231" idx="0"/>
            <a:endCxn id="322" idx="3"/>
          </p:cNvCxnSpPr>
          <p:nvPr/>
        </p:nvCxnSpPr>
        <p:spPr>
          <a:xfrm flipH="1" flipV="1">
            <a:off x="4074468" y="2308531"/>
            <a:ext cx="75293" cy="1635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a:stCxn id="232" idx="0"/>
            <a:endCxn id="322" idx="2"/>
          </p:cNvCxnSpPr>
          <p:nvPr/>
        </p:nvCxnSpPr>
        <p:spPr>
          <a:xfrm flipV="1">
            <a:off x="3944827" y="2364112"/>
            <a:ext cx="40627" cy="2737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a:stCxn id="232" idx="2"/>
            <a:endCxn id="344" idx="3"/>
          </p:cNvCxnSpPr>
          <p:nvPr/>
        </p:nvCxnSpPr>
        <p:spPr>
          <a:xfrm flipH="1" flipV="1">
            <a:off x="3594567" y="2579029"/>
            <a:ext cx="297184" cy="1096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a:stCxn id="242" idx="1"/>
            <a:endCxn id="328" idx="2"/>
          </p:cNvCxnSpPr>
          <p:nvPr/>
        </p:nvCxnSpPr>
        <p:spPr>
          <a:xfrm flipH="1" flipV="1">
            <a:off x="4120910" y="3294185"/>
            <a:ext cx="190780" cy="1135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a:stCxn id="244" idx="7"/>
            <a:endCxn id="328" idx="1"/>
          </p:cNvCxnSpPr>
          <p:nvPr/>
        </p:nvCxnSpPr>
        <p:spPr>
          <a:xfrm flipV="1">
            <a:off x="3889950" y="3264541"/>
            <a:ext cx="145816" cy="158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a:stCxn id="243" idx="2"/>
            <a:endCxn id="331" idx="3"/>
          </p:cNvCxnSpPr>
          <p:nvPr/>
        </p:nvCxnSpPr>
        <p:spPr>
          <a:xfrm flipH="1">
            <a:off x="4078338" y="3659059"/>
            <a:ext cx="323959" cy="612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a:stCxn id="245" idx="6"/>
            <a:endCxn id="329" idx="1"/>
          </p:cNvCxnSpPr>
          <p:nvPr/>
        </p:nvCxnSpPr>
        <p:spPr>
          <a:xfrm>
            <a:off x="4157134" y="3974856"/>
            <a:ext cx="216627" cy="443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a:stCxn id="245" idx="1"/>
            <a:endCxn id="331" idx="2"/>
          </p:cNvCxnSpPr>
          <p:nvPr/>
        </p:nvCxnSpPr>
        <p:spPr>
          <a:xfrm flipH="1" flipV="1">
            <a:off x="4000935" y="3805539"/>
            <a:ext cx="65592" cy="1333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a:stCxn id="246" idx="6"/>
            <a:endCxn id="331" idx="1"/>
          </p:cNvCxnSpPr>
          <p:nvPr/>
        </p:nvCxnSpPr>
        <p:spPr>
          <a:xfrm>
            <a:off x="3742631" y="3728025"/>
            <a:ext cx="180900" cy="34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stCxn id="246" idx="2"/>
            <a:endCxn id="337" idx="3"/>
          </p:cNvCxnSpPr>
          <p:nvPr/>
        </p:nvCxnSpPr>
        <p:spPr>
          <a:xfrm flipH="1" flipV="1">
            <a:off x="3373968" y="3672142"/>
            <a:ext cx="262511" cy="55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a:stCxn id="244" idx="5"/>
            <a:endCxn id="331" idx="0"/>
          </p:cNvCxnSpPr>
          <p:nvPr/>
        </p:nvCxnSpPr>
        <p:spPr>
          <a:xfrm>
            <a:off x="3889950" y="3495351"/>
            <a:ext cx="103244" cy="154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a:stCxn id="248" idx="6"/>
            <a:endCxn id="330" idx="1"/>
          </p:cNvCxnSpPr>
          <p:nvPr/>
        </p:nvCxnSpPr>
        <p:spPr>
          <a:xfrm>
            <a:off x="3599088" y="4320900"/>
            <a:ext cx="111584" cy="36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a:stCxn id="247" idx="0"/>
            <a:endCxn id="330" idx="2"/>
          </p:cNvCxnSpPr>
          <p:nvPr/>
        </p:nvCxnSpPr>
        <p:spPr>
          <a:xfrm flipH="1" flipV="1">
            <a:off x="3815167" y="4450290"/>
            <a:ext cx="76533" cy="88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a:stCxn id="249" idx="1"/>
            <a:endCxn id="335" idx="2"/>
          </p:cNvCxnSpPr>
          <p:nvPr/>
        </p:nvCxnSpPr>
        <p:spPr>
          <a:xfrm flipH="1" flipV="1">
            <a:off x="2522531" y="4980172"/>
            <a:ext cx="64014" cy="1106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a:stCxn id="249" idx="6"/>
            <a:endCxn id="336" idx="1"/>
          </p:cNvCxnSpPr>
          <p:nvPr/>
        </p:nvCxnSpPr>
        <p:spPr>
          <a:xfrm>
            <a:off x="2677152" y="5126725"/>
            <a:ext cx="166602" cy="461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6" name="Oval 275"/>
          <p:cNvSpPr/>
          <p:nvPr/>
        </p:nvSpPr>
        <p:spPr>
          <a:xfrm>
            <a:off x="608481" y="4631856"/>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Oval 276"/>
          <p:cNvSpPr/>
          <p:nvPr/>
        </p:nvSpPr>
        <p:spPr>
          <a:xfrm>
            <a:off x="1083590" y="4399472"/>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Oval 277"/>
          <p:cNvSpPr/>
          <p:nvPr/>
        </p:nvSpPr>
        <p:spPr>
          <a:xfrm>
            <a:off x="1178344" y="4624595"/>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Oval 278"/>
          <p:cNvSpPr/>
          <p:nvPr/>
        </p:nvSpPr>
        <p:spPr>
          <a:xfrm>
            <a:off x="1046061" y="3293193"/>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Oval 279"/>
          <p:cNvSpPr/>
          <p:nvPr/>
        </p:nvSpPr>
        <p:spPr>
          <a:xfrm>
            <a:off x="898360" y="3138099"/>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Oval 280"/>
          <p:cNvSpPr/>
          <p:nvPr/>
        </p:nvSpPr>
        <p:spPr>
          <a:xfrm>
            <a:off x="924361" y="2204745"/>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Oval 281"/>
          <p:cNvSpPr/>
          <p:nvPr/>
        </p:nvSpPr>
        <p:spPr>
          <a:xfrm>
            <a:off x="665606" y="2053821"/>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Oval 282"/>
          <p:cNvSpPr/>
          <p:nvPr/>
        </p:nvSpPr>
        <p:spPr>
          <a:xfrm>
            <a:off x="1830072" y="2032890"/>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Oval 283"/>
          <p:cNvSpPr/>
          <p:nvPr/>
        </p:nvSpPr>
        <p:spPr>
          <a:xfrm>
            <a:off x="1695392" y="2185627"/>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Oval 284"/>
          <p:cNvSpPr/>
          <p:nvPr/>
        </p:nvSpPr>
        <p:spPr>
          <a:xfrm>
            <a:off x="2109243" y="2536832"/>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p:cNvSpPr/>
          <p:nvPr/>
        </p:nvSpPr>
        <p:spPr>
          <a:xfrm>
            <a:off x="2326220" y="2342272"/>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7" name="Straight Connector 286"/>
          <p:cNvCxnSpPr>
            <a:stCxn id="283" idx="6"/>
            <a:endCxn id="320" idx="1"/>
          </p:cNvCxnSpPr>
          <p:nvPr/>
        </p:nvCxnSpPr>
        <p:spPr>
          <a:xfrm>
            <a:off x="1936224" y="2083708"/>
            <a:ext cx="241861" cy="9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a:stCxn id="284" idx="4"/>
            <a:endCxn id="321" idx="0"/>
          </p:cNvCxnSpPr>
          <p:nvPr/>
        </p:nvCxnSpPr>
        <p:spPr>
          <a:xfrm>
            <a:off x="1748468" y="2287263"/>
            <a:ext cx="77433" cy="1027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a:stCxn id="284" idx="6"/>
            <a:endCxn id="320" idx="1"/>
          </p:cNvCxnSpPr>
          <p:nvPr/>
        </p:nvCxnSpPr>
        <p:spPr>
          <a:xfrm flipV="1">
            <a:off x="1801544" y="2197367"/>
            <a:ext cx="376541" cy="390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a:stCxn id="283" idx="4"/>
            <a:endCxn id="321" idx="0"/>
          </p:cNvCxnSpPr>
          <p:nvPr/>
        </p:nvCxnSpPr>
        <p:spPr>
          <a:xfrm flipH="1">
            <a:off x="1854621" y="2134526"/>
            <a:ext cx="28527" cy="235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a:stCxn id="285" idx="0"/>
            <a:endCxn id="320" idx="2"/>
          </p:cNvCxnSpPr>
          <p:nvPr/>
        </p:nvCxnSpPr>
        <p:spPr>
          <a:xfrm flipV="1">
            <a:off x="2162319" y="2264065"/>
            <a:ext cx="89300" cy="2727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a:stCxn id="285" idx="2"/>
            <a:endCxn id="321" idx="3"/>
          </p:cNvCxnSpPr>
          <p:nvPr/>
        </p:nvCxnSpPr>
        <p:spPr>
          <a:xfrm flipH="1" flipV="1">
            <a:off x="1934265" y="2493804"/>
            <a:ext cx="174978" cy="93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a:stCxn id="286" idx="2"/>
            <a:endCxn id="321" idx="3"/>
          </p:cNvCxnSpPr>
          <p:nvPr/>
        </p:nvCxnSpPr>
        <p:spPr>
          <a:xfrm flipH="1">
            <a:off x="1934265" y="2393091"/>
            <a:ext cx="391954" cy="56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a:stCxn id="286" idx="0"/>
            <a:endCxn id="320" idx="2"/>
          </p:cNvCxnSpPr>
          <p:nvPr/>
        </p:nvCxnSpPr>
        <p:spPr>
          <a:xfrm flipH="1" flipV="1">
            <a:off x="2305801" y="2264065"/>
            <a:ext cx="73495" cy="782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a:stCxn id="282" idx="7"/>
            <a:endCxn id="318" idx="1"/>
          </p:cNvCxnSpPr>
          <p:nvPr/>
        </p:nvCxnSpPr>
        <p:spPr>
          <a:xfrm flipV="1">
            <a:off x="756213" y="1889813"/>
            <a:ext cx="249212" cy="1788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a:stCxn id="282" idx="3"/>
            <a:endCxn id="319" idx="0"/>
          </p:cNvCxnSpPr>
          <p:nvPr/>
        </p:nvCxnSpPr>
        <p:spPr>
          <a:xfrm flipH="1">
            <a:off x="676460" y="2140573"/>
            <a:ext cx="4691" cy="2494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a:stCxn id="281" idx="7"/>
            <a:endCxn id="318" idx="2"/>
          </p:cNvCxnSpPr>
          <p:nvPr/>
        </p:nvCxnSpPr>
        <p:spPr>
          <a:xfrm flipV="1">
            <a:off x="1014968" y="1975039"/>
            <a:ext cx="60119" cy="244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a:endCxn id="281" idx="3"/>
          </p:cNvCxnSpPr>
          <p:nvPr/>
        </p:nvCxnSpPr>
        <p:spPr>
          <a:xfrm flipV="1">
            <a:off x="753864" y="2291497"/>
            <a:ext cx="186044" cy="1689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a:stCxn id="280" idx="3"/>
            <a:endCxn id="332" idx="3"/>
          </p:cNvCxnSpPr>
          <p:nvPr/>
        </p:nvCxnSpPr>
        <p:spPr>
          <a:xfrm flipH="1">
            <a:off x="757734" y="3224851"/>
            <a:ext cx="156171" cy="619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a:stCxn id="280" idx="6"/>
            <a:endCxn id="334" idx="1"/>
          </p:cNvCxnSpPr>
          <p:nvPr/>
        </p:nvCxnSpPr>
        <p:spPr>
          <a:xfrm flipV="1">
            <a:off x="1004512" y="3105206"/>
            <a:ext cx="206031" cy="83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a:stCxn id="280" idx="4"/>
            <a:endCxn id="333" idx="0"/>
          </p:cNvCxnSpPr>
          <p:nvPr/>
        </p:nvCxnSpPr>
        <p:spPr>
          <a:xfrm>
            <a:off x="951436" y="3239735"/>
            <a:ext cx="92691" cy="2656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a:stCxn id="279" idx="7"/>
            <a:endCxn id="334" idx="2"/>
          </p:cNvCxnSpPr>
          <p:nvPr/>
        </p:nvCxnSpPr>
        <p:spPr>
          <a:xfrm flipV="1">
            <a:off x="1136668" y="3179315"/>
            <a:ext cx="124188" cy="128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a:stCxn id="279" idx="2"/>
            <a:endCxn id="332" idx="3"/>
          </p:cNvCxnSpPr>
          <p:nvPr/>
        </p:nvCxnSpPr>
        <p:spPr>
          <a:xfrm flipH="1" flipV="1">
            <a:off x="757734" y="3312712"/>
            <a:ext cx="288326" cy="31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a:stCxn id="279" idx="4"/>
            <a:endCxn id="333" idx="0"/>
          </p:cNvCxnSpPr>
          <p:nvPr/>
        </p:nvCxnSpPr>
        <p:spPr>
          <a:xfrm flipH="1">
            <a:off x="1082828" y="3394829"/>
            <a:ext cx="16309" cy="1142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5" name="Oval 304"/>
          <p:cNvSpPr/>
          <p:nvPr/>
        </p:nvSpPr>
        <p:spPr>
          <a:xfrm>
            <a:off x="1545985" y="4451422"/>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6" name="Straight Connector 305"/>
          <p:cNvCxnSpPr>
            <a:stCxn id="276" idx="0"/>
            <a:endCxn id="325" idx="1"/>
          </p:cNvCxnSpPr>
          <p:nvPr/>
        </p:nvCxnSpPr>
        <p:spPr>
          <a:xfrm flipV="1">
            <a:off x="661557" y="4491050"/>
            <a:ext cx="115527" cy="1408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a:stCxn id="277" idx="2"/>
            <a:endCxn id="325" idx="3"/>
          </p:cNvCxnSpPr>
          <p:nvPr/>
        </p:nvCxnSpPr>
        <p:spPr>
          <a:xfrm flipH="1">
            <a:off x="939632" y="4450290"/>
            <a:ext cx="143959" cy="37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a:stCxn id="276" idx="5"/>
            <a:endCxn id="326" idx="1"/>
          </p:cNvCxnSpPr>
          <p:nvPr/>
        </p:nvCxnSpPr>
        <p:spPr>
          <a:xfrm>
            <a:off x="699088" y="4718608"/>
            <a:ext cx="186361" cy="837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a:stCxn id="278" idx="3"/>
            <a:endCxn id="326" idx="3"/>
          </p:cNvCxnSpPr>
          <p:nvPr/>
        </p:nvCxnSpPr>
        <p:spPr>
          <a:xfrm flipH="1">
            <a:off x="1040256" y="4711347"/>
            <a:ext cx="153634" cy="835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a:stCxn id="278" idx="1"/>
          </p:cNvCxnSpPr>
          <p:nvPr/>
        </p:nvCxnSpPr>
        <p:spPr>
          <a:xfrm flipH="1" flipV="1">
            <a:off x="931891" y="4487345"/>
            <a:ext cx="261999" cy="1521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a:stCxn id="277" idx="7"/>
            <a:endCxn id="339" idx="1"/>
          </p:cNvCxnSpPr>
          <p:nvPr/>
        </p:nvCxnSpPr>
        <p:spPr>
          <a:xfrm flipV="1">
            <a:off x="1174198" y="4283544"/>
            <a:ext cx="191153" cy="1308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a:stCxn id="305" idx="0"/>
          </p:cNvCxnSpPr>
          <p:nvPr/>
        </p:nvCxnSpPr>
        <p:spPr>
          <a:xfrm flipH="1" flipV="1">
            <a:off x="1512416" y="4290955"/>
            <a:ext cx="86645" cy="1604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a:stCxn id="252" idx="0"/>
            <a:endCxn id="338" idx="2"/>
          </p:cNvCxnSpPr>
          <p:nvPr/>
        </p:nvCxnSpPr>
        <p:spPr>
          <a:xfrm flipV="1">
            <a:off x="1926808" y="3887059"/>
            <a:ext cx="42288" cy="189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a:stCxn id="251" idx="2"/>
            <a:endCxn id="327" idx="3"/>
          </p:cNvCxnSpPr>
          <p:nvPr/>
        </p:nvCxnSpPr>
        <p:spPr>
          <a:xfrm flipH="1" flipV="1">
            <a:off x="1953616" y="4468817"/>
            <a:ext cx="151327" cy="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a:stCxn id="250" idx="0"/>
            <a:endCxn id="327" idx="2"/>
          </p:cNvCxnSpPr>
          <p:nvPr/>
        </p:nvCxnSpPr>
        <p:spPr>
          <a:xfrm flipH="1" flipV="1">
            <a:off x="1887823" y="4550337"/>
            <a:ext cx="57890" cy="81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a:stCxn id="305" idx="6"/>
            <a:endCxn id="327" idx="1"/>
          </p:cNvCxnSpPr>
          <p:nvPr/>
        </p:nvCxnSpPr>
        <p:spPr>
          <a:xfrm flipV="1">
            <a:off x="1652137" y="4465112"/>
            <a:ext cx="142802" cy="371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a:stCxn id="252" idx="4"/>
            <a:endCxn id="327" idx="0"/>
          </p:cNvCxnSpPr>
          <p:nvPr/>
        </p:nvCxnSpPr>
        <p:spPr>
          <a:xfrm flipH="1">
            <a:off x="1876212" y="4178127"/>
            <a:ext cx="50596" cy="2202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18"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7438" y="1801789"/>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19"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100" y="2370464"/>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20"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2705" y="2089756"/>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21"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8468" y="2370464"/>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22"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1752" y="2191391"/>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23"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9366" y="1642074"/>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24"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1011" y="1438803"/>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25"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074" y="4371719"/>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26"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226" y="4700825"/>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27"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3638" y="4371718"/>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28"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7905" y="3115792"/>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29"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9221" y="3924039"/>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30"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9446" y="4270082"/>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31"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1751" y="3626390"/>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32"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099" y="3205327"/>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33"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7438" y="3475146"/>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34"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9744" y="3002056"/>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35"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0719" y="4802460"/>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36"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0058" y="5072279"/>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37"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1646" y="3576781"/>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38"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2636" y="3709876"/>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39"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8969" y="4178051"/>
            <a:ext cx="212306" cy="203271"/>
          </a:xfrm>
          <a:prstGeom prst="rect">
            <a:avLst/>
          </a:prstGeom>
          <a:noFill/>
          <a:extLst>
            <a:ext uri="{909E8E84-426E-40DD-AFC4-6F175D3DCCD1}">
              <a14:hiddenFill xmlns:a14="http://schemas.microsoft.com/office/drawing/2010/main">
                <a:solidFill>
                  <a:srgbClr val="FFFFFF"/>
                </a:solidFill>
              </a14:hiddenFill>
            </a:ext>
          </a:extLst>
        </p:spPr>
      </p:pic>
      <p:sp>
        <p:nvSpPr>
          <p:cNvPr id="340" name="Oval 339"/>
          <p:cNvSpPr/>
          <p:nvPr/>
        </p:nvSpPr>
        <p:spPr>
          <a:xfrm>
            <a:off x="3137214" y="2460303"/>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 name="Oval 340"/>
          <p:cNvSpPr/>
          <p:nvPr/>
        </p:nvSpPr>
        <p:spPr>
          <a:xfrm>
            <a:off x="3299458" y="2332336"/>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2" name="Straight Connector 341"/>
          <p:cNvCxnSpPr>
            <a:stCxn id="341" idx="5"/>
          </p:cNvCxnSpPr>
          <p:nvPr/>
        </p:nvCxnSpPr>
        <p:spPr>
          <a:xfrm>
            <a:off x="3390065" y="2419088"/>
            <a:ext cx="63243" cy="905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a:stCxn id="340" idx="6"/>
          </p:cNvCxnSpPr>
          <p:nvPr/>
        </p:nvCxnSpPr>
        <p:spPr>
          <a:xfrm>
            <a:off x="3243367" y="2511121"/>
            <a:ext cx="189301" cy="330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44"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3952" y="2472099"/>
            <a:ext cx="212306" cy="203271"/>
          </a:xfrm>
          <a:prstGeom prst="rect">
            <a:avLst/>
          </a:prstGeom>
          <a:noFill/>
          <a:extLst>
            <a:ext uri="{909E8E84-426E-40DD-AFC4-6F175D3DCCD1}">
              <a14:hiddenFill xmlns:a14="http://schemas.microsoft.com/office/drawing/2010/main">
                <a:solidFill>
                  <a:srgbClr val="FFFFFF"/>
                </a:solidFill>
              </a14:hiddenFill>
            </a:ext>
          </a:extLst>
        </p:spPr>
      </p:pic>
      <p:cxnSp>
        <p:nvCxnSpPr>
          <p:cNvPr id="345" name="Straight Connector 344"/>
          <p:cNvCxnSpPr>
            <a:stCxn id="341" idx="0"/>
          </p:cNvCxnSpPr>
          <p:nvPr/>
        </p:nvCxnSpPr>
        <p:spPr>
          <a:xfrm flipH="1" flipV="1">
            <a:off x="3256572" y="2083732"/>
            <a:ext cx="95962" cy="2486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46"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8705" y="1911893"/>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47"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924" y="5757377"/>
            <a:ext cx="222083" cy="222083"/>
          </a:xfrm>
          <a:prstGeom prst="rect">
            <a:avLst/>
          </a:prstGeom>
          <a:noFill/>
          <a:extLst>
            <a:ext uri="{909E8E84-426E-40DD-AFC4-6F175D3DCCD1}">
              <a14:hiddenFill xmlns:a14="http://schemas.microsoft.com/office/drawing/2010/main">
                <a:solidFill>
                  <a:srgbClr val="FFFFFF"/>
                </a:solidFill>
              </a14:hiddenFill>
            </a:ext>
          </a:extLst>
        </p:spPr>
      </p:pic>
      <p:sp>
        <p:nvSpPr>
          <p:cNvPr id="348" name="Oval 347"/>
          <p:cNvSpPr/>
          <p:nvPr/>
        </p:nvSpPr>
        <p:spPr>
          <a:xfrm>
            <a:off x="369650" y="6099985"/>
            <a:ext cx="111041" cy="10885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TextBox 348"/>
          <p:cNvSpPr txBox="1"/>
          <p:nvPr/>
        </p:nvSpPr>
        <p:spPr>
          <a:xfrm>
            <a:off x="498801" y="5714309"/>
            <a:ext cx="848654" cy="307777"/>
          </a:xfrm>
          <a:prstGeom prst="rect">
            <a:avLst/>
          </a:prstGeom>
          <a:noFill/>
        </p:spPr>
        <p:txBody>
          <a:bodyPr wrap="square" rtlCol="0">
            <a:spAutoFit/>
          </a:bodyPr>
          <a:lstStyle/>
          <a:p>
            <a:r>
              <a:rPr lang="en-GB" sz="1400" dirty="0" smtClean="0"/>
              <a:t>Bus Stop</a:t>
            </a:r>
            <a:endParaRPr lang="en-GB" sz="1400" dirty="0"/>
          </a:p>
        </p:txBody>
      </p:sp>
      <p:sp>
        <p:nvSpPr>
          <p:cNvPr id="350" name="TextBox 349"/>
          <p:cNvSpPr txBox="1"/>
          <p:nvPr/>
        </p:nvSpPr>
        <p:spPr>
          <a:xfrm>
            <a:off x="489071" y="5981009"/>
            <a:ext cx="793495" cy="307777"/>
          </a:xfrm>
          <a:prstGeom prst="rect">
            <a:avLst/>
          </a:prstGeom>
          <a:noFill/>
        </p:spPr>
        <p:txBody>
          <a:bodyPr wrap="square" rtlCol="0">
            <a:spAutoFit/>
          </a:bodyPr>
          <a:lstStyle/>
          <a:p>
            <a:r>
              <a:rPr lang="en-GB" sz="1400" dirty="0" smtClean="0"/>
              <a:t>Address</a:t>
            </a:r>
            <a:endParaRPr lang="en-GB" dirty="0"/>
          </a:p>
        </p:txBody>
      </p:sp>
      <p:sp>
        <p:nvSpPr>
          <p:cNvPr id="351" name="Rectangle 350"/>
          <p:cNvSpPr/>
          <p:nvPr/>
        </p:nvSpPr>
        <p:spPr>
          <a:xfrm>
            <a:off x="260565" y="5714308"/>
            <a:ext cx="994338" cy="547007"/>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52" name="Rectangle 351"/>
          <p:cNvSpPr/>
          <p:nvPr/>
        </p:nvSpPr>
        <p:spPr>
          <a:xfrm>
            <a:off x="260565" y="1277102"/>
            <a:ext cx="4504330" cy="4260098"/>
          </a:xfrm>
          <a:prstGeom prst="rect">
            <a:avLst/>
          </a:prstGeom>
          <a:noFill/>
          <a:ln w="12700">
            <a:solidFill>
              <a:schemeClr val="tx1">
                <a:lumMod val="50000"/>
                <a:lumOff val="50000"/>
              </a:schemeClr>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75" name="TextBox 6"/>
          <p:cNvSpPr txBox="1">
            <a:spLocks noChangeArrowheads="1"/>
          </p:cNvSpPr>
          <p:nvPr/>
        </p:nvSpPr>
        <p:spPr bwMode="auto">
          <a:xfrm>
            <a:off x="5068571" y="1427528"/>
            <a:ext cx="3731123" cy="3139321"/>
          </a:xfrm>
          <a:prstGeom prst="rect">
            <a:avLst/>
          </a:prstGeom>
          <a:noFill/>
          <a:ln w="9525">
            <a:noFill/>
            <a:miter lim="800000"/>
            <a:headEnd/>
            <a:tailEnd/>
          </a:ln>
        </p:spPr>
        <p:txBody>
          <a:bodyPr wrap="square">
            <a:spAutoFit/>
          </a:bodyPr>
          <a:lstStyle/>
          <a:p>
            <a:pPr>
              <a:buClr>
                <a:srgbClr val="B63241"/>
              </a:buClr>
              <a:defRPr/>
            </a:pPr>
            <a:r>
              <a:rPr lang="en-GB" dirty="0" smtClean="0">
                <a:solidFill>
                  <a:srgbClr val="3E6574"/>
                </a:solidFill>
                <a:latin typeface="Franklin Gothic Medium"/>
                <a:ea typeface="ＭＳ Ｐゴシック" charset="0"/>
                <a:cs typeface="Franklin Gothic Medium"/>
              </a:rPr>
              <a:t>Let </a:t>
            </a:r>
            <a:r>
              <a:rPr lang="en-GB" b="1" dirty="0" smtClean="0">
                <a:solidFill>
                  <a:srgbClr val="3E6574"/>
                </a:solidFill>
                <a:latin typeface="Franklin Gothic Medium"/>
                <a:ea typeface="ＭＳ Ｐゴシック" charset="0"/>
                <a:cs typeface="Franklin Gothic Medium"/>
              </a:rPr>
              <a:t>S</a:t>
            </a:r>
            <a:r>
              <a:rPr lang="en-GB" dirty="0" smtClean="0">
                <a:solidFill>
                  <a:srgbClr val="3E6574"/>
                </a:solidFill>
                <a:latin typeface="Franklin Gothic Medium"/>
                <a:ea typeface="ＭＳ Ｐゴシック" charset="0"/>
                <a:cs typeface="Franklin Gothic Medium"/>
              </a:rPr>
              <a:t> </a:t>
            </a:r>
            <a:r>
              <a:rPr lang="en-GB" dirty="0">
                <a:solidFill>
                  <a:srgbClr val="3E6574"/>
                </a:solidFill>
                <a:latin typeface="Franklin Gothic Medium"/>
                <a:ea typeface="ＭＳ Ｐゴシック" charset="0"/>
                <a:cs typeface="Franklin Gothic Medium"/>
              </a:rPr>
              <a:t>be the set whose elements correspond to the addresses within walking </a:t>
            </a:r>
            <a:r>
              <a:rPr lang="en-GB" dirty="0" smtClean="0">
                <a:solidFill>
                  <a:srgbClr val="3E6574"/>
                </a:solidFill>
                <a:latin typeface="Franklin Gothic Medium"/>
                <a:ea typeface="ＭＳ Ｐゴシック" charset="0"/>
                <a:cs typeface="Franklin Gothic Medium"/>
              </a:rPr>
              <a:t>distance of </a:t>
            </a:r>
            <a:r>
              <a:rPr lang="en-GB" dirty="0">
                <a:solidFill>
                  <a:srgbClr val="3E6574"/>
                </a:solidFill>
                <a:latin typeface="Franklin Gothic Medium"/>
                <a:ea typeface="ＭＳ Ｐゴシック" charset="0"/>
                <a:cs typeface="Franklin Gothic Medium"/>
              </a:rPr>
              <a:t>each bus </a:t>
            </a:r>
            <a:r>
              <a:rPr lang="en-GB" dirty="0" smtClean="0">
                <a:solidFill>
                  <a:srgbClr val="3E6574"/>
                </a:solidFill>
                <a:latin typeface="Franklin Gothic Medium"/>
                <a:ea typeface="ＭＳ Ｐゴシック" charset="0"/>
                <a:cs typeface="Franklin Gothic Medium"/>
              </a:rPr>
              <a:t>stop:</a:t>
            </a:r>
          </a:p>
          <a:p>
            <a:pPr>
              <a:buClr>
                <a:srgbClr val="B63241"/>
              </a:buClr>
              <a:defRPr/>
            </a:pPr>
            <a:endParaRPr lang="en-GB" dirty="0">
              <a:solidFill>
                <a:srgbClr val="3E6574"/>
              </a:solidFill>
              <a:latin typeface="Franklin Gothic Medium"/>
              <a:ea typeface="ＭＳ Ｐゴシック" charset="0"/>
              <a:cs typeface="Franklin Gothic Medium"/>
            </a:endParaRPr>
          </a:p>
          <a:p>
            <a:pPr>
              <a:buClr>
                <a:srgbClr val="B63241"/>
              </a:buClr>
              <a:defRPr/>
            </a:pPr>
            <a:r>
              <a:rPr lang="en-GB" dirty="0" smtClean="0">
                <a:solidFill>
                  <a:srgbClr val="3E6574"/>
                </a:solidFill>
                <a:latin typeface="Franklin Gothic Medium"/>
                <a:ea typeface="ＭＳ Ｐゴシック" charset="0"/>
                <a:cs typeface="Franklin Gothic Medium"/>
              </a:rPr>
              <a:t>All addresses </a:t>
            </a:r>
            <a:r>
              <a:rPr lang="en-GB" dirty="0">
                <a:solidFill>
                  <a:srgbClr val="3E6574"/>
                </a:solidFill>
                <a:latin typeface="Franklin Gothic Medium"/>
                <a:ea typeface="ＭＳ Ｐゴシック" charset="0"/>
                <a:cs typeface="Franklin Gothic Medium"/>
              </a:rPr>
              <a:t>in a feasible solution must be served by a bus stop; </a:t>
            </a:r>
            <a:endParaRPr lang="en-GB" dirty="0" smtClean="0">
              <a:solidFill>
                <a:srgbClr val="3E6574"/>
              </a:solidFill>
              <a:latin typeface="Franklin Gothic Medium"/>
              <a:ea typeface="ＭＳ Ｐゴシック" charset="0"/>
              <a:cs typeface="Franklin Gothic Medium"/>
            </a:endParaRPr>
          </a:p>
          <a:p>
            <a:pPr>
              <a:buClr>
                <a:srgbClr val="B63241"/>
              </a:buClr>
              <a:defRPr/>
            </a:pPr>
            <a:endParaRPr lang="en-GB" dirty="0">
              <a:solidFill>
                <a:srgbClr val="3E6574"/>
              </a:solidFill>
              <a:latin typeface="Franklin Gothic Medium"/>
              <a:ea typeface="ＭＳ Ｐゴシック" charset="0"/>
              <a:cs typeface="Franklin Gothic Medium"/>
            </a:endParaRPr>
          </a:p>
          <a:p>
            <a:pPr>
              <a:buClr>
                <a:srgbClr val="B63241"/>
              </a:buClr>
              <a:defRPr/>
            </a:pPr>
            <a:r>
              <a:rPr lang="en-GB" dirty="0" smtClean="0">
                <a:solidFill>
                  <a:srgbClr val="3E6574"/>
                </a:solidFill>
                <a:latin typeface="Franklin Gothic Medium"/>
                <a:ea typeface="ＭＳ Ｐゴシック" charset="0"/>
                <a:cs typeface="Franklin Gothic Medium"/>
              </a:rPr>
              <a:t>Hence the task of choosing a suitable subset of stops is a </a:t>
            </a:r>
            <a:r>
              <a:rPr lang="en-GB" b="1" dirty="0" smtClean="0">
                <a:solidFill>
                  <a:srgbClr val="3E6574"/>
                </a:solidFill>
                <a:latin typeface="Franklin Gothic Medium"/>
                <a:ea typeface="ＭＳ Ｐゴシック" charset="0"/>
                <a:cs typeface="Franklin Gothic Medium"/>
              </a:rPr>
              <a:t>set covering problem </a:t>
            </a:r>
            <a:r>
              <a:rPr lang="en-GB" dirty="0" smtClean="0">
                <a:solidFill>
                  <a:srgbClr val="3E6574"/>
                </a:solidFill>
                <a:latin typeface="Franklin Gothic Medium"/>
                <a:ea typeface="ＭＳ Ｐゴシック" charset="0"/>
                <a:cs typeface="Franklin Gothic Medium"/>
              </a:rPr>
              <a:t>using </a:t>
            </a:r>
            <a:r>
              <a:rPr lang="en-GB" b="1" dirty="0" smtClean="0">
                <a:solidFill>
                  <a:srgbClr val="3E6574"/>
                </a:solidFill>
                <a:latin typeface="Franklin Gothic Medium"/>
                <a:ea typeface="ＭＳ Ｐゴシック" charset="0"/>
                <a:cs typeface="Franklin Gothic Medium"/>
              </a:rPr>
              <a:t>S</a:t>
            </a:r>
            <a:r>
              <a:rPr lang="en-GB" dirty="0" smtClean="0">
                <a:solidFill>
                  <a:srgbClr val="3E6574"/>
                </a:solidFill>
                <a:latin typeface="Franklin Gothic Medium"/>
                <a:ea typeface="ＭＳ Ｐゴシック" charset="0"/>
                <a:cs typeface="Franklin Gothic Medium"/>
              </a:rPr>
              <a:t> and the set of stops.</a:t>
            </a:r>
            <a:endParaRPr lang="en-US" dirty="0">
              <a:solidFill>
                <a:srgbClr val="3E6574"/>
              </a:solidFill>
              <a:latin typeface="Franklin Gothic Medium"/>
              <a:ea typeface="ＭＳ Ｐゴシック" charset="0"/>
              <a:cs typeface="Franklin Gothic Medium"/>
            </a:endParaRPr>
          </a:p>
        </p:txBody>
      </p:sp>
    </p:spTree>
    <p:extLst>
      <p:ext uri="{BB962C8B-B14F-4D97-AF65-F5344CB8AC3E}">
        <p14:creationId xmlns:p14="http://schemas.microsoft.com/office/powerpoint/2010/main" val="633947475"/>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1096878" y="283409"/>
            <a:ext cx="75670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GB" altLang="en-US" sz="2800" dirty="0" smtClean="0">
                <a:solidFill>
                  <a:schemeClr val="bg1"/>
                </a:solidFill>
                <a:latin typeface="Franklin Gothic Medium"/>
                <a:cs typeface="Franklin Gothic Medium"/>
              </a:rPr>
              <a:t>Selecting the subset of stops</a:t>
            </a:r>
            <a:endParaRPr lang="en-GB" altLang="en-US" sz="2800" dirty="0">
              <a:solidFill>
                <a:schemeClr val="bg1"/>
              </a:solidFill>
              <a:latin typeface="Franklin Gothic Medium"/>
              <a:cs typeface="Franklin Gothic Medium"/>
            </a:endParaRPr>
          </a:p>
        </p:txBody>
      </p:sp>
      <p:pic>
        <p:nvPicPr>
          <p:cNvPr id="120" name="Picture 2" descr="Image result for school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5011" y="3217428"/>
            <a:ext cx="312141" cy="298857"/>
          </a:xfrm>
          <a:prstGeom prst="rect">
            <a:avLst/>
          </a:prstGeom>
          <a:noFill/>
          <a:extLst>
            <a:ext uri="{909E8E84-426E-40DD-AFC4-6F175D3DCCD1}">
              <a14:hiddenFill xmlns:a14="http://schemas.microsoft.com/office/drawing/2010/main">
                <a:solidFill>
                  <a:srgbClr val="FFFFFF"/>
                </a:solidFill>
              </a14:hiddenFill>
            </a:ext>
          </a:extLst>
        </p:spPr>
      </p:pic>
      <p:sp>
        <p:nvSpPr>
          <p:cNvPr id="121" name="Oval 120"/>
          <p:cNvSpPr/>
          <p:nvPr/>
        </p:nvSpPr>
        <p:spPr>
          <a:xfrm>
            <a:off x="2664723" y="1931254"/>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p:cNvSpPr/>
          <p:nvPr/>
        </p:nvSpPr>
        <p:spPr>
          <a:xfrm>
            <a:off x="2473795" y="1700153"/>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p:cNvSpPr/>
          <p:nvPr/>
        </p:nvSpPr>
        <p:spPr>
          <a:xfrm>
            <a:off x="3032520" y="1438803"/>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Oval 219"/>
          <p:cNvSpPr/>
          <p:nvPr/>
        </p:nvSpPr>
        <p:spPr>
          <a:xfrm>
            <a:off x="3629052" y="1743709"/>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Oval 229"/>
          <p:cNvSpPr/>
          <p:nvPr/>
        </p:nvSpPr>
        <p:spPr>
          <a:xfrm>
            <a:off x="3500361" y="2140573"/>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Oval 230"/>
          <p:cNvSpPr/>
          <p:nvPr/>
        </p:nvSpPr>
        <p:spPr>
          <a:xfrm>
            <a:off x="4096684" y="2472099"/>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Oval 231"/>
          <p:cNvSpPr/>
          <p:nvPr/>
        </p:nvSpPr>
        <p:spPr>
          <a:xfrm>
            <a:off x="3891751" y="2637862"/>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Oval 232"/>
          <p:cNvSpPr/>
          <p:nvPr/>
        </p:nvSpPr>
        <p:spPr>
          <a:xfrm>
            <a:off x="3616258" y="2779425"/>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Oval 241"/>
          <p:cNvSpPr/>
          <p:nvPr/>
        </p:nvSpPr>
        <p:spPr>
          <a:xfrm>
            <a:off x="4296144" y="3392868"/>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Oval 242"/>
          <p:cNvSpPr/>
          <p:nvPr/>
        </p:nvSpPr>
        <p:spPr>
          <a:xfrm>
            <a:off x="4402297" y="3608240"/>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Oval 243"/>
          <p:cNvSpPr/>
          <p:nvPr/>
        </p:nvSpPr>
        <p:spPr>
          <a:xfrm>
            <a:off x="3799343" y="3408599"/>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Oval 244"/>
          <p:cNvSpPr/>
          <p:nvPr/>
        </p:nvSpPr>
        <p:spPr>
          <a:xfrm>
            <a:off x="4050981" y="3924038"/>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Oval 245"/>
          <p:cNvSpPr/>
          <p:nvPr/>
        </p:nvSpPr>
        <p:spPr>
          <a:xfrm>
            <a:off x="3636478" y="3677207"/>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Oval 246"/>
          <p:cNvSpPr/>
          <p:nvPr/>
        </p:nvSpPr>
        <p:spPr>
          <a:xfrm>
            <a:off x="3838624" y="4538690"/>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Oval 247"/>
          <p:cNvSpPr/>
          <p:nvPr/>
        </p:nvSpPr>
        <p:spPr>
          <a:xfrm>
            <a:off x="3492935" y="4270081"/>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Oval 248"/>
          <p:cNvSpPr/>
          <p:nvPr/>
        </p:nvSpPr>
        <p:spPr>
          <a:xfrm>
            <a:off x="2570999" y="5075907"/>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Oval 249"/>
          <p:cNvSpPr/>
          <p:nvPr/>
        </p:nvSpPr>
        <p:spPr>
          <a:xfrm>
            <a:off x="1892636" y="4631857"/>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Oval 250"/>
          <p:cNvSpPr/>
          <p:nvPr/>
        </p:nvSpPr>
        <p:spPr>
          <a:xfrm>
            <a:off x="2104943" y="4418904"/>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Oval 251"/>
          <p:cNvSpPr/>
          <p:nvPr/>
        </p:nvSpPr>
        <p:spPr>
          <a:xfrm>
            <a:off x="1873732" y="4076491"/>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3" name="Straight Connector 252"/>
          <p:cNvCxnSpPr>
            <a:stCxn id="122" idx="6"/>
            <a:endCxn id="323" idx="1"/>
          </p:cNvCxnSpPr>
          <p:nvPr/>
        </p:nvCxnSpPr>
        <p:spPr>
          <a:xfrm flipV="1">
            <a:off x="2579948" y="1743710"/>
            <a:ext cx="169418" cy="72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a:stCxn id="121" idx="7"/>
          </p:cNvCxnSpPr>
          <p:nvPr/>
        </p:nvCxnSpPr>
        <p:spPr>
          <a:xfrm flipV="1">
            <a:off x="2755330" y="1815703"/>
            <a:ext cx="57463" cy="1304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a:stCxn id="123" idx="6"/>
          </p:cNvCxnSpPr>
          <p:nvPr/>
        </p:nvCxnSpPr>
        <p:spPr>
          <a:xfrm>
            <a:off x="3138673" y="1489621"/>
            <a:ext cx="243035" cy="333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a:endCxn id="123" idx="3"/>
          </p:cNvCxnSpPr>
          <p:nvPr/>
        </p:nvCxnSpPr>
        <p:spPr>
          <a:xfrm flipV="1">
            <a:off x="2886327" y="1525555"/>
            <a:ext cx="161739" cy="13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a:stCxn id="230" idx="1"/>
            <a:endCxn id="346" idx="3"/>
          </p:cNvCxnSpPr>
          <p:nvPr/>
        </p:nvCxnSpPr>
        <p:spPr>
          <a:xfrm flipH="1" flipV="1">
            <a:off x="3343006" y="2038031"/>
            <a:ext cx="172900" cy="117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a:stCxn id="220" idx="1"/>
            <a:endCxn id="324" idx="2"/>
          </p:cNvCxnSpPr>
          <p:nvPr/>
        </p:nvCxnSpPr>
        <p:spPr>
          <a:xfrm flipH="1" flipV="1">
            <a:off x="3528774" y="1604492"/>
            <a:ext cx="115823" cy="1541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a:stCxn id="230" idx="6"/>
            <a:endCxn id="322" idx="1"/>
          </p:cNvCxnSpPr>
          <p:nvPr/>
        </p:nvCxnSpPr>
        <p:spPr>
          <a:xfrm>
            <a:off x="3606513" y="2191391"/>
            <a:ext cx="309278" cy="874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a:stCxn id="233" idx="1"/>
            <a:endCxn id="344" idx="2"/>
          </p:cNvCxnSpPr>
          <p:nvPr/>
        </p:nvCxnSpPr>
        <p:spPr>
          <a:xfrm flipH="1" flipV="1">
            <a:off x="3524904" y="2645728"/>
            <a:ext cx="106900" cy="1485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a:stCxn id="231" idx="0"/>
            <a:endCxn id="322" idx="3"/>
          </p:cNvCxnSpPr>
          <p:nvPr/>
        </p:nvCxnSpPr>
        <p:spPr>
          <a:xfrm flipH="1" flipV="1">
            <a:off x="4074468" y="2308531"/>
            <a:ext cx="75293" cy="1635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a:stCxn id="232" idx="0"/>
            <a:endCxn id="322" idx="2"/>
          </p:cNvCxnSpPr>
          <p:nvPr/>
        </p:nvCxnSpPr>
        <p:spPr>
          <a:xfrm flipV="1">
            <a:off x="3944827" y="2364112"/>
            <a:ext cx="40627" cy="2737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a:stCxn id="232" idx="2"/>
            <a:endCxn id="344" idx="3"/>
          </p:cNvCxnSpPr>
          <p:nvPr/>
        </p:nvCxnSpPr>
        <p:spPr>
          <a:xfrm flipH="1" flipV="1">
            <a:off x="3594567" y="2579029"/>
            <a:ext cx="297184" cy="1096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a:stCxn id="242" idx="1"/>
            <a:endCxn id="328" idx="2"/>
          </p:cNvCxnSpPr>
          <p:nvPr/>
        </p:nvCxnSpPr>
        <p:spPr>
          <a:xfrm flipH="1" flipV="1">
            <a:off x="4120910" y="3294185"/>
            <a:ext cx="190780" cy="1135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a:stCxn id="244" idx="7"/>
            <a:endCxn id="328" idx="1"/>
          </p:cNvCxnSpPr>
          <p:nvPr/>
        </p:nvCxnSpPr>
        <p:spPr>
          <a:xfrm flipV="1">
            <a:off x="3889950" y="3264541"/>
            <a:ext cx="145816" cy="158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a:stCxn id="243" idx="2"/>
            <a:endCxn id="331" idx="3"/>
          </p:cNvCxnSpPr>
          <p:nvPr/>
        </p:nvCxnSpPr>
        <p:spPr>
          <a:xfrm flipH="1">
            <a:off x="4078338" y="3659059"/>
            <a:ext cx="323959" cy="612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a:stCxn id="245" idx="6"/>
            <a:endCxn id="329" idx="1"/>
          </p:cNvCxnSpPr>
          <p:nvPr/>
        </p:nvCxnSpPr>
        <p:spPr>
          <a:xfrm>
            <a:off x="4157134" y="3974856"/>
            <a:ext cx="216627" cy="443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a:stCxn id="245" idx="1"/>
            <a:endCxn id="331" idx="2"/>
          </p:cNvCxnSpPr>
          <p:nvPr/>
        </p:nvCxnSpPr>
        <p:spPr>
          <a:xfrm flipH="1" flipV="1">
            <a:off x="4000935" y="3805539"/>
            <a:ext cx="65592" cy="1333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a:stCxn id="246" idx="6"/>
            <a:endCxn id="331" idx="1"/>
          </p:cNvCxnSpPr>
          <p:nvPr/>
        </p:nvCxnSpPr>
        <p:spPr>
          <a:xfrm>
            <a:off x="3742631" y="3728025"/>
            <a:ext cx="180900" cy="34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stCxn id="246" idx="2"/>
            <a:endCxn id="337" idx="3"/>
          </p:cNvCxnSpPr>
          <p:nvPr/>
        </p:nvCxnSpPr>
        <p:spPr>
          <a:xfrm flipH="1" flipV="1">
            <a:off x="3373968" y="3672142"/>
            <a:ext cx="262511" cy="55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a:stCxn id="244" idx="5"/>
            <a:endCxn id="331" idx="0"/>
          </p:cNvCxnSpPr>
          <p:nvPr/>
        </p:nvCxnSpPr>
        <p:spPr>
          <a:xfrm>
            <a:off x="3889950" y="3495351"/>
            <a:ext cx="103244" cy="154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a:stCxn id="248" idx="6"/>
            <a:endCxn id="330" idx="1"/>
          </p:cNvCxnSpPr>
          <p:nvPr/>
        </p:nvCxnSpPr>
        <p:spPr>
          <a:xfrm>
            <a:off x="3599088" y="4320900"/>
            <a:ext cx="111584" cy="36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a:stCxn id="247" idx="0"/>
            <a:endCxn id="330" idx="2"/>
          </p:cNvCxnSpPr>
          <p:nvPr/>
        </p:nvCxnSpPr>
        <p:spPr>
          <a:xfrm flipH="1" flipV="1">
            <a:off x="3815167" y="4450290"/>
            <a:ext cx="76533" cy="88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a:stCxn id="249" idx="1"/>
            <a:endCxn id="335" idx="2"/>
          </p:cNvCxnSpPr>
          <p:nvPr/>
        </p:nvCxnSpPr>
        <p:spPr>
          <a:xfrm flipH="1" flipV="1">
            <a:off x="2522531" y="4980172"/>
            <a:ext cx="64014" cy="1106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a:stCxn id="249" idx="6"/>
            <a:endCxn id="336" idx="1"/>
          </p:cNvCxnSpPr>
          <p:nvPr/>
        </p:nvCxnSpPr>
        <p:spPr>
          <a:xfrm>
            <a:off x="2677152" y="5126725"/>
            <a:ext cx="166602" cy="461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6" name="Oval 275"/>
          <p:cNvSpPr/>
          <p:nvPr/>
        </p:nvSpPr>
        <p:spPr>
          <a:xfrm>
            <a:off x="608481" y="4631856"/>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Oval 276"/>
          <p:cNvSpPr/>
          <p:nvPr/>
        </p:nvSpPr>
        <p:spPr>
          <a:xfrm>
            <a:off x="1083590" y="4399472"/>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Oval 277"/>
          <p:cNvSpPr/>
          <p:nvPr/>
        </p:nvSpPr>
        <p:spPr>
          <a:xfrm>
            <a:off x="1178344" y="4624595"/>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Oval 278"/>
          <p:cNvSpPr/>
          <p:nvPr/>
        </p:nvSpPr>
        <p:spPr>
          <a:xfrm>
            <a:off x="1046061" y="3293193"/>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Oval 279"/>
          <p:cNvSpPr/>
          <p:nvPr/>
        </p:nvSpPr>
        <p:spPr>
          <a:xfrm>
            <a:off x="898360" y="3138099"/>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Oval 280"/>
          <p:cNvSpPr/>
          <p:nvPr/>
        </p:nvSpPr>
        <p:spPr>
          <a:xfrm>
            <a:off x="924361" y="2204745"/>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Oval 281"/>
          <p:cNvSpPr/>
          <p:nvPr/>
        </p:nvSpPr>
        <p:spPr>
          <a:xfrm>
            <a:off x="665606" y="2053821"/>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Oval 282"/>
          <p:cNvSpPr/>
          <p:nvPr/>
        </p:nvSpPr>
        <p:spPr>
          <a:xfrm>
            <a:off x="1830072" y="2032890"/>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Oval 283"/>
          <p:cNvSpPr/>
          <p:nvPr/>
        </p:nvSpPr>
        <p:spPr>
          <a:xfrm>
            <a:off x="1695392" y="2185627"/>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Oval 284"/>
          <p:cNvSpPr/>
          <p:nvPr/>
        </p:nvSpPr>
        <p:spPr>
          <a:xfrm>
            <a:off x="2109243" y="2536832"/>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p:cNvSpPr/>
          <p:nvPr/>
        </p:nvSpPr>
        <p:spPr>
          <a:xfrm>
            <a:off x="2326220" y="2342272"/>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7" name="Straight Connector 286"/>
          <p:cNvCxnSpPr>
            <a:stCxn id="283" idx="6"/>
            <a:endCxn id="320" idx="1"/>
          </p:cNvCxnSpPr>
          <p:nvPr/>
        </p:nvCxnSpPr>
        <p:spPr>
          <a:xfrm>
            <a:off x="1936224" y="2083708"/>
            <a:ext cx="241861" cy="9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a:stCxn id="284" idx="4"/>
            <a:endCxn id="321" idx="0"/>
          </p:cNvCxnSpPr>
          <p:nvPr/>
        </p:nvCxnSpPr>
        <p:spPr>
          <a:xfrm>
            <a:off x="1748468" y="2287263"/>
            <a:ext cx="77433" cy="1027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a:stCxn id="284" idx="6"/>
            <a:endCxn id="320" idx="1"/>
          </p:cNvCxnSpPr>
          <p:nvPr/>
        </p:nvCxnSpPr>
        <p:spPr>
          <a:xfrm flipV="1">
            <a:off x="1801544" y="2197367"/>
            <a:ext cx="376541" cy="390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a:stCxn id="283" idx="4"/>
            <a:endCxn id="321" idx="0"/>
          </p:cNvCxnSpPr>
          <p:nvPr/>
        </p:nvCxnSpPr>
        <p:spPr>
          <a:xfrm flipH="1">
            <a:off x="1854621" y="2134526"/>
            <a:ext cx="28527" cy="235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a:stCxn id="285" idx="0"/>
            <a:endCxn id="320" idx="2"/>
          </p:cNvCxnSpPr>
          <p:nvPr/>
        </p:nvCxnSpPr>
        <p:spPr>
          <a:xfrm flipV="1">
            <a:off x="2162319" y="2264065"/>
            <a:ext cx="89300" cy="2727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a:stCxn id="285" idx="2"/>
            <a:endCxn id="321" idx="3"/>
          </p:cNvCxnSpPr>
          <p:nvPr/>
        </p:nvCxnSpPr>
        <p:spPr>
          <a:xfrm flipH="1" flipV="1">
            <a:off x="1934265" y="2493804"/>
            <a:ext cx="174978" cy="93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a:stCxn id="286" idx="2"/>
            <a:endCxn id="321" idx="3"/>
          </p:cNvCxnSpPr>
          <p:nvPr/>
        </p:nvCxnSpPr>
        <p:spPr>
          <a:xfrm flipH="1">
            <a:off x="1934265" y="2393091"/>
            <a:ext cx="391954" cy="56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a:stCxn id="286" idx="0"/>
            <a:endCxn id="320" idx="2"/>
          </p:cNvCxnSpPr>
          <p:nvPr/>
        </p:nvCxnSpPr>
        <p:spPr>
          <a:xfrm flipH="1" flipV="1">
            <a:off x="2305801" y="2264065"/>
            <a:ext cx="73495" cy="782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a:stCxn id="282" idx="7"/>
            <a:endCxn id="318" idx="1"/>
          </p:cNvCxnSpPr>
          <p:nvPr/>
        </p:nvCxnSpPr>
        <p:spPr>
          <a:xfrm flipV="1">
            <a:off x="756213" y="1889813"/>
            <a:ext cx="249212" cy="1788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a:stCxn id="282" idx="3"/>
            <a:endCxn id="319" idx="0"/>
          </p:cNvCxnSpPr>
          <p:nvPr/>
        </p:nvCxnSpPr>
        <p:spPr>
          <a:xfrm flipH="1">
            <a:off x="676460" y="2140573"/>
            <a:ext cx="4691" cy="2494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a:stCxn id="281" idx="7"/>
            <a:endCxn id="318" idx="2"/>
          </p:cNvCxnSpPr>
          <p:nvPr/>
        </p:nvCxnSpPr>
        <p:spPr>
          <a:xfrm flipV="1">
            <a:off x="1014968" y="1975039"/>
            <a:ext cx="60119" cy="244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a:endCxn id="281" idx="3"/>
          </p:cNvCxnSpPr>
          <p:nvPr/>
        </p:nvCxnSpPr>
        <p:spPr>
          <a:xfrm flipV="1">
            <a:off x="753864" y="2291497"/>
            <a:ext cx="186044" cy="1689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a:stCxn id="280" idx="3"/>
            <a:endCxn id="332" idx="3"/>
          </p:cNvCxnSpPr>
          <p:nvPr/>
        </p:nvCxnSpPr>
        <p:spPr>
          <a:xfrm flipH="1">
            <a:off x="757734" y="3224851"/>
            <a:ext cx="156171" cy="619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a:stCxn id="280" idx="6"/>
            <a:endCxn id="334" idx="1"/>
          </p:cNvCxnSpPr>
          <p:nvPr/>
        </p:nvCxnSpPr>
        <p:spPr>
          <a:xfrm flipV="1">
            <a:off x="1004512" y="3105206"/>
            <a:ext cx="206031" cy="83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a:stCxn id="280" idx="4"/>
            <a:endCxn id="333" idx="0"/>
          </p:cNvCxnSpPr>
          <p:nvPr/>
        </p:nvCxnSpPr>
        <p:spPr>
          <a:xfrm>
            <a:off x="951436" y="3239735"/>
            <a:ext cx="92691" cy="2656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a:stCxn id="279" idx="7"/>
            <a:endCxn id="334" idx="2"/>
          </p:cNvCxnSpPr>
          <p:nvPr/>
        </p:nvCxnSpPr>
        <p:spPr>
          <a:xfrm flipV="1">
            <a:off x="1136668" y="3179315"/>
            <a:ext cx="124188" cy="128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a:stCxn id="279" idx="2"/>
            <a:endCxn id="332" idx="3"/>
          </p:cNvCxnSpPr>
          <p:nvPr/>
        </p:nvCxnSpPr>
        <p:spPr>
          <a:xfrm flipH="1" flipV="1">
            <a:off x="757734" y="3312712"/>
            <a:ext cx="288326" cy="31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a:stCxn id="279" idx="4"/>
            <a:endCxn id="333" idx="0"/>
          </p:cNvCxnSpPr>
          <p:nvPr/>
        </p:nvCxnSpPr>
        <p:spPr>
          <a:xfrm flipH="1">
            <a:off x="1082828" y="3394829"/>
            <a:ext cx="16309" cy="1142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5" name="Oval 304"/>
          <p:cNvSpPr/>
          <p:nvPr/>
        </p:nvSpPr>
        <p:spPr>
          <a:xfrm>
            <a:off x="1545985" y="4451422"/>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6" name="Straight Connector 305"/>
          <p:cNvCxnSpPr>
            <a:stCxn id="276" idx="0"/>
            <a:endCxn id="325" idx="1"/>
          </p:cNvCxnSpPr>
          <p:nvPr/>
        </p:nvCxnSpPr>
        <p:spPr>
          <a:xfrm flipV="1">
            <a:off x="661557" y="4491050"/>
            <a:ext cx="115527" cy="1408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a:stCxn id="277" idx="2"/>
            <a:endCxn id="325" idx="3"/>
          </p:cNvCxnSpPr>
          <p:nvPr/>
        </p:nvCxnSpPr>
        <p:spPr>
          <a:xfrm flipH="1">
            <a:off x="939632" y="4450290"/>
            <a:ext cx="143959" cy="37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a:stCxn id="276" idx="5"/>
            <a:endCxn id="326" idx="1"/>
          </p:cNvCxnSpPr>
          <p:nvPr/>
        </p:nvCxnSpPr>
        <p:spPr>
          <a:xfrm>
            <a:off x="699088" y="4718608"/>
            <a:ext cx="186361" cy="837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a:stCxn id="278" idx="3"/>
            <a:endCxn id="326" idx="3"/>
          </p:cNvCxnSpPr>
          <p:nvPr/>
        </p:nvCxnSpPr>
        <p:spPr>
          <a:xfrm flipH="1">
            <a:off x="1040256" y="4711347"/>
            <a:ext cx="153634" cy="835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a:stCxn id="278" idx="1"/>
          </p:cNvCxnSpPr>
          <p:nvPr/>
        </p:nvCxnSpPr>
        <p:spPr>
          <a:xfrm flipH="1" flipV="1">
            <a:off x="931891" y="4487345"/>
            <a:ext cx="261999" cy="1521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a:stCxn id="277" idx="7"/>
            <a:endCxn id="339" idx="1"/>
          </p:cNvCxnSpPr>
          <p:nvPr/>
        </p:nvCxnSpPr>
        <p:spPr>
          <a:xfrm flipV="1">
            <a:off x="1174198" y="4283544"/>
            <a:ext cx="191153" cy="1308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a:stCxn id="305" idx="0"/>
          </p:cNvCxnSpPr>
          <p:nvPr/>
        </p:nvCxnSpPr>
        <p:spPr>
          <a:xfrm flipH="1" flipV="1">
            <a:off x="1512416" y="4290955"/>
            <a:ext cx="86645" cy="1604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a:stCxn id="252" idx="0"/>
            <a:endCxn id="338" idx="2"/>
          </p:cNvCxnSpPr>
          <p:nvPr/>
        </p:nvCxnSpPr>
        <p:spPr>
          <a:xfrm flipV="1">
            <a:off x="1926808" y="3887059"/>
            <a:ext cx="42288" cy="189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a:stCxn id="251" idx="2"/>
            <a:endCxn id="327" idx="3"/>
          </p:cNvCxnSpPr>
          <p:nvPr/>
        </p:nvCxnSpPr>
        <p:spPr>
          <a:xfrm flipH="1" flipV="1">
            <a:off x="1953616" y="4468817"/>
            <a:ext cx="151327" cy="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a:stCxn id="250" idx="0"/>
            <a:endCxn id="327" idx="2"/>
          </p:cNvCxnSpPr>
          <p:nvPr/>
        </p:nvCxnSpPr>
        <p:spPr>
          <a:xfrm flipH="1" flipV="1">
            <a:off x="1887823" y="4550337"/>
            <a:ext cx="57890" cy="81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a:stCxn id="305" idx="6"/>
            <a:endCxn id="327" idx="1"/>
          </p:cNvCxnSpPr>
          <p:nvPr/>
        </p:nvCxnSpPr>
        <p:spPr>
          <a:xfrm flipV="1">
            <a:off x="1652137" y="4465112"/>
            <a:ext cx="142802" cy="371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a:stCxn id="252" idx="4"/>
            <a:endCxn id="327" idx="0"/>
          </p:cNvCxnSpPr>
          <p:nvPr/>
        </p:nvCxnSpPr>
        <p:spPr>
          <a:xfrm flipH="1">
            <a:off x="1876212" y="4178127"/>
            <a:ext cx="50596" cy="2202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18"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7438" y="1801789"/>
            <a:ext cx="212306" cy="203271"/>
          </a:xfrm>
          <a:prstGeom prst="rect">
            <a:avLst/>
          </a:prstGeom>
          <a:solidFill>
            <a:srgbClr val="FFFF00"/>
          </a:solidFill>
          <a:ln>
            <a:solidFill>
              <a:schemeClr val="tx1"/>
            </a:solidFill>
          </a:ln>
          <a:extLst/>
        </p:spPr>
      </p:pic>
      <p:pic>
        <p:nvPicPr>
          <p:cNvPr id="319"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100" y="2370464"/>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20"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2705" y="2089756"/>
            <a:ext cx="212306" cy="203271"/>
          </a:xfrm>
          <a:prstGeom prst="rect">
            <a:avLst/>
          </a:prstGeom>
          <a:solidFill>
            <a:srgbClr val="FFFF00"/>
          </a:solidFill>
          <a:ln>
            <a:solidFill>
              <a:schemeClr val="tx1"/>
            </a:solidFill>
          </a:ln>
          <a:extLst/>
        </p:spPr>
      </p:pic>
      <p:pic>
        <p:nvPicPr>
          <p:cNvPr id="321"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8468" y="2370464"/>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22"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1752" y="2191391"/>
            <a:ext cx="212306" cy="203271"/>
          </a:xfrm>
          <a:prstGeom prst="rect">
            <a:avLst/>
          </a:prstGeom>
          <a:solidFill>
            <a:srgbClr val="FFFF00"/>
          </a:solidFill>
          <a:ln>
            <a:solidFill>
              <a:schemeClr val="tx1"/>
            </a:solidFill>
          </a:ln>
          <a:extLst/>
        </p:spPr>
      </p:pic>
      <p:pic>
        <p:nvPicPr>
          <p:cNvPr id="323"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9366" y="1642074"/>
            <a:ext cx="212306" cy="203271"/>
          </a:xfrm>
          <a:prstGeom prst="rect">
            <a:avLst/>
          </a:prstGeom>
          <a:solidFill>
            <a:srgbClr val="FFFF00"/>
          </a:solidFill>
          <a:ln>
            <a:solidFill>
              <a:schemeClr val="tx1"/>
            </a:solidFill>
          </a:ln>
          <a:extLst/>
        </p:spPr>
      </p:pic>
      <p:pic>
        <p:nvPicPr>
          <p:cNvPr id="324"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1011" y="1438803"/>
            <a:ext cx="212306" cy="203271"/>
          </a:xfrm>
          <a:prstGeom prst="rect">
            <a:avLst/>
          </a:prstGeom>
          <a:solidFill>
            <a:srgbClr val="FFFF00"/>
          </a:solidFill>
          <a:ln>
            <a:solidFill>
              <a:schemeClr val="tx1"/>
            </a:solidFill>
          </a:ln>
          <a:extLst/>
        </p:spPr>
      </p:pic>
      <p:pic>
        <p:nvPicPr>
          <p:cNvPr id="325"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074" y="4371719"/>
            <a:ext cx="212306" cy="203271"/>
          </a:xfrm>
          <a:prstGeom prst="rect">
            <a:avLst/>
          </a:prstGeom>
          <a:solidFill>
            <a:srgbClr val="FFFF00"/>
          </a:solidFill>
          <a:ln>
            <a:solidFill>
              <a:schemeClr val="tx1"/>
            </a:solidFill>
          </a:ln>
          <a:extLst/>
        </p:spPr>
      </p:pic>
      <p:pic>
        <p:nvPicPr>
          <p:cNvPr id="326"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226" y="4700825"/>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27"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3638" y="4371718"/>
            <a:ext cx="212306" cy="203271"/>
          </a:xfrm>
          <a:prstGeom prst="rect">
            <a:avLst/>
          </a:prstGeom>
          <a:solidFill>
            <a:srgbClr val="FFFF00"/>
          </a:solidFill>
          <a:ln>
            <a:solidFill>
              <a:schemeClr val="tx1"/>
            </a:solidFill>
          </a:ln>
          <a:extLst/>
        </p:spPr>
      </p:pic>
      <p:pic>
        <p:nvPicPr>
          <p:cNvPr id="328"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7905" y="3115792"/>
            <a:ext cx="212306" cy="203271"/>
          </a:xfrm>
          <a:prstGeom prst="rect">
            <a:avLst/>
          </a:prstGeom>
          <a:solidFill>
            <a:srgbClr val="FFFF00"/>
          </a:solidFill>
          <a:ln>
            <a:solidFill>
              <a:schemeClr val="tx1"/>
            </a:solidFill>
          </a:ln>
          <a:extLst/>
        </p:spPr>
      </p:pic>
      <p:pic>
        <p:nvPicPr>
          <p:cNvPr id="329"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9221" y="3924039"/>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30"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9446" y="4270082"/>
            <a:ext cx="212306" cy="203271"/>
          </a:xfrm>
          <a:prstGeom prst="rect">
            <a:avLst/>
          </a:prstGeom>
          <a:solidFill>
            <a:srgbClr val="FFFF00"/>
          </a:solidFill>
          <a:ln>
            <a:solidFill>
              <a:schemeClr val="tx1"/>
            </a:solidFill>
          </a:ln>
          <a:extLst/>
        </p:spPr>
      </p:pic>
      <p:pic>
        <p:nvPicPr>
          <p:cNvPr id="331"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1751" y="3626390"/>
            <a:ext cx="212306" cy="203271"/>
          </a:xfrm>
          <a:prstGeom prst="rect">
            <a:avLst/>
          </a:prstGeom>
          <a:solidFill>
            <a:srgbClr val="FFFF00"/>
          </a:solidFill>
          <a:ln>
            <a:solidFill>
              <a:schemeClr val="tx1"/>
            </a:solidFill>
          </a:ln>
          <a:extLst/>
        </p:spPr>
      </p:pic>
      <p:pic>
        <p:nvPicPr>
          <p:cNvPr id="332"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099" y="3205327"/>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33"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7438" y="3475146"/>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34"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9744" y="3002056"/>
            <a:ext cx="212306" cy="203271"/>
          </a:xfrm>
          <a:prstGeom prst="rect">
            <a:avLst/>
          </a:prstGeom>
          <a:solidFill>
            <a:srgbClr val="FFFF00"/>
          </a:solidFill>
          <a:ln>
            <a:solidFill>
              <a:schemeClr val="tx1"/>
            </a:solidFill>
          </a:ln>
          <a:extLst/>
        </p:spPr>
      </p:pic>
      <p:pic>
        <p:nvPicPr>
          <p:cNvPr id="335"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0719" y="4802460"/>
            <a:ext cx="212306" cy="203271"/>
          </a:xfrm>
          <a:prstGeom prst="rect">
            <a:avLst/>
          </a:prstGeom>
          <a:solidFill>
            <a:srgbClr val="FFFF00"/>
          </a:solidFill>
          <a:ln>
            <a:solidFill>
              <a:schemeClr val="tx1"/>
            </a:solidFill>
          </a:ln>
          <a:extLst/>
        </p:spPr>
      </p:pic>
      <p:pic>
        <p:nvPicPr>
          <p:cNvPr id="336"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0058" y="5072279"/>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37"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1646" y="3576781"/>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38"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2636" y="3709876"/>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39"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8969" y="4178051"/>
            <a:ext cx="212306" cy="203271"/>
          </a:xfrm>
          <a:prstGeom prst="rect">
            <a:avLst/>
          </a:prstGeom>
          <a:noFill/>
          <a:extLst>
            <a:ext uri="{909E8E84-426E-40DD-AFC4-6F175D3DCCD1}">
              <a14:hiddenFill xmlns:a14="http://schemas.microsoft.com/office/drawing/2010/main">
                <a:solidFill>
                  <a:srgbClr val="FFFFFF"/>
                </a:solidFill>
              </a14:hiddenFill>
            </a:ext>
          </a:extLst>
        </p:spPr>
      </p:pic>
      <p:sp>
        <p:nvSpPr>
          <p:cNvPr id="340" name="Oval 339"/>
          <p:cNvSpPr/>
          <p:nvPr/>
        </p:nvSpPr>
        <p:spPr>
          <a:xfrm>
            <a:off x="3137214" y="2460303"/>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 name="Oval 340"/>
          <p:cNvSpPr/>
          <p:nvPr/>
        </p:nvSpPr>
        <p:spPr>
          <a:xfrm>
            <a:off x="3299458" y="2332336"/>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2" name="Straight Connector 341"/>
          <p:cNvCxnSpPr>
            <a:stCxn id="341" idx="5"/>
          </p:cNvCxnSpPr>
          <p:nvPr/>
        </p:nvCxnSpPr>
        <p:spPr>
          <a:xfrm>
            <a:off x="3390065" y="2419088"/>
            <a:ext cx="63243" cy="905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a:stCxn id="340" idx="6"/>
          </p:cNvCxnSpPr>
          <p:nvPr/>
        </p:nvCxnSpPr>
        <p:spPr>
          <a:xfrm>
            <a:off x="3243367" y="2511121"/>
            <a:ext cx="189301" cy="330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44"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3952" y="2472099"/>
            <a:ext cx="212306" cy="203271"/>
          </a:xfrm>
          <a:prstGeom prst="rect">
            <a:avLst/>
          </a:prstGeom>
          <a:solidFill>
            <a:srgbClr val="FFFF00"/>
          </a:solidFill>
          <a:ln>
            <a:solidFill>
              <a:schemeClr val="tx1"/>
            </a:solidFill>
          </a:ln>
          <a:extLst/>
        </p:spPr>
      </p:pic>
      <p:cxnSp>
        <p:nvCxnSpPr>
          <p:cNvPr id="345" name="Straight Connector 344"/>
          <p:cNvCxnSpPr>
            <a:stCxn id="341" idx="0"/>
          </p:cNvCxnSpPr>
          <p:nvPr/>
        </p:nvCxnSpPr>
        <p:spPr>
          <a:xfrm flipH="1" flipV="1">
            <a:off x="3256572" y="2083732"/>
            <a:ext cx="95962" cy="2486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46"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8705" y="1911893"/>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47"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924" y="5757377"/>
            <a:ext cx="222083" cy="222083"/>
          </a:xfrm>
          <a:prstGeom prst="rect">
            <a:avLst/>
          </a:prstGeom>
          <a:noFill/>
          <a:extLst>
            <a:ext uri="{909E8E84-426E-40DD-AFC4-6F175D3DCCD1}">
              <a14:hiddenFill xmlns:a14="http://schemas.microsoft.com/office/drawing/2010/main">
                <a:solidFill>
                  <a:srgbClr val="FFFFFF"/>
                </a:solidFill>
              </a14:hiddenFill>
            </a:ext>
          </a:extLst>
        </p:spPr>
      </p:pic>
      <p:sp>
        <p:nvSpPr>
          <p:cNvPr id="348" name="Oval 347"/>
          <p:cNvSpPr/>
          <p:nvPr/>
        </p:nvSpPr>
        <p:spPr>
          <a:xfrm>
            <a:off x="369650" y="6099985"/>
            <a:ext cx="111041" cy="10885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TextBox 348"/>
          <p:cNvSpPr txBox="1"/>
          <p:nvPr/>
        </p:nvSpPr>
        <p:spPr>
          <a:xfrm>
            <a:off x="498801" y="5714309"/>
            <a:ext cx="848654" cy="307777"/>
          </a:xfrm>
          <a:prstGeom prst="rect">
            <a:avLst/>
          </a:prstGeom>
          <a:noFill/>
        </p:spPr>
        <p:txBody>
          <a:bodyPr wrap="square" rtlCol="0">
            <a:spAutoFit/>
          </a:bodyPr>
          <a:lstStyle/>
          <a:p>
            <a:r>
              <a:rPr lang="en-GB" sz="1400" dirty="0" smtClean="0"/>
              <a:t>Bus Stop</a:t>
            </a:r>
            <a:endParaRPr lang="en-GB" sz="1400" dirty="0"/>
          </a:p>
        </p:txBody>
      </p:sp>
      <p:sp>
        <p:nvSpPr>
          <p:cNvPr id="350" name="TextBox 349"/>
          <p:cNvSpPr txBox="1"/>
          <p:nvPr/>
        </p:nvSpPr>
        <p:spPr>
          <a:xfrm>
            <a:off x="489071" y="5981009"/>
            <a:ext cx="793495" cy="307777"/>
          </a:xfrm>
          <a:prstGeom prst="rect">
            <a:avLst/>
          </a:prstGeom>
          <a:noFill/>
        </p:spPr>
        <p:txBody>
          <a:bodyPr wrap="square" rtlCol="0">
            <a:spAutoFit/>
          </a:bodyPr>
          <a:lstStyle/>
          <a:p>
            <a:r>
              <a:rPr lang="en-GB" sz="1400" dirty="0" smtClean="0"/>
              <a:t>Address</a:t>
            </a:r>
            <a:endParaRPr lang="en-GB" dirty="0"/>
          </a:p>
        </p:txBody>
      </p:sp>
      <p:sp>
        <p:nvSpPr>
          <p:cNvPr id="351" name="Rectangle 350"/>
          <p:cNvSpPr/>
          <p:nvPr/>
        </p:nvSpPr>
        <p:spPr>
          <a:xfrm>
            <a:off x="260565" y="5714308"/>
            <a:ext cx="994338" cy="547007"/>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52" name="Rectangle 351"/>
          <p:cNvSpPr/>
          <p:nvPr/>
        </p:nvSpPr>
        <p:spPr>
          <a:xfrm>
            <a:off x="260565" y="1277102"/>
            <a:ext cx="4504330" cy="4260098"/>
          </a:xfrm>
          <a:prstGeom prst="rect">
            <a:avLst/>
          </a:prstGeom>
          <a:noFill/>
          <a:ln w="12700">
            <a:solidFill>
              <a:schemeClr val="tx1">
                <a:lumMod val="50000"/>
                <a:lumOff val="50000"/>
              </a:schemeClr>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75" name="TextBox 6"/>
          <p:cNvSpPr txBox="1">
            <a:spLocks noChangeArrowheads="1"/>
          </p:cNvSpPr>
          <p:nvPr/>
        </p:nvSpPr>
        <p:spPr bwMode="auto">
          <a:xfrm>
            <a:off x="5068571" y="1427528"/>
            <a:ext cx="3731123" cy="6001643"/>
          </a:xfrm>
          <a:prstGeom prst="rect">
            <a:avLst/>
          </a:prstGeom>
          <a:noFill/>
          <a:ln w="9525">
            <a:noFill/>
            <a:miter lim="800000"/>
            <a:headEnd/>
            <a:tailEnd/>
          </a:ln>
        </p:spPr>
        <p:txBody>
          <a:bodyPr wrap="square">
            <a:spAutoFit/>
          </a:bodyPr>
          <a:lstStyle/>
          <a:p>
            <a:pPr>
              <a:buClr>
                <a:srgbClr val="B63241"/>
              </a:buClr>
              <a:defRPr/>
            </a:pPr>
            <a:r>
              <a:rPr lang="en-GB" dirty="0" smtClean="0">
                <a:solidFill>
                  <a:srgbClr val="3E6574"/>
                </a:solidFill>
                <a:latin typeface="Franklin Gothic Medium"/>
                <a:ea typeface="ＭＳ Ｐゴシック" charset="0"/>
                <a:cs typeface="Franklin Gothic Medium"/>
              </a:rPr>
              <a:t>Let </a:t>
            </a:r>
            <a:r>
              <a:rPr lang="en-GB" b="1" dirty="0" smtClean="0">
                <a:solidFill>
                  <a:srgbClr val="3E6574"/>
                </a:solidFill>
                <a:latin typeface="Franklin Gothic Medium"/>
                <a:ea typeface="ＭＳ Ｐゴシック" charset="0"/>
                <a:cs typeface="Franklin Gothic Medium"/>
              </a:rPr>
              <a:t>S</a:t>
            </a:r>
            <a:r>
              <a:rPr lang="en-GB" dirty="0" smtClean="0">
                <a:solidFill>
                  <a:srgbClr val="3E6574"/>
                </a:solidFill>
                <a:latin typeface="Franklin Gothic Medium"/>
                <a:ea typeface="ＭＳ Ｐゴシック" charset="0"/>
                <a:cs typeface="Franklin Gothic Medium"/>
              </a:rPr>
              <a:t> </a:t>
            </a:r>
            <a:r>
              <a:rPr lang="en-GB" dirty="0">
                <a:solidFill>
                  <a:srgbClr val="3E6574"/>
                </a:solidFill>
                <a:latin typeface="Franklin Gothic Medium"/>
                <a:ea typeface="ＭＳ Ｐゴシック" charset="0"/>
                <a:cs typeface="Franklin Gothic Medium"/>
              </a:rPr>
              <a:t>be the set whose elements correspond to the addresses within walking </a:t>
            </a:r>
            <a:r>
              <a:rPr lang="en-GB" dirty="0" smtClean="0">
                <a:solidFill>
                  <a:srgbClr val="3E6574"/>
                </a:solidFill>
                <a:latin typeface="Franklin Gothic Medium"/>
                <a:ea typeface="ＭＳ Ｐゴシック" charset="0"/>
                <a:cs typeface="Franklin Gothic Medium"/>
              </a:rPr>
              <a:t>distance of </a:t>
            </a:r>
            <a:r>
              <a:rPr lang="en-GB" dirty="0">
                <a:solidFill>
                  <a:srgbClr val="3E6574"/>
                </a:solidFill>
                <a:latin typeface="Franklin Gothic Medium"/>
                <a:ea typeface="ＭＳ Ｐゴシック" charset="0"/>
                <a:cs typeface="Franklin Gothic Medium"/>
              </a:rPr>
              <a:t>each bus </a:t>
            </a:r>
            <a:r>
              <a:rPr lang="en-GB" dirty="0" smtClean="0">
                <a:solidFill>
                  <a:srgbClr val="3E6574"/>
                </a:solidFill>
                <a:latin typeface="Franklin Gothic Medium"/>
                <a:ea typeface="ＭＳ Ｐゴシック" charset="0"/>
                <a:cs typeface="Franklin Gothic Medium"/>
              </a:rPr>
              <a:t>stop:</a:t>
            </a:r>
          </a:p>
          <a:p>
            <a:pPr>
              <a:buClr>
                <a:srgbClr val="B63241"/>
              </a:buClr>
              <a:defRPr/>
            </a:pPr>
            <a:endParaRPr lang="en-GB" dirty="0">
              <a:solidFill>
                <a:srgbClr val="3E6574"/>
              </a:solidFill>
              <a:latin typeface="Franklin Gothic Medium"/>
              <a:ea typeface="ＭＳ Ｐゴシック" charset="0"/>
              <a:cs typeface="Franklin Gothic Medium"/>
            </a:endParaRPr>
          </a:p>
          <a:p>
            <a:pPr>
              <a:buClr>
                <a:srgbClr val="B63241"/>
              </a:buClr>
              <a:defRPr/>
            </a:pPr>
            <a:r>
              <a:rPr lang="en-GB" dirty="0" smtClean="0">
                <a:solidFill>
                  <a:srgbClr val="3E6574"/>
                </a:solidFill>
                <a:latin typeface="Franklin Gothic Medium"/>
                <a:ea typeface="ＭＳ Ｐゴシック" charset="0"/>
                <a:cs typeface="Franklin Gothic Medium"/>
              </a:rPr>
              <a:t>All addresses </a:t>
            </a:r>
            <a:r>
              <a:rPr lang="en-GB" dirty="0">
                <a:solidFill>
                  <a:srgbClr val="3E6574"/>
                </a:solidFill>
                <a:latin typeface="Franklin Gothic Medium"/>
                <a:ea typeface="ＭＳ Ｐゴシック" charset="0"/>
                <a:cs typeface="Franklin Gothic Medium"/>
              </a:rPr>
              <a:t>in a feasible solution must be served by a bus stop; </a:t>
            </a:r>
            <a:endParaRPr lang="en-GB" dirty="0" smtClean="0">
              <a:solidFill>
                <a:srgbClr val="3E6574"/>
              </a:solidFill>
              <a:latin typeface="Franklin Gothic Medium"/>
              <a:ea typeface="ＭＳ Ｐゴシック" charset="0"/>
              <a:cs typeface="Franklin Gothic Medium"/>
            </a:endParaRPr>
          </a:p>
          <a:p>
            <a:pPr>
              <a:buClr>
                <a:srgbClr val="B63241"/>
              </a:buClr>
              <a:defRPr/>
            </a:pPr>
            <a:endParaRPr lang="en-GB" dirty="0">
              <a:solidFill>
                <a:srgbClr val="3E6574"/>
              </a:solidFill>
              <a:latin typeface="Franklin Gothic Medium"/>
              <a:ea typeface="ＭＳ Ｐゴシック" charset="0"/>
              <a:cs typeface="Franklin Gothic Medium"/>
            </a:endParaRPr>
          </a:p>
          <a:p>
            <a:pPr>
              <a:buClr>
                <a:srgbClr val="B63241"/>
              </a:buClr>
              <a:defRPr/>
            </a:pPr>
            <a:r>
              <a:rPr lang="en-GB" dirty="0" smtClean="0">
                <a:solidFill>
                  <a:srgbClr val="3E6574"/>
                </a:solidFill>
                <a:latin typeface="Franklin Gothic Medium"/>
                <a:ea typeface="ＭＳ Ｐゴシック" charset="0"/>
                <a:cs typeface="Franklin Gothic Medium"/>
              </a:rPr>
              <a:t>Hence the task of choosing a suitable subset of stops is a </a:t>
            </a:r>
            <a:r>
              <a:rPr lang="en-GB" b="1" dirty="0" smtClean="0">
                <a:solidFill>
                  <a:srgbClr val="3E6574"/>
                </a:solidFill>
                <a:latin typeface="Franklin Gothic Medium"/>
                <a:ea typeface="ＭＳ Ｐゴシック" charset="0"/>
                <a:cs typeface="Franklin Gothic Medium"/>
              </a:rPr>
              <a:t>set covering problem </a:t>
            </a:r>
            <a:r>
              <a:rPr lang="en-GB" dirty="0" smtClean="0">
                <a:solidFill>
                  <a:srgbClr val="3E6574"/>
                </a:solidFill>
                <a:latin typeface="Franklin Gothic Medium"/>
                <a:ea typeface="ＭＳ Ｐゴシック" charset="0"/>
                <a:cs typeface="Franklin Gothic Medium"/>
              </a:rPr>
              <a:t>using </a:t>
            </a:r>
            <a:r>
              <a:rPr lang="en-GB" b="1" dirty="0" smtClean="0">
                <a:solidFill>
                  <a:srgbClr val="3E6574"/>
                </a:solidFill>
                <a:latin typeface="Franklin Gothic Medium"/>
                <a:ea typeface="ＭＳ Ｐゴシック" charset="0"/>
                <a:cs typeface="Franklin Gothic Medium"/>
              </a:rPr>
              <a:t>S</a:t>
            </a:r>
            <a:r>
              <a:rPr lang="en-GB" dirty="0" smtClean="0">
                <a:solidFill>
                  <a:srgbClr val="3E6574"/>
                </a:solidFill>
                <a:latin typeface="Franklin Gothic Medium"/>
                <a:ea typeface="ＭＳ Ｐゴシック" charset="0"/>
                <a:cs typeface="Franklin Gothic Medium"/>
              </a:rPr>
              <a:t> and the set of stops.</a:t>
            </a:r>
          </a:p>
          <a:p>
            <a:pPr>
              <a:buClr>
                <a:srgbClr val="B63241"/>
              </a:buClr>
              <a:defRPr/>
            </a:pPr>
            <a:endParaRPr lang="en-GB" dirty="0">
              <a:solidFill>
                <a:srgbClr val="3E6574"/>
              </a:solidFill>
              <a:latin typeface="Franklin Gothic Medium"/>
              <a:ea typeface="ＭＳ Ｐゴシック" charset="0"/>
              <a:cs typeface="Franklin Gothic Medium"/>
            </a:endParaRPr>
          </a:p>
          <a:p>
            <a:pPr>
              <a:buClr>
                <a:srgbClr val="B63241"/>
              </a:buClr>
              <a:defRPr/>
            </a:pPr>
            <a:r>
              <a:rPr lang="en-GB" sz="2400" b="1" dirty="0">
                <a:solidFill>
                  <a:srgbClr val="B63241"/>
                </a:solidFill>
                <a:latin typeface="Franklin Gothic Medium"/>
                <a:ea typeface="ＭＳ Ｐゴシック" charset="0"/>
                <a:cs typeface="Franklin Gothic Medium"/>
              </a:rPr>
              <a:t>Theorem</a:t>
            </a:r>
          </a:p>
          <a:p>
            <a:pPr>
              <a:buClr>
                <a:srgbClr val="B63241"/>
              </a:buClr>
              <a:defRPr/>
            </a:pPr>
            <a:r>
              <a:rPr lang="en-GB" dirty="0" smtClean="0">
                <a:solidFill>
                  <a:srgbClr val="3E6574"/>
                </a:solidFill>
                <a:latin typeface="Franklin Gothic Medium"/>
                <a:ea typeface="ＭＳ Ｐゴシック" charset="0"/>
                <a:cs typeface="Franklin Gothic Medium"/>
              </a:rPr>
              <a:t>Assuming </a:t>
            </a:r>
          </a:p>
          <a:p>
            <a:pPr marL="285750" indent="-285750">
              <a:buClr>
                <a:srgbClr val="B63241"/>
              </a:buClr>
              <a:buFont typeface="Arial" panose="020B0604020202020204" pitchFamily="34" charset="0"/>
              <a:buChar char="•"/>
              <a:defRPr/>
            </a:pPr>
            <a:r>
              <a:rPr lang="en-GB" dirty="0" smtClean="0">
                <a:solidFill>
                  <a:srgbClr val="3E6574"/>
                </a:solidFill>
                <a:latin typeface="Franklin Gothic Medium"/>
                <a:ea typeface="ＭＳ Ｐゴシック" charset="0"/>
                <a:cs typeface="Franklin Gothic Medium"/>
              </a:rPr>
              <a:t>the triangle inequality, and </a:t>
            </a:r>
          </a:p>
          <a:p>
            <a:pPr marL="285750" indent="-285750">
              <a:buClr>
                <a:srgbClr val="B63241"/>
              </a:buClr>
              <a:buFont typeface="Arial" panose="020B0604020202020204" pitchFamily="34" charset="0"/>
              <a:buChar char="•"/>
              <a:defRPr/>
            </a:pPr>
            <a:r>
              <a:rPr lang="en-GB" dirty="0" err="1" smtClean="0">
                <a:solidFill>
                  <a:srgbClr val="3E6574"/>
                </a:solidFill>
                <a:latin typeface="Franklin Gothic Medium"/>
                <a:ea typeface="ＭＳ Ｐゴシック" charset="0"/>
                <a:cs typeface="Franklin Gothic Medium"/>
              </a:rPr>
              <a:t>multistops</a:t>
            </a:r>
            <a:r>
              <a:rPr lang="en-GB" dirty="0" smtClean="0">
                <a:solidFill>
                  <a:srgbClr val="3E6574"/>
                </a:solidFill>
                <a:latin typeface="Franklin Gothic Medium"/>
                <a:ea typeface="ＭＳ Ｐゴシック" charset="0"/>
                <a:cs typeface="Franklin Gothic Medium"/>
              </a:rPr>
              <a:t> are not permitted, </a:t>
            </a:r>
          </a:p>
          <a:p>
            <a:pPr>
              <a:buClr>
                <a:srgbClr val="B63241"/>
              </a:buClr>
              <a:defRPr/>
            </a:pPr>
            <a:r>
              <a:rPr lang="en-GB" dirty="0" smtClean="0">
                <a:solidFill>
                  <a:srgbClr val="3E6574"/>
                </a:solidFill>
                <a:latin typeface="Franklin Gothic Medium"/>
                <a:ea typeface="ＭＳ Ｐゴシック" charset="0"/>
                <a:cs typeface="Franklin Gothic Medium"/>
              </a:rPr>
              <a:t>the optimal solution corresponds to a</a:t>
            </a:r>
            <a:r>
              <a:rPr lang="en-GB" b="1" dirty="0" smtClean="0">
                <a:solidFill>
                  <a:srgbClr val="3E6574"/>
                </a:solidFill>
                <a:latin typeface="Franklin Gothic Medium"/>
                <a:ea typeface="ＭＳ Ｐゴシック" charset="0"/>
                <a:cs typeface="Franklin Gothic Medium"/>
              </a:rPr>
              <a:t> minimal </a:t>
            </a:r>
            <a:r>
              <a:rPr lang="en-GB" dirty="0" smtClean="0">
                <a:solidFill>
                  <a:srgbClr val="3E6574"/>
                </a:solidFill>
                <a:latin typeface="Franklin Gothic Medium"/>
                <a:ea typeface="ＭＳ Ｐゴシック" charset="0"/>
                <a:cs typeface="Franklin Gothic Medium"/>
              </a:rPr>
              <a:t>set covering</a:t>
            </a:r>
            <a:endParaRPr lang="en-GB" dirty="0">
              <a:solidFill>
                <a:srgbClr val="3E6574"/>
              </a:solidFill>
              <a:latin typeface="Franklin Gothic Medium"/>
              <a:ea typeface="ＭＳ Ｐゴシック" charset="0"/>
              <a:cs typeface="Franklin Gothic Medium"/>
            </a:endParaRPr>
          </a:p>
          <a:p>
            <a:pPr>
              <a:buClr>
                <a:srgbClr val="B63241"/>
              </a:buClr>
              <a:defRPr/>
            </a:pPr>
            <a:endParaRPr lang="en-US" dirty="0">
              <a:solidFill>
                <a:srgbClr val="3E6574"/>
              </a:solidFill>
              <a:latin typeface="Franklin Gothic Medium"/>
              <a:ea typeface="ＭＳ Ｐゴシック" charset="0"/>
              <a:cs typeface="Franklin Gothic Medium"/>
            </a:endParaRPr>
          </a:p>
          <a:p>
            <a:pPr>
              <a:buClr>
                <a:srgbClr val="B63241"/>
              </a:buClr>
              <a:defRPr/>
            </a:pPr>
            <a:endParaRPr lang="en-US" dirty="0" smtClean="0">
              <a:solidFill>
                <a:srgbClr val="3E6574"/>
              </a:solidFill>
              <a:latin typeface="Franklin Gothic Medium"/>
              <a:ea typeface="ＭＳ Ｐゴシック" charset="0"/>
              <a:cs typeface="Franklin Gothic Medium"/>
            </a:endParaRPr>
          </a:p>
          <a:p>
            <a:pPr>
              <a:buClr>
                <a:srgbClr val="B63241"/>
              </a:buClr>
              <a:defRPr/>
            </a:pPr>
            <a:endParaRPr lang="en-US" dirty="0">
              <a:solidFill>
                <a:srgbClr val="3E6574"/>
              </a:solidFill>
              <a:latin typeface="Franklin Gothic Medium"/>
              <a:ea typeface="ＭＳ Ｐゴシック" charset="0"/>
              <a:cs typeface="Franklin Gothic Medium"/>
            </a:endParaRPr>
          </a:p>
        </p:txBody>
      </p:sp>
    </p:spTree>
    <p:extLst>
      <p:ext uri="{BB962C8B-B14F-4D97-AF65-F5344CB8AC3E}">
        <p14:creationId xmlns:p14="http://schemas.microsoft.com/office/powerpoint/2010/main" val="270579414"/>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1096878" y="283409"/>
            <a:ext cx="75670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GB" altLang="en-US" sz="2800" dirty="0" smtClean="0">
                <a:solidFill>
                  <a:schemeClr val="bg1"/>
                </a:solidFill>
                <a:latin typeface="Franklin Gothic Medium"/>
                <a:cs typeface="Franklin Gothic Medium"/>
              </a:rPr>
              <a:t>Algorithm Strategy</a:t>
            </a:r>
            <a:endParaRPr lang="en-GB" altLang="en-US" sz="2800" dirty="0">
              <a:solidFill>
                <a:schemeClr val="bg1"/>
              </a:solidFill>
              <a:latin typeface="Franklin Gothic Medium"/>
              <a:cs typeface="Franklin Gothic Medium"/>
            </a:endParaRPr>
          </a:p>
        </p:txBody>
      </p:sp>
      <p:sp>
        <p:nvSpPr>
          <p:cNvPr id="240" name="TextBox 6"/>
          <p:cNvSpPr txBox="1">
            <a:spLocks noChangeArrowheads="1"/>
          </p:cNvSpPr>
          <p:nvPr/>
        </p:nvSpPr>
        <p:spPr bwMode="auto">
          <a:xfrm>
            <a:off x="176385" y="2999065"/>
            <a:ext cx="5082904" cy="461665"/>
          </a:xfrm>
          <a:prstGeom prst="rect">
            <a:avLst/>
          </a:prstGeom>
          <a:noFill/>
          <a:ln w="9525">
            <a:noFill/>
            <a:miter lim="800000"/>
            <a:headEnd/>
            <a:tailEnd/>
          </a:ln>
        </p:spPr>
        <p:txBody>
          <a:bodyPr wrap="square">
            <a:spAutoFit/>
          </a:bodyPr>
          <a:lstStyle/>
          <a:p>
            <a:pPr marL="180975" indent="-180975">
              <a:buClr>
                <a:srgbClr val="B63241"/>
              </a:buClr>
              <a:defRPr/>
            </a:pPr>
            <a:r>
              <a:rPr lang="en-US" sz="2400" b="1" dirty="0" smtClean="0">
                <a:solidFill>
                  <a:srgbClr val="B63241"/>
                </a:solidFill>
                <a:latin typeface="Franklin Gothic Medium"/>
                <a:ea typeface="ＭＳ Ｐゴシック" charset="0"/>
                <a:cs typeface="Franklin Gothic Medium"/>
              </a:rPr>
              <a:t>For a fixed number of vehicles k…</a:t>
            </a:r>
            <a:endParaRPr lang="en-US" sz="2400" b="1" dirty="0">
              <a:solidFill>
                <a:srgbClr val="3E6574"/>
              </a:solidFill>
              <a:latin typeface="Franklin Gothic Medium"/>
              <a:ea typeface="ＭＳ Ｐゴシック" charset="0"/>
              <a:cs typeface="Franklin Gothic Medium"/>
            </a:endParaRPr>
          </a:p>
        </p:txBody>
      </p:sp>
      <p:sp>
        <p:nvSpPr>
          <p:cNvPr id="241" name="TextBox 6"/>
          <p:cNvSpPr txBox="1">
            <a:spLocks noChangeArrowheads="1"/>
          </p:cNvSpPr>
          <p:nvPr/>
        </p:nvSpPr>
        <p:spPr bwMode="auto">
          <a:xfrm>
            <a:off x="194207" y="3374699"/>
            <a:ext cx="5062488" cy="3139321"/>
          </a:xfrm>
          <a:prstGeom prst="rect">
            <a:avLst/>
          </a:prstGeom>
          <a:noFill/>
          <a:ln w="9525">
            <a:noFill/>
            <a:miter lim="800000"/>
            <a:headEnd/>
            <a:tailEnd/>
          </a:ln>
        </p:spPr>
        <p:txBody>
          <a:bodyPr wrap="square">
            <a:spAutoFit/>
          </a:bodyPr>
          <a:lstStyle/>
          <a:p>
            <a:pPr marL="342900" indent="-342900">
              <a:buClr>
                <a:srgbClr val="B63241"/>
              </a:buClr>
              <a:buAutoNum type="arabicParenR"/>
              <a:defRPr/>
            </a:pPr>
            <a:r>
              <a:rPr lang="en-GB" dirty="0" smtClean="0">
                <a:solidFill>
                  <a:srgbClr val="3E6574"/>
                </a:solidFill>
                <a:latin typeface="Franklin Gothic Medium"/>
                <a:ea typeface="ＭＳ Ｐゴシック" charset="0"/>
                <a:cs typeface="Franklin Gothic Medium"/>
              </a:rPr>
              <a:t>Create </a:t>
            </a:r>
            <a:r>
              <a:rPr lang="en-US" dirty="0" smtClean="0">
                <a:solidFill>
                  <a:srgbClr val="3E6574"/>
                </a:solidFill>
                <a:latin typeface="Franklin Gothic Medium"/>
                <a:ea typeface="ＭＳ Ｐゴシック" charset="0"/>
                <a:cs typeface="Franklin Gothic Medium"/>
              </a:rPr>
              <a:t>a </a:t>
            </a:r>
            <a:r>
              <a:rPr lang="en-US" dirty="0">
                <a:solidFill>
                  <a:srgbClr val="3E6574"/>
                </a:solidFill>
                <a:latin typeface="Franklin Gothic Medium"/>
                <a:ea typeface="ＭＳ Ｐゴシック" charset="0"/>
                <a:cs typeface="Franklin Gothic Medium"/>
              </a:rPr>
              <a:t>minimal covering of </a:t>
            </a:r>
            <a:r>
              <a:rPr lang="en-US" dirty="0" smtClean="0">
                <a:solidFill>
                  <a:srgbClr val="3E6574"/>
                </a:solidFill>
                <a:latin typeface="Franklin Gothic Medium"/>
                <a:ea typeface="ＭＳ Ｐゴシック" charset="0"/>
                <a:cs typeface="Franklin Gothic Medium"/>
              </a:rPr>
              <a:t>stops, </a:t>
            </a:r>
            <a:r>
              <a:rPr lang="en-GB" dirty="0" smtClean="0">
                <a:solidFill>
                  <a:srgbClr val="3E6574"/>
                </a:solidFill>
                <a:latin typeface="Franklin Gothic Medium"/>
                <a:ea typeface="ＭＳ Ｐゴシック" charset="0"/>
                <a:cs typeface="Franklin Gothic Medium"/>
              </a:rPr>
              <a:t>assign </a:t>
            </a:r>
            <a:r>
              <a:rPr lang="en-GB" dirty="0">
                <a:solidFill>
                  <a:srgbClr val="3E6574"/>
                </a:solidFill>
                <a:latin typeface="Franklin Gothic Medium"/>
                <a:ea typeface="ＭＳ Ｐゴシック" charset="0"/>
                <a:cs typeface="Franklin Gothic Medium"/>
              </a:rPr>
              <a:t>all passengers to stops, and all stops to </a:t>
            </a:r>
            <a:r>
              <a:rPr lang="en-GB" dirty="0" smtClean="0">
                <a:solidFill>
                  <a:srgbClr val="3E6574"/>
                </a:solidFill>
                <a:latin typeface="Franklin Gothic Medium"/>
                <a:ea typeface="ＭＳ Ｐゴシック" charset="0"/>
                <a:cs typeface="Franklin Gothic Medium"/>
              </a:rPr>
              <a:t>vehicles.</a:t>
            </a:r>
            <a:endParaRPr lang="en-GB" dirty="0">
              <a:solidFill>
                <a:srgbClr val="3E6574"/>
              </a:solidFill>
              <a:latin typeface="Franklin Gothic Medium"/>
              <a:ea typeface="ＭＳ Ｐゴシック" charset="0"/>
              <a:cs typeface="Franklin Gothic Medium"/>
            </a:endParaRPr>
          </a:p>
          <a:p>
            <a:pPr marL="342900" indent="-342900">
              <a:buClr>
                <a:srgbClr val="B63241"/>
              </a:buClr>
              <a:buAutoNum type="arabicParenR"/>
              <a:defRPr/>
            </a:pPr>
            <a:endParaRPr lang="en-GB" dirty="0">
              <a:solidFill>
                <a:srgbClr val="3E6574"/>
              </a:solidFill>
              <a:latin typeface="Franklin Gothic Medium"/>
              <a:ea typeface="ＭＳ Ｐゴシック" charset="0"/>
              <a:cs typeface="Franklin Gothic Medium"/>
            </a:endParaRPr>
          </a:p>
          <a:p>
            <a:pPr marL="342900" indent="-342900">
              <a:buClr>
                <a:srgbClr val="B63241"/>
              </a:buClr>
              <a:buAutoNum type="arabicParenR"/>
              <a:defRPr/>
            </a:pPr>
            <a:r>
              <a:rPr lang="en-GB" dirty="0" smtClean="0">
                <a:solidFill>
                  <a:srgbClr val="3E6574"/>
                </a:solidFill>
                <a:latin typeface="Franklin Gothic Medium"/>
                <a:ea typeface="ＭＳ Ｐゴシック" charset="0"/>
                <a:cs typeface="Franklin Gothic Medium"/>
              </a:rPr>
              <a:t>Use a local search operator to shorten the resultant routes.</a:t>
            </a:r>
          </a:p>
          <a:p>
            <a:pPr marL="342900" indent="-342900">
              <a:buClr>
                <a:srgbClr val="B63241"/>
              </a:buClr>
              <a:buAutoNum type="arabicParenR"/>
              <a:defRPr/>
            </a:pPr>
            <a:endParaRPr lang="en-GB" dirty="0">
              <a:solidFill>
                <a:srgbClr val="3E6574"/>
              </a:solidFill>
              <a:latin typeface="Franklin Gothic Medium"/>
              <a:ea typeface="ＭＳ Ｐゴシック" charset="0"/>
              <a:cs typeface="Franklin Gothic Medium"/>
            </a:endParaRPr>
          </a:p>
          <a:p>
            <a:pPr marL="342900" indent="-342900">
              <a:buClr>
                <a:srgbClr val="B63241"/>
              </a:buClr>
              <a:buAutoNum type="arabicParenR"/>
              <a:defRPr/>
            </a:pPr>
            <a:r>
              <a:rPr lang="en-GB" dirty="0" smtClean="0">
                <a:solidFill>
                  <a:srgbClr val="3E6574"/>
                </a:solidFill>
                <a:latin typeface="Franklin Gothic Medium"/>
                <a:ea typeface="ＭＳ Ｐゴシック" charset="0"/>
                <a:cs typeface="Franklin Gothic Medium"/>
              </a:rPr>
              <a:t>Use the current solution to determine a new minimal covering of stops and repair solution.</a:t>
            </a:r>
          </a:p>
          <a:p>
            <a:pPr marL="342900" indent="-342900">
              <a:buClr>
                <a:srgbClr val="B63241"/>
              </a:buClr>
              <a:buAutoNum type="arabicParenR"/>
              <a:defRPr/>
            </a:pPr>
            <a:endParaRPr lang="en-GB" dirty="0">
              <a:solidFill>
                <a:srgbClr val="3E6574"/>
              </a:solidFill>
              <a:latin typeface="Franklin Gothic Medium"/>
              <a:ea typeface="ＭＳ Ｐゴシック" charset="0"/>
              <a:cs typeface="Franklin Gothic Medium"/>
            </a:endParaRPr>
          </a:p>
          <a:p>
            <a:pPr marL="342900" indent="-342900">
              <a:buClr>
                <a:srgbClr val="B63241"/>
              </a:buClr>
              <a:buAutoNum type="arabicParenR"/>
              <a:defRPr/>
            </a:pPr>
            <a:r>
              <a:rPr lang="en-GB" dirty="0" smtClean="0">
                <a:solidFill>
                  <a:srgbClr val="3E6574"/>
                </a:solidFill>
                <a:latin typeface="Franklin Gothic Medium"/>
                <a:ea typeface="ＭＳ Ｐゴシック" charset="0"/>
                <a:cs typeface="Franklin Gothic Medium"/>
              </a:rPr>
              <a:t>Return to 2), </a:t>
            </a:r>
          </a:p>
          <a:p>
            <a:pPr>
              <a:buClr>
                <a:srgbClr val="B63241"/>
              </a:buClr>
              <a:defRPr/>
            </a:pPr>
            <a:r>
              <a:rPr lang="en-GB" dirty="0">
                <a:solidFill>
                  <a:srgbClr val="3E6574"/>
                </a:solidFill>
                <a:latin typeface="Franklin Gothic Medium"/>
                <a:ea typeface="ＭＳ Ｐゴシック" charset="0"/>
                <a:cs typeface="Franklin Gothic Medium"/>
              </a:rPr>
              <a:t>	</a:t>
            </a:r>
            <a:r>
              <a:rPr lang="en-GB" b="1" dirty="0" smtClean="0">
                <a:solidFill>
                  <a:srgbClr val="3E6574"/>
                </a:solidFill>
                <a:latin typeface="Franklin Gothic Medium"/>
                <a:ea typeface="ＭＳ Ｐゴシック" charset="0"/>
                <a:cs typeface="Franklin Gothic Medium"/>
              </a:rPr>
              <a:t>OR</a:t>
            </a:r>
            <a:r>
              <a:rPr lang="en-GB" dirty="0" smtClean="0">
                <a:solidFill>
                  <a:srgbClr val="3E6574"/>
                </a:solidFill>
                <a:latin typeface="Franklin Gothic Medium"/>
                <a:ea typeface="ＭＳ Ｐゴシック" charset="0"/>
                <a:cs typeface="Franklin Gothic Medium"/>
              </a:rPr>
              <a:t> increase k and return to 1)</a:t>
            </a:r>
          </a:p>
        </p:txBody>
      </p:sp>
      <p:sp>
        <p:nvSpPr>
          <p:cNvPr id="118" name="TextBox 6"/>
          <p:cNvSpPr txBox="1">
            <a:spLocks noChangeArrowheads="1"/>
          </p:cNvSpPr>
          <p:nvPr/>
        </p:nvSpPr>
        <p:spPr bwMode="auto">
          <a:xfrm>
            <a:off x="176385" y="1266815"/>
            <a:ext cx="5021062" cy="1477328"/>
          </a:xfrm>
          <a:prstGeom prst="rect">
            <a:avLst/>
          </a:prstGeom>
          <a:noFill/>
          <a:ln w="9525">
            <a:noFill/>
            <a:miter lim="800000"/>
            <a:headEnd/>
            <a:tailEnd/>
          </a:ln>
        </p:spPr>
        <p:txBody>
          <a:bodyPr wrap="square">
            <a:spAutoFit/>
          </a:bodyPr>
          <a:lstStyle/>
          <a:p>
            <a:pPr>
              <a:buClr>
                <a:srgbClr val="B63241"/>
              </a:buClr>
              <a:defRPr/>
            </a:pPr>
            <a:r>
              <a:rPr lang="en-GB" dirty="0" smtClean="0">
                <a:solidFill>
                  <a:srgbClr val="3E6574"/>
                </a:solidFill>
                <a:latin typeface="Franklin Gothic Medium"/>
                <a:ea typeface="ＭＳ Ｐゴシック" charset="0"/>
                <a:cs typeface="Franklin Gothic Medium"/>
              </a:rPr>
              <a:t>Only consider feasible solutions, but allow long routes.</a:t>
            </a:r>
          </a:p>
          <a:p>
            <a:pPr marL="342900" indent="-342900">
              <a:buClr>
                <a:srgbClr val="B63241"/>
              </a:buClr>
              <a:buAutoNum type="arabicParenR"/>
              <a:defRPr/>
            </a:pPr>
            <a:endParaRPr lang="en-GB" dirty="0" smtClean="0">
              <a:solidFill>
                <a:srgbClr val="3E6574"/>
              </a:solidFill>
              <a:latin typeface="Franklin Gothic Medium"/>
              <a:ea typeface="ＭＳ Ｐゴシック" charset="0"/>
              <a:cs typeface="Franklin Gothic Medium"/>
            </a:endParaRPr>
          </a:p>
          <a:p>
            <a:pPr>
              <a:buClr>
                <a:srgbClr val="B63241"/>
              </a:buClr>
              <a:defRPr/>
            </a:pPr>
            <a:r>
              <a:rPr lang="en-GB" dirty="0" smtClean="0">
                <a:solidFill>
                  <a:srgbClr val="3E6574"/>
                </a:solidFill>
                <a:latin typeface="Franklin Gothic Medium"/>
                <a:ea typeface="ＭＳ Ｐゴシック" charset="0"/>
                <a:cs typeface="Franklin Gothic Medium"/>
              </a:rPr>
              <a:t>Then seek to shorten the routes to below the required time limit</a:t>
            </a:r>
          </a:p>
        </p:txBody>
      </p:sp>
      <p:grpSp>
        <p:nvGrpSpPr>
          <p:cNvPr id="3" name="Group 2"/>
          <p:cNvGrpSpPr/>
          <p:nvPr/>
        </p:nvGrpSpPr>
        <p:grpSpPr>
          <a:xfrm>
            <a:off x="5628892" y="1244305"/>
            <a:ext cx="3339597" cy="2846026"/>
            <a:chOff x="5025039" y="1359878"/>
            <a:chExt cx="4504330" cy="4260098"/>
          </a:xfrm>
        </p:grpSpPr>
        <p:sp>
          <p:nvSpPr>
            <p:cNvPr id="121" name="Oval 120"/>
            <p:cNvSpPr/>
            <p:nvPr/>
          </p:nvSpPr>
          <p:spPr>
            <a:xfrm>
              <a:off x="7438798" y="2016810"/>
              <a:ext cx="105184" cy="1037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p:cNvSpPr/>
            <p:nvPr/>
          </p:nvSpPr>
          <p:spPr>
            <a:xfrm>
              <a:off x="7249613" y="1780984"/>
              <a:ext cx="105184" cy="1037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p:cNvSpPr/>
            <p:nvPr/>
          </p:nvSpPr>
          <p:spPr>
            <a:xfrm>
              <a:off x="7803239" y="1514292"/>
              <a:ext cx="105184" cy="1037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Oval 219"/>
            <p:cNvSpPr/>
            <p:nvPr/>
          </p:nvSpPr>
          <p:spPr>
            <a:xfrm>
              <a:off x="8394327" y="1825432"/>
              <a:ext cx="105184" cy="1037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Oval 229"/>
            <p:cNvSpPr/>
            <p:nvPr/>
          </p:nvSpPr>
          <p:spPr>
            <a:xfrm>
              <a:off x="8266810" y="2230409"/>
              <a:ext cx="105184" cy="1037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Oval 230"/>
            <p:cNvSpPr/>
            <p:nvPr/>
          </p:nvSpPr>
          <p:spPr>
            <a:xfrm>
              <a:off x="8857691" y="2568713"/>
              <a:ext cx="105184" cy="1037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Oval 231"/>
            <p:cNvSpPr/>
            <p:nvPr/>
          </p:nvSpPr>
          <p:spPr>
            <a:xfrm>
              <a:off x="8654628" y="2737865"/>
              <a:ext cx="105184" cy="1037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Oval 232"/>
            <p:cNvSpPr/>
            <p:nvPr/>
          </p:nvSpPr>
          <p:spPr>
            <a:xfrm>
              <a:off x="8381650" y="2882321"/>
              <a:ext cx="105184" cy="1037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Oval 241"/>
            <p:cNvSpPr/>
            <p:nvPr/>
          </p:nvSpPr>
          <p:spPr>
            <a:xfrm>
              <a:off x="9055331" y="3508305"/>
              <a:ext cx="105184" cy="1037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Oval 242"/>
            <p:cNvSpPr/>
            <p:nvPr/>
          </p:nvSpPr>
          <p:spPr>
            <a:xfrm>
              <a:off x="9160515" y="3728080"/>
              <a:ext cx="105184" cy="1037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Oval 243"/>
            <p:cNvSpPr/>
            <p:nvPr/>
          </p:nvSpPr>
          <p:spPr>
            <a:xfrm>
              <a:off x="8563064" y="3524357"/>
              <a:ext cx="105184" cy="1037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Oval 244"/>
            <p:cNvSpPr/>
            <p:nvPr/>
          </p:nvSpPr>
          <p:spPr>
            <a:xfrm>
              <a:off x="8812405" y="4050334"/>
              <a:ext cx="105184" cy="1037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Oval 245"/>
            <p:cNvSpPr/>
            <p:nvPr/>
          </p:nvSpPr>
          <p:spPr>
            <a:xfrm>
              <a:off x="8401685" y="3798457"/>
              <a:ext cx="105184" cy="1037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Oval 246"/>
            <p:cNvSpPr/>
            <p:nvPr/>
          </p:nvSpPr>
          <p:spPr>
            <a:xfrm>
              <a:off x="8601986" y="4677552"/>
              <a:ext cx="105184" cy="1037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Oval 247"/>
            <p:cNvSpPr/>
            <p:nvPr/>
          </p:nvSpPr>
          <p:spPr>
            <a:xfrm>
              <a:off x="8259452" y="4403452"/>
              <a:ext cx="105184" cy="1037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Oval 248"/>
            <p:cNvSpPr/>
            <p:nvPr/>
          </p:nvSpPr>
          <p:spPr>
            <a:xfrm>
              <a:off x="7345930" y="5225751"/>
              <a:ext cx="105184" cy="1037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Oval 249"/>
            <p:cNvSpPr/>
            <p:nvPr/>
          </p:nvSpPr>
          <p:spPr>
            <a:xfrm>
              <a:off x="6673758" y="4772624"/>
              <a:ext cx="105184" cy="1037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Oval 250"/>
            <p:cNvSpPr/>
            <p:nvPr/>
          </p:nvSpPr>
          <p:spPr>
            <a:xfrm>
              <a:off x="6884127" y="4555318"/>
              <a:ext cx="105184" cy="1037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Oval 251"/>
            <p:cNvSpPr/>
            <p:nvPr/>
          </p:nvSpPr>
          <p:spPr>
            <a:xfrm>
              <a:off x="6655026" y="4205904"/>
              <a:ext cx="105184" cy="1037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3" name="Straight Connector 252"/>
            <p:cNvCxnSpPr>
              <a:stCxn id="122" idx="6"/>
              <a:endCxn id="313" idx="1"/>
            </p:cNvCxnSpPr>
            <p:nvPr/>
          </p:nvCxnSpPr>
          <p:spPr>
            <a:xfrm flipV="1">
              <a:off x="7354797" y="1825433"/>
              <a:ext cx="167872" cy="74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a:stCxn id="121" idx="7"/>
            </p:cNvCxnSpPr>
            <p:nvPr/>
          </p:nvCxnSpPr>
          <p:spPr>
            <a:xfrm flipV="1">
              <a:off x="7528578" y="1898897"/>
              <a:ext cx="56939" cy="1331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a:stCxn id="123" idx="6"/>
            </p:cNvCxnSpPr>
            <p:nvPr/>
          </p:nvCxnSpPr>
          <p:spPr>
            <a:xfrm>
              <a:off x="7908423" y="1566149"/>
              <a:ext cx="240817" cy="34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a:stCxn id="220" idx="1"/>
              <a:endCxn id="314" idx="2"/>
            </p:cNvCxnSpPr>
            <p:nvPr/>
          </p:nvCxnSpPr>
          <p:spPr>
            <a:xfrm flipH="1" flipV="1">
              <a:off x="8294964" y="1683368"/>
              <a:ext cx="114766" cy="157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a:stCxn id="230" idx="6"/>
              <a:endCxn id="316" idx="1"/>
            </p:cNvCxnSpPr>
            <p:nvPr/>
          </p:nvCxnSpPr>
          <p:spPr>
            <a:xfrm>
              <a:off x="8371994" y="2282266"/>
              <a:ext cx="306455" cy="892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a:stCxn id="233" idx="1"/>
              <a:endCxn id="338" idx="2"/>
            </p:cNvCxnSpPr>
            <p:nvPr/>
          </p:nvCxnSpPr>
          <p:spPr>
            <a:xfrm flipH="1" flipV="1">
              <a:off x="8291129" y="2745891"/>
              <a:ext cx="105925" cy="1516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a:stCxn id="231" idx="0"/>
              <a:endCxn id="316" idx="3"/>
            </p:cNvCxnSpPr>
            <p:nvPr/>
          </p:nvCxnSpPr>
          <p:spPr>
            <a:xfrm flipH="1" flipV="1">
              <a:off x="8835678" y="2401800"/>
              <a:ext cx="74606" cy="1669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a:stCxn id="242" idx="1"/>
              <a:endCxn id="328" idx="2"/>
            </p:cNvCxnSpPr>
            <p:nvPr/>
          </p:nvCxnSpPr>
          <p:spPr>
            <a:xfrm flipH="1" flipV="1">
              <a:off x="8881696" y="3407604"/>
              <a:ext cx="189039" cy="1158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a:stCxn id="243" idx="2"/>
              <a:endCxn id="329" idx="3"/>
            </p:cNvCxnSpPr>
            <p:nvPr/>
          </p:nvCxnSpPr>
          <p:spPr>
            <a:xfrm flipH="1">
              <a:off x="8839513" y="3779938"/>
              <a:ext cx="321002" cy="62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a:stCxn id="245" idx="1"/>
              <a:endCxn id="329" idx="2"/>
            </p:cNvCxnSpPr>
            <p:nvPr/>
          </p:nvCxnSpPr>
          <p:spPr>
            <a:xfrm flipH="1" flipV="1">
              <a:off x="8762816" y="3929413"/>
              <a:ext cx="64993" cy="136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a:stCxn id="246" idx="6"/>
              <a:endCxn id="329" idx="1"/>
            </p:cNvCxnSpPr>
            <p:nvPr/>
          </p:nvCxnSpPr>
          <p:spPr>
            <a:xfrm>
              <a:off x="8506869" y="3850314"/>
              <a:ext cx="179249" cy="3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a:stCxn id="244" idx="5"/>
              <a:endCxn id="329" idx="0"/>
            </p:cNvCxnSpPr>
            <p:nvPr/>
          </p:nvCxnSpPr>
          <p:spPr>
            <a:xfrm>
              <a:off x="8652844" y="3612883"/>
              <a:ext cx="102302" cy="157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a:stCxn id="248" idx="6"/>
              <a:endCxn id="325" idx="1"/>
            </p:cNvCxnSpPr>
            <p:nvPr/>
          </p:nvCxnSpPr>
          <p:spPr>
            <a:xfrm>
              <a:off x="8364636" y="4455309"/>
              <a:ext cx="110566" cy="375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a:stCxn id="247" idx="0"/>
              <a:endCxn id="325" idx="2"/>
            </p:cNvCxnSpPr>
            <p:nvPr/>
          </p:nvCxnSpPr>
          <p:spPr>
            <a:xfrm flipH="1" flipV="1">
              <a:off x="8578743" y="4587345"/>
              <a:ext cx="75835" cy="902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a:stCxn id="249" idx="6"/>
              <a:endCxn id="326" idx="1"/>
            </p:cNvCxnSpPr>
            <p:nvPr/>
          </p:nvCxnSpPr>
          <p:spPr>
            <a:xfrm>
              <a:off x="7451114" y="5277609"/>
              <a:ext cx="165082" cy="470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8" name="Oval 267"/>
            <p:cNvSpPr/>
            <p:nvPr/>
          </p:nvSpPr>
          <p:spPr>
            <a:xfrm>
              <a:off x="5401322" y="4772623"/>
              <a:ext cx="105184" cy="1037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Oval 268"/>
            <p:cNvSpPr/>
            <p:nvPr/>
          </p:nvSpPr>
          <p:spPr>
            <a:xfrm>
              <a:off x="5872095" y="4535488"/>
              <a:ext cx="105184" cy="1037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Oval 269"/>
            <p:cNvSpPr/>
            <p:nvPr/>
          </p:nvSpPr>
          <p:spPr>
            <a:xfrm>
              <a:off x="5965985" y="4765214"/>
              <a:ext cx="105184" cy="1037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Oval 270"/>
            <p:cNvSpPr/>
            <p:nvPr/>
          </p:nvSpPr>
          <p:spPr>
            <a:xfrm>
              <a:off x="5834908" y="3406593"/>
              <a:ext cx="105184" cy="1037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Oval 271"/>
            <p:cNvSpPr/>
            <p:nvPr/>
          </p:nvSpPr>
          <p:spPr>
            <a:xfrm>
              <a:off x="5688555" y="3248328"/>
              <a:ext cx="105184" cy="1037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Oval 272"/>
            <p:cNvSpPr/>
            <p:nvPr/>
          </p:nvSpPr>
          <p:spPr>
            <a:xfrm>
              <a:off x="5714319" y="2295893"/>
              <a:ext cx="105184" cy="1037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Oval 273"/>
            <p:cNvSpPr/>
            <p:nvPr/>
          </p:nvSpPr>
          <p:spPr>
            <a:xfrm>
              <a:off x="5457925" y="2141883"/>
              <a:ext cx="105184" cy="1037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Oval 274"/>
            <p:cNvSpPr/>
            <p:nvPr/>
          </p:nvSpPr>
          <p:spPr>
            <a:xfrm>
              <a:off x="6611764" y="2120524"/>
              <a:ext cx="105184" cy="1037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Oval 275"/>
            <p:cNvSpPr/>
            <p:nvPr/>
          </p:nvSpPr>
          <p:spPr>
            <a:xfrm>
              <a:off x="6478313" y="2276384"/>
              <a:ext cx="105184" cy="1037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Oval 276"/>
            <p:cNvSpPr/>
            <p:nvPr/>
          </p:nvSpPr>
          <p:spPr>
            <a:xfrm>
              <a:off x="6888388" y="2634768"/>
              <a:ext cx="105184" cy="1037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Oval 277"/>
            <p:cNvSpPr/>
            <p:nvPr/>
          </p:nvSpPr>
          <p:spPr>
            <a:xfrm>
              <a:off x="7103384" y="2436232"/>
              <a:ext cx="105184" cy="1037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9" name="Straight Connector 278"/>
            <p:cNvCxnSpPr>
              <a:stCxn id="275" idx="6"/>
              <a:endCxn id="312" idx="1"/>
            </p:cNvCxnSpPr>
            <p:nvPr/>
          </p:nvCxnSpPr>
          <p:spPr>
            <a:xfrm>
              <a:off x="6716948" y="2172381"/>
              <a:ext cx="239654" cy="100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a:stCxn id="276" idx="6"/>
              <a:endCxn id="312" idx="1"/>
            </p:cNvCxnSpPr>
            <p:nvPr/>
          </p:nvCxnSpPr>
          <p:spPr>
            <a:xfrm flipV="1">
              <a:off x="6583497" y="2288363"/>
              <a:ext cx="373105" cy="398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a:stCxn id="277" idx="0"/>
              <a:endCxn id="312" idx="2"/>
            </p:cNvCxnSpPr>
            <p:nvPr/>
          </p:nvCxnSpPr>
          <p:spPr>
            <a:xfrm flipV="1">
              <a:off x="6940980" y="2356425"/>
              <a:ext cx="88485" cy="2783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a:stCxn id="278" idx="0"/>
              <a:endCxn id="312" idx="2"/>
            </p:cNvCxnSpPr>
            <p:nvPr/>
          </p:nvCxnSpPr>
          <p:spPr>
            <a:xfrm flipH="1" flipV="1">
              <a:off x="7083152" y="2356425"/>
              <a:ext cx="72824" cy="798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a:stCxn id="274" idx="7"/>
              <a:endCxn id="311" idx="1"/>
            </p:cNvCxnSpPr>
            <p:nvPr/>
          </p:nvCxnSpPr>
          <p:spPr>
            <a:xfrm flipV="1">
              <a:off x="5547705" y="1974522"/>
              <a:ext cx="246938" cy="182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a:stCxn id="273" idx="7"/>
              <a:endCxn id="311" idx="2"/>
            </p:cNvCxnSpPr>
            <p:nvPr/>
          </p:nvCxnSpPr>
          <p:spPr>
            <a:xfrm flipV="1">
              <a:off x="5804100" y="2061490"/>
              <a:ext cx="59571" cy="249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a:stCxn id="272" idx="6"/>
              <a:endCxn id="322" idx="1"/>
            </p:cNvCxnSpPr>
            <p:nvPr/>
          </p:nvCxnSpPr>
          <p:spPr>
            <a:xfrm flipV="1">
              <a:off x="5793739" y="3214762"/>
              <a:ext cx="204151" cy="854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a:stCxn id="271" idx="7"/>
              <a:endCxn id="322" idx="2"/>
            </p:cNvCxnSpPr>
            <p:nvPr/>
          </p:nvCxnSpPr>
          <p:spPr>
            <a:xfrm flipV="1">
              <a:off x="5924688" y="3290386"/>
              <a:ext cx="123055" cy="1313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7" name="Oval 286"/>
            <p:cNvSpPr/>
            <p:nvPr/>
          </p:nvSpPr>
          <p:spPr>
            <a:xfrm>
              <a:off x="6330270" y="4588500"/>
              <a:ext cx="105184" cy="1037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8" name="Straight Connector 287"/>
            <p:cNvCxnSpPr>
              <a:stCxn id="268" idx="0"/>
              <a:endCxn id="320" idx="1"/>
            </p:cNvCxnSpPr>
            <p:nvPr/>
          </p:nvCxnSpPr>
          <p:spPr>
            <a:xfrm flipV="1">
              <a:off x="5453914" y="4628938"/>
              <a:ext cx="114473" cy="1436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a:stCxn id="269" idx="2"/>
              <a:endCxn id="320" idx="3"/>
            </p:cNvCxnSpPr>
            <p:nvPr/>
          </p:nvCxnSpPr>
          <p:spPr>
            <a:xfrm flipH="1">
              <a:off x="5729450" y="4587345"/>
              <a:ext cx="142645" cy="37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a:stCxn id="270" idx="1"/>
            </p:cNvCxnSpPr>
            <p:nvPr/>
          </p:nvCxnSpPr>
          <p:spPr>
            <a:xfrm flipH="1" flipV="1">
              <a:off x="5721781" y="4625157"/>
              <a:ext cx="259608" cy="1552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a:stCxn id="251" idx="2"/>
              <a:endCxn id="321" idx="3"/>
            </p:cNvCxnSpPr>
            <p:nvPr/>
          </p:nvCxnSpPr>
          <p:spPr>
            <a:xfrm flipH="1" flipV="1">
              <a:off x="6734181" y="4606251"/>
              <a:ext cx="149946" cy="9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a:stCxn id="250" idx="0"/>
              <a:endCxn id="321" idx="2"/>
            </p:cNvCxnSpPr>
            <p:nvPr/>
          </p:nvCxnSpPr>
          <p:spPr>
            <a:xfrm flipH="1" flipV="1">
              <a:off x="6668989" y="4689438"/>
              <a:ext cx="57361" cy="831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a:stCxn id="287" idx="6"/>
              <a:endCxn id="321" idx="1"/>
            </p:cNvCxnSpPr>
            <p:nvPr/>
          </p:nvCxnSpPr>
          <p:spPr>
            <a:xfrm flipV="1">
              <a:off x="6435454" y="4602470"/>
              <a:ext cx="141498" cy="37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a:stCxn id="252" idx="4"/>
              <a:endCxn id="321" idx="0"/>
            </p:cNvCxnSpPr>
            <p:nvPr/>
          </p:nvCxnSpPr>
          <p:spPr>
            <a:xfrm flipH="1">
              <a:off x="6657484" y="4309618"/>
              <a:ext cx="50134" cy="2247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6" name="Freeform 305"/>
            <p:cNvSpPr/>
            <p:nvPr/>
          </p:nvSpPr>
          <p:spPr>
            <a:xfrm>
              <a:off x="5941774" y="1943326"/>
              <a:ext cx="1086029" cy="252019"/>
            </a:xfrm>
            <a:custGeom>
              <a:avLst/>
              <a:gdLst>
                <a:gd name="connsiteX0" fmla="*/ 0 w 1348740"/>
                <a:gd name="connsiteY0" fmla="*/ 27862 h 317422"/>
                <a:gd name="connsiteX1" fmla="*/ 830580 w 1348740"/>
                <a:gd name="connsiteY1" fmla="*/ 27862 h 317422"/>
                <a:gd name="connsiteX2" fmla="*/ 1348740 w 1348740"/>
                <a:gd name="connsiteY2" fmla="*/ 317422 h 317422"/>
              </a:gdLst>
              <a:ahLst/>
              <a:cxnLst>
                <a:cxn ang="0">
                  <a:pos x="connsiteX0" y="connsiteY0"/>
                </a:cxn>
                <a:cxn ang="0">
                  <a:pos x="connsiteX1" y="connsiteY1"/>
                </a:cxn>
                <a:cxn ang="0">
                  <a:pos x="connsiteX2" y="connsiteY2"/>
                </a:cxn>
              </a:cxnLst>
              <a:rect l="l" t="t" r="r" b="b"/>
              <a:pathLst>
                <a:path w="1348740" h="317422">
                  <a:moveTo>
                    <a:pt x="0" y="27862"/>
                  </a:moveTo>
                  <a:cubicBezTo>
                    <a:pt x="302895" y="3732"/>
                    <a:pt x="605790" y="-20398"/>
                    <a:pt x="830580" y="27862"/>
                  </a:cubicBezTo>
                  <a:cubicBezTo>
                    <a:pt x="1055370" y="76122"/>
                    <a:pt x="1202055" y="196772"/>
                    <a:pt x="1348740" y="317422"/>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Freeform 306"/>
            <p:cNvSpPr/>
            <p:nvPr/>
          </p:nvSpPr>
          <p:spPr>
            <a:xfrm>
              <a:off x="7119840" y="1844448"/>
              <a:ext cx="435639" cy="411397"/>
            </a:xfrm>
            <a:custGeom>
              <a:avLst/>
              <a:gdLst>
                <a:gd name="connsiteX0" fmla="*/ 0 w 541020"/>
                <a:gd name="connsiteY0" fmla="*/ 518160 h 518160"/>
                <a:gd name="connsiteX1" fmla="*/ 541020 w 541020"/>
                <a:gd name="connsiteY1" fmla="*/ 0 h 518160"/>
              </a:gdLst>
              <a:ahLst/>
              <a:cxnLst>
                <a:cxn ang="0">
                  <a:pos x="connsiteX0" y="connsiteY0"/>
                </a:cxn>
                <a:cxn ang="0">
                  <a:pos x="connsiteX1" y="connsiteY1"/>
                </a:cxn>
              </a:cxnLst>
              <a:rect l="l" t="t" r="r" b="b"/>
              <a:pathLst>
                <a:path w="541020" h="518160">
                  <a:moveTo>
                    <a:pt x="0" y="518160"/>
                  </a:moveTo>
                  <a:lnTo>
                    <a:pt x="541020" y="0"/>
                  </a:ln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Freeform 307"/>
            <p:cNvSpPr/>
            <p:nvPr/>
          </p:nvSpPr>
          <p:spPr>
            <a:xfrm>
              <a:off x="7708872" y="1632700"/>
              <a:ext cx="429503" cy="181499"/>
            </a:xfrm>
            <a:custGeom>
              <a:avLst/>
              <a:gdLst>
                <a:gd name="connsiteX0" fmla="*/ 0 w 533400"/>
                <a:gd name="connsiteY0" fmla="*/ 228600 h 228600"/>
                <a:gd name="connsiteX1" fmla="*/ 533400 w 533400"/>
                <a:gd name="connsiteY1" fmla="*/ 0 h 228600"/>
              </a:gdLst>
              <a:ahLst/>
              <a:cxnLst>
                <a:cxn ang="0">
                  <a:pos x="connsiteX0" y="connsiteY0"/>
                </a:cxn>
                <a:cxn ang="0">
                  <a:pos x="connsiteX1" y="connsiteY1"/>
                </a:cxn>
              </a:cxnLst>
              <a:rect l="l" t="t" r="r" b="b"/>
              <a:pathLst>
                <a:path w="533400" h="228600">
                  <a:moveTo>
                    <a:pt x="0" y="228600"/>
                  </a:moveTo>
                  <a:lnTo>
                    <a:pt x="533400" y="0"/>
                  </a:ln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Freeform 308"/>
            <p:cNvSpPr/>
            <p:nvPr/>
          </p:nvSpPr>
          <p:spPr>
            <a:xfrm>
              <a:off x="8316312" y="1608500"/>
              <a:ext cx="464924" cy="695744"/>
            </a:xfrm>
            <a:custGeom>
              <a:avLst/>
              <a:gdLst>
                <a:gd name="connsiteX0" fmla="*/ 0 w 577389"/>
                <a:gd name="connsiteY0" fmla="*/ 0 h 876300"/>
                <a:gd name="connsiteX1" fmla="*/ 510540 w 577389"/>
                <a:gd name="connsiteY1" fmla="*/ 350520 h 876300"/>
                <a:gd name="connsiteX2" fmla="*/ 556260 w 577389"/>
                <a:gd name="connsiteY2" fmla="*/ 876300 h 876300"/>
              </a:gdLst>
              <a:ahLst/>
              <a:cxnLst>
                <a:cxn ang="0">
                  <a:pos x="connsiteX0" y="connsiteY0"/>
                </a:cxn>
                <a:cxn ang="0">
                  <a:pos x="connsiteX1" y="connsiteY1"/>
                </a:cxn>
                <a:cxn ang="0">
                  <a:pos x="connsiteX2" y="connsiteY2"/>
                </a:cxn>
              </a:cxnLst>
              <a:rect l="l" t="t" r="r" b="b"/>
              <a:pathLst>
                <a:path w="577389" h="876300">
                  <a:moveTo>
                    <a:pt x="0" y="0"/>
                  </a:moveTo>
                  <a:cubicBezTo>
                    <a:pt x="208915" y="102235"/>
                    <a:pt x="417830" y="204470"/>
                    <a:pt x="510540" y="350520"/>
                  </a:cubicBezTo>
                  <a:cubicBezTo>
                    <a:pt x="603250" y="496570"/>
                    <a:pt x="579755" y="686435"/>
                    <a:pt x="556260" y="876300"/>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Freeform 309"/>
            <p:cNvSpPr/>
            <p:nvPr/>
          </p:nvSpPr>
          <p:spPr>
            <a:xfrm>
              <a:off x="8333686" y="2411385"/>
              <a:ext cx="349738" cy="199648"/>
            </a:xfrm>
            <a:custGeom>
              <a:avLst/>
              <a:gdLst>
                <a:gd name="connsiteX0" fmla="*/ 434340 w 434340"/>
                <a:gd name="connsiteY0" fmla="*/ 0 h 251460"/>
                <a:gd name="connsiteX1" fmla="*/ 0 w 434340"/>
                <a:gd name="connsiteY1" fmla="*/ 251460 h 251460"/>
              </a:gdLst>
              <a:ahLst/>
              <a:cxnLst>
                <a:cxn ang="0">
                  <a:pos x="connsiteX0" y="connsiteY0"/>
                </a:cxn>
                <a:cxn ang="0">
                  <a:pos x="connsiteX1" y="connsiteY1"/>
                </a:cxn>
              </a:cxnLst>
              <a:rect l="l" t="t" r="r" b="b"/>
              <a:pathLst>
                <a:path w="434340" h="251460">
                  <a:moveTo>
                    <a:pt x="434340" y="0"/>
                  </a:moveTo>
                  <a:lnTo>
                    <a:pt x="0" y="251460"/>
                  </a:ln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1"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6911" y="1884698"/>
              <a:ext cx="210369" cy="207427"/>
            </a:xfrm>
            <a:prstGeom prst="rect">
              <a:avLst/>
            </a:prstGeom>
            <a:noFill/>
            <a:extLst>
              <a:ext uri="{909E8E84-426E-40DD-AFC4-6F175D3DCCD1}">
                <a14:hiddenFill xmlns:a14="http://schemas.microsoft.com/office/drawing/2010/main">
                  <a:solidFill>
                    <a:srgbClr val="FFFFFF"/>
                  </a:solidFill>
                </a14:hiddenFill>
              </a:ext>
            </a:extLst>
          </p:spPr>
        </p:pic>
        <p:pic>
          <p:nvPicPr>
            <p:cNvPr id="312"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1453" y="2178553"/>
              <a:ext cx="210369" cy="207427"/>
            </a:xfrm>
            <a:prstGeom prst="rect">
              <a:avLst/>
            </a:prstGeom>
            <a:noFill/>
            <a:extLst>
              <a:ext uri="{909E8E84-426E-40DD-AFC4-6F175D3DCCD1}">
                <a14:hiddenFill xmlns:a14="http://schemas.microsoft.com/office/drawing/2010/main">
                  <a:solidFill>
                    <a:srgbClr val="FFFFFF"/>
                  </a:solidFill>
                </a14:hiddenFill>
              </a:ext>
            </a:extLst>
          </p:spPr>
        </p:pic>
        <p:pic>
          <p:nvPicPr>
            <p:cNvPr id="313"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2669" y="1721719"/>
              <a:ext cx="210369" cy="207427"/>
            </a:xfrm>
            <a:prstGeom prst="rect">
              <a:avLst/>
            </a:prstGeom>
            <a:noFill/>
            <a:extLst>
              <a:ext uri="{909E8E84-426E-40DD-AFC4-6F175D3DCCD1}">
                <a14:hiddenFill xmlns:a14="http://schemas.microsoft.com/office/drawing/2010/main">
                  <a:solidFill>
                    <a:srgbClr val="FFFFFF"/>
                  </a:solidFill>
                </a14:hiddenFill>
              </a:ext>
            </a:extLst>
          </p:spPr>
        </p:pic>
        <p:pic>
          <p:nvPicPr>
            <p:cNvPr id="314"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8732" y="1514292"/>
              <a:ext cx="210369" cy="207427"/>
            </a:xfrm>
            <a:prstGeom prst="rect">
              <a:avLst/>
            </a:prstGeom>
            <a:noFill/>
            <a:extLst>
              <a:ext uri="{909E8E84-426E-40DD-AFC4-6F175D3DCCD1}">
                <a14:hiddenFill xmlns:a14="http://schemas.microsoft.com/office/drawing/2010/main">
                  <a:solidFill>
                    <a:srgbClr val="FFFFFF"/>
                  </a:solidFill>
                </a14:hiddenFill>
              </a:ext>
            </a:extLst>
          </p:spPr>
        </p:pic>
        <p:cxnSp>
          <p:nvCxnSpPr>
            <p:cNvPr id="315" name="Straight Connector 314"/>
            <p:cNvCxnSpPr/>
            <p:nvPr/>
          </p:nvCxnSpPr>
          <p:spPr>
            <a:xfrm flipV="1">
              <a:off x="8699894" y="2455183"/>
              <a:ext cx="40256" cy="2793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16"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4629" y="2282266"/>
              <a:ext cx="210369" cy="207427"/>
            </a:xfrm>
            <a:prstGeom prst="rect">
              <a:avLst/>
            </a:prstGeom>
            <a:noFill/>
            <a:extLst>
              <a:ext uri="{909E8E84-426E-40DD-AFC4-6F175D3DCCD1}">
                <a14:hiddenFill xmlns:a14="http://schemas.microsoft.com/office/drawing/2010/main">
                  <a:solidFill>
                    <a:srgbClr val="FFFFFF"/>
                  </a:solidFill>
                </a14:hiddenFill>
              </a:ext>
            </a:extLst>
          </p:spPr>
        </p:pic>
        <p:sp>
          <p:nvSpPr>
            <p:cNvPr id="317" name="Freeform 316"/>
            <p:cNvSpPr/>
            <p:nvPr/>
          </p:nvSpPr>
          <p:spPr>
            <a:xfrm>
              <a:off x="5653393" y="3284336"/>
              <a:ext cx="517300" cy="1240240"/>
            </a:xfrm>
            <a:custGeom>
              <a:avLst/>
              <a:gdLst>
                <a:gd name="connsiteX0" fmla="*/ 563880 w 642435"/>
                <a:gd name="connsiteY0" fmla="*/ 0 h 1562100"/>
                <a:gd name="connsiteX1" fmla="*/ 594360 w 642435"/>
                <a:gd name="connsiteY1" fmla="*/ 693420 h 1562100"/>
                <a:gd name="connsiteX2" fmla="*/ 0 w 642435"/>
                <a:gd name="connsiteY2" fmla="*/ 1562100 h 1562100"/>
              </a:gdLst>
              <a:ahLst/>
              <a:cxnLst>
                <a:cxn ang="0">
                  <a:pos x="connsiteX0" y="connsiteY0"/>
                </a:cxn>
                <a:cxn ang="0">
                  <a:pos x="connsiteX1" y="connsiteY1"/>
                </a:cxn>
                <a:cxn ang="0">
                  <a:pos x="connsiteX2" y="connsiteY2"/>
                </a:cxn>
              </a:cxnLst>
              <a:rect l="l" t="t" r="r" b="b"/>
              <a:pathLst>
                <a:path w="642435" h="1562100">
                  <a:moveTo>
                    <a:pt x="563880" y="0"/>
                  </a:moveTo>
                  <a:cubicBezTo>
                    <a:pt x="626110" y="216535"/>
                    <a:pt x="688340" y="433070"/>
                    <a:pt x="594360" y="693420"/>
                  </a:cubicBezTo>
                  <a:cubicBezTo>
                    <a:pt x="500380" y="953770"/>
                    <a:pt x="250190" y="1257935"/>
                    <a:pt x="0" y="1562100"/>
                  </a:cubicBezTo>
                </a:path>
              </a:pathLst>
            </a:cu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Freeform 317"/>
            <p:cNvSpPr/>
            <p:nvPr/>
          </p:nvSpPr>
          <p:spPr>
            <a:xfrm>
              <a:off x="5733158" y="4615326"/>
              <a:ext cx="859006" cy="181643"/>
            </a:xfrm>
            <a:custGeom>
              <a:avLst/>
              <a:gdLst>
                <a:gd name="connsiteX0" fmla="*/ 0 w 1066800"/>
                <a:gd name="connsiteY0" fmla="*/ 0 h 228782"/>
                <a:gd name="connsiteX1" fmla="*/ 640080 w 1066800"/>
                <a:gd name="connsiteY1" fmla="*/ 228600 h 228782"/>
                <a:gd name="connsiteX2" fmla="*/ 1066800 w 1066800"/>
                <a:gd name="connsiteY2" fmla="*/ 30480 h 228782"/>
              </a:gdLst>
              <a:ahLst/>
              <a:cxnLst>
                <a:cxn ang="0">
                  <a:pos x="connsiteX0" y="connsiteY0"/>
                </a:cxn>
                <a:cxn ang="0">
                  <a:pos x="connsiteX1" y="connsiteY1"/>
                </a:cxn>
                <a:cxn ang="0">
                  <a:pos x="connsiteX2" y="connsiteY2"/>
                </a:cxn>
              </a:cxnLst>
              <a:rect l="l" t="t" r="r" b="b"/>
              <a:pathLst>
                <a:path w="1066800" h="228782">
                  <a:moveTo>
                    <a:pt x="0" y="0"/>
                  </a:moveTo>
                  <a:cubicBezTo>
                    <a:pt x="231140" y="111760"/>
                    <a:pt x="462280" y="223520"/>
                    <a:pt x="640080" y="228600"/>
                  </a:cubicBezTo>
                  <a:cubicBezTo>
                    <a:pt x="817880" y="233680"/>
                    <a:pt x="942340" y="132080"/>
                    <a:pt x="1066800" y="30480"/>
                  </a:cubicBezTo>
                </a:path>
              </a:pathLst>
            </a:cu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Freeform 318"/>
            <p:cNvSpPr/>
            <p:nvPr/>
          </p:nvSpPr>
          <p:spPr>
            <a:xfrm>
              <a:off x="6727151" y="3623134"/>
              <a:ext cx="567718" cy="925643"/>
            </a:xfrm>
            <a:custGeom>
              <a:avLst/>
              <a:gdLst>
                <a:gd name="connsiteX0" fmla="*/ 0 w 708660"/>
                <a:gd name="connsiteY0" fmla="*/ 1196340 h 1196340"/>
                <a:gd name="connsiteX1" fmla="*/ 579120 w 708660"/>
                <a:gd name="connsiteY1" fmla="*/ 510540 h 1196340"/>
                <a:gd name="connsiteX2" fmla="*/ 708660 w 708660"/>
                <a:gd name="connsiteY2" fmla="*/ 0 h 1196340"/>
              </a:gdLst>
              <a:ahLst/>
              <a:cxnLst>
                <a:cxn ang="0">
                  <a:pos x="connsiteX0" y="connsiteY0"/>
                </a:cxn>
                <a:cxn ang="0">
                  <a:pos x="connsiteX1" y="connsiteY1"/>
                </a:cxn>
                <a:cxn ang="0">
                  <a:pos x="connsiteX2" y="connsiteY2"/>
                </a:cxn>
              </a:cxnLst>
              <a:rect l="l" t="t" r="r" b="b"/>
              <a:pathLst>
                <a:path w="708660" h="1196340">
                  <a:moveTo>
                    <a:pt x="0" y="1196340"/>
                  </a:moveTo>
                  <a:cubicBezTo>
                    <a:pt x="230505" y="953135"/>
                    <a:pt x="461010" y="709930"/>
                    <a:pt x="579120" y="510540"/>
                  </a:cubicBezTo>
                  <a:cubicBezTo>
                    <a:pt x="697230" y="311150"/>
                    <a:pt x="702945" y="155575"/>
                    <a:pt x="708660" y="0"/>
                  </a:cubicBezTo>
                </a:path>
              </a:pathLst>
            </a:cu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0"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6576" y="4507167"/>
              <a:ext cx="210369" cy="207427"/>
            </a:xfrm>
            <a:prstGeom prst="rect">
              <a:avLst/>
            </a:prstGeom>
            <a:noFill/>
            <a:extLst>
              <a:ext uri="{909E8E84-426E-40DD-AFC4-6F175D3DCCD1}">
                <a14:hiddenFill xmlns:a14="http://schemas.microsoft.com/office/drawing/2010/main">
                  <a:solidFill>
                    <a:srgbClr val="FFFFFF"/>
                  </a:solidFill>
                </a14:hiddenFill>
              </a:ext>
            </a:extLst>
          </p:spPr>
        </p:pic>
        <p:pic>
          <p:nvPicPr>
            <p:cNvPr id="321"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5846" y="4507166"/>
              <a:ext cx="210369" cy="207427"/>
            </a:xfrm>
            <a:prstGeom prst="rect">
              <a:avLst/>
            </a:prstGeom>
            <a:noFill/>
            <a:extLst>
              <a:ext uri="{909E8E84-426E-40DD-AFC4-6F175D3DCCD1}">
                <a14:hiddenFill xmlns:a14="http://schemas.microsoft.com/office/drawing/2010/main">
                  <a:solidFill>
                    <a:srgbClr val="FFFFFF"/>
                  </a:solidFill>
                </a14:hiddenFill>
              </a:ext>
            </a:extLst>
          </p:spPr>
        </p:pic>
        <p:pic>
          <p:nvPicPr>
            <p:cNvPr id="322"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7280" y="3109504"/>
              <a:ext cx="210369" cy="207427"/>
            </a:xfrm>
            <a:prstGeom prst="rect">
              <a:avLst/>
            </a:prstGeom>
            <a:noFill/>
            <a:extLst>
              <a:ext uri="{909E8E84-426E-40DD-AFC4-6F175D3DCCD1}">
                <a14:hiddenFill xmlns:a14="http://schemas.microsoft.com/office/drawing/2010/main">
                  <a:solidFill>
                    <a:srgbClr val="FFFFFF"/>
                  </a:solidFill>
                </a14:hiddenFill>
              </a:ext>
            </a:extLst>
          </p:spPr>
        </p:pic>
        <p:sp>
          <p:nvSpPr>
            <p:cNvPr id="323" name="Freeform 322"/>
            <p:cNvSpPr/>
            <p:nvPr/>
          </p:nvSpPr>
          <p:spPr>
            <a:xfrm>
              <a:off x="7770230" y="4548776"/>
              <a:ext cx="705612" cy="744144"/>
            </a:xfrm>
            <a:custGeom>
              <a:avLst/>
              <a:gdLst>
                <a:gd name="connsiteX0" fmla="*/ 0 w 876300"/>
                <a:gd name="connsiteY0" fmla="*/ 937260 h 937260"/>
                <a:gd name="connsiteX1" fmla="*/ 876300 w 876300"/>
                <a:gd name="connsiteY1" fmla="*/ 0 h 937260"/>
              </a:gdLst>
              <a:ahLst/>
              <a:cxnLst>
                <a:cxn ang="0">
                  <a:pos x="connsiteX0" y="connsiteY0"/>
                </a:cxn>
                <a:cxn ang="0">
                  <a:pos x="connsiteX1" y="connsiteY1"/>
                </a:cxn>
              </a:cxnLst>
              <a:rect l="l" t="t" r="r" b="b"/>
              <a:pathLst>
                <a:path w="876300" h="937260">
                  <a:moveTo>
                    <a:pt x="0" y="937260"/>
                  </a:moveTo>
                  <a:lnTo>
                    <a:pt x="876300" y="0"/>
                  </a:lnTo>
                </a:path>
              </a:pathLst>
            </a:cu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Freeform 323"/>
            <p:cNvSpPr/>
            <p:nvPr/>
          </p:nvSpPr>
          <p:spPr>
            <a:xfrm>
              <a:off x="8549471" y="3925631"/>
              <a:ext cx="208616" cy="502146"/>
            </a:xfrm>
            <a:custGeom>
              <a:avLst/>
              <a:gdLst>
                <a:gd name="connsiteX0" fmla="*/ 0 w 259080"/>
                <a:gd name="connsiteY0" fmla="*/ 632460 h 632460"/>
                <a:gd name="connsiteX1" fmla="*/ 259080 w 259080"/>
                <a:gd name="connsiteY1" fmla="*/ 0 h 632460"/>
              </a:gdLst>
              <a:ahLst/>
              <a:cxnLst>
                <a:cxn ang="0">
                  <a:pos x="connsiteX0" y="connsiteY0"/>
                </a:cxn>
                <a:cxn ang="0">
                  <a:pos x="connsiteX1" y="connsiteY1"/>
                </a:cxn>
              </a:cxnLst>
              <a:rect l="l" t="t" r="r" b="b"/>
              <a:pathLst>
                <a:path w="259080" h="632460">
                  <a:moveTo>
                    <a:pt x="0" y="632460"/>
                  </a:moveTo>
                  <a:lnTo>
                    <a:pt x="259080" y="0"/>
                  </a:lnTo>
                </a:path>
              </a:pathLst>
            </a:cu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5"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4261" y="4403453"/>
              <a:ext cx="210369" cy="207427"/>
            </a:xfrm>
            <a:prstGeom prst="rect">
              <a:avLst/>
            </a:prstGeom>
            <a:noFill/>
            <a:extLst>
              <a:ext uri="{909E8E84-426E-40DD-AFC4-6F175D3DCCD1}">
                <a14:hiddenFill xmlns:a14="http://schemas.microsoft.com/office/drawing/2010/main">
                  <a:solidFill>
                    <a:srgbClr val="FFFFFF"/>
                  </a:solidFill>
                </a14:hiddenFill>
              </a:ext>
            </a:extLst>
          </p:spPr>
        </p:pic>
        <p:pic>
          <p:nvPicPr>
            <p:cNvPr id="326"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2716" y="5222049"/>
              <a:ext cx="210369" cy="207427"/>
            </a:xfrm>
            <a:prstGeom prst="rect">
              <a:avLst/>
            </a:prstGeom>
            <a:noFill/>
            <a:extLst>
              <a:ext uri="{909E8E84-426E-40DD-AFC4-6F175D3DCCD1}">
                <a14:hiddenFill xmlns:a14="http://schemas.microsoft.com/office/drawing/2010/main">
                  <a:solidFill>
                    <a:srgbClr val="FFFFFF"/>
                  </a:solidFill>
                </a14:hiddenFill>
              </a:ext>
            </a:extLst>
          </p:spPr>
        </p:pic>
        <p:sp>
          <p:nvSpPr>
            <p:cNvPr id="327" name="Freeform 326"/>
            <p:cNvSpPr/>
            <p:nvPr/>
          </p:nvSpPr>
          <p:spPr>
            <a:xfrm>
              <a:off x="8776494" y="3411385"/>
              <a:ext cx="81197" cy="356947"/>
            </a:xfrm>
            <a:custGeom>
              <a:avLst/>
              <a:gdLst>
                <a:gd name="connsiteX0" fmla="*/ 0 w 125298"/>
                <a:gd name="connsiteY0" fmla="*/ 449580 h 449580"/>
                <a:gd name="connsiteX1" fmla="*/ 114300 w 125298"/>
                <a:gd name="connsiteY1" fmla="*/ 152400 h 449580"/>
                <a:gd name="connsiteX2" fmla="*/ 114300 w 125298"/>
                <a:gd name="connsiteY2" fmla="*/ 0 h 449580"/>
              </a:gdLst>
              <a:ahLst/>
              <a:cxnLst>
                <a:cxn ang="0">
                  <a:pos x="connsiteX0" y="connsiteY0"/>
                </a:cxn>
                <a:cxn ang="0">
                  <a:pos x="connsiteX1" y="connsiteY1"/>
                </a:cxn>
                <a:cxn ang="0">
                  <a:pos x="connsiteX2" y="connsiteY2"/>
                </a:cxn>
              </a:cxnLst>
              <a:rect l="l" t="t" r="r" b="b"/>
              <a:pathLst>
                <a:path w="125298" h="449580">
                  <a:moveTo>
                    <a:pt x="0" y="449580"/>
                  </a:moveTo>
                  <a:cubicBezTo>
                    <a:pt x="47625" y="338455"/>
                    <a:pt x="95250" y="227330"/>
                    <a:pt x="114300" y="152400"/>
                  </a:cubicBezTo>
                  <a:cubicBezTo>
                    <a:pt x="133350" y="77470"/>
                    <a:pt x="123825" y="38735"/>
                    <a:pt x="114300" y="0"/>
                  </a:cubicBezTo>
                </a:path>
              </a:pathLst>
            </a:cu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8"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9813" y="3225565"/>
              <a:ext cx="210369" cy="207427"/>
            </a:xfrm>
            <a:prstGeom prst="rect">
              <a:avLst/>
            </a:prstGeom>
            <a:noFill/>
            <a:extLst>
              <a:ext uri="{909E8E84-426E-40DD-AFC4-6F175D3DCCD1}">
                <a14:hiddenFill xmlns:a14="http://schemas.microsoft.com/office/drawing/2010/main">
                  <a:solidFill>
                    <a:srgbClr val="FFFFFF"/>
                  </a:solidFill>
                </a14:hiddenFill>
              </a:ext>
            </a:extLst>
          </p:spPr>
        </p:pic>
        <p:pic>
          <p:nvPicPr>
            <p:cNvPr id="329"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4628" y="3746601"/>
              <a:ext cx="210369" cy="207427"/>
            </a:xfrm>
            <a:prstGeom prst="rect">
              <a:avLst/>
            </a:prstGeom>
            <a:noFill/>
            <a:extLst>
              <a:ext uri="{909E8E84-426E-40DD-AFC4-6F175D3DCCD1}">
                <a14:hiddenFill xmlns:a14="http://schemas.microsoft.com/office/drawing/2010/main">
                  <a:solidFill>
                    <a:srgbClr val="FFFFFF"/>
                  </a:solidFill>
                </a14:hiddenFill>
              </a:ext>
            </a:extLst>
          </p:spPr>
        </p:pic>
        <p:sp>
          <p:nvSpPr>
            <p:cNvPr id="330" name="Freeform 329"/>
            <p:cNvSpPr/>
            <p:nvPr/>
          </p:nvSpPr>
          <p:spPr>
            <a:xfrm>
              <a:off x="8333686" y="2694033"/>
              <a:ext cx="494962" cy="550979"/>
            </a:xfrm>
            <a:custGeom>
              <a:avLst/>
              <a:gdLst>
                <a:gd name="connsiteX0" fmla="*/ 609600 w 609600"/>
                <a:gd name="connsiteY0" fmla="*/ 654050 h 654050"/>
                <a:gd name="connsiteX1" fmla="*/ 260350 w 609600"/>
                <a:gd name="connsiteY1" fmla="*/ 133350 h 654050"/>
                <a:gd name="connsiteX2" fmla="*/ 0 w 609600"/>
                <a:gd name="connsiteY2" fmla="*/ 0 h 654050"/>
              </a:gdLst>
              <a:ahLst/>
              <a:cxnLst>
                <a:cxn ang="0">
                  <a:pos x="connsiteX0" y="connsiteY0"/>
                </a:cxn>
                <a:cxn ang="0">
                  <a:pos x="connsiteX1" y="connsiteY1"/>
                </a:cxn>
                <a:cxn ang="0">
                  <a:pos x="connsiteX2" y="connsiteY2"/>
                </a:cxn>
              </a:cxnLst>
              <a:rect l="l" t="t" r="r" b="b"/>
              <a:pathLst>
                <a:path w="609600" h="654050">
                  <a:moveTo>
                    <a:pt x="609600" y="654050"/>
                  </a:moveTo>
                  <a:cubicBezTo>
                    <a:pt x="485775" y="448204"/>
                    <a:pt x="361950" y="242358"/>
                    <a:pt x="260350" y="133350"/>
                  </a:cubicBezTo>
                  <a:cubicBezTo>
                    <a:pt x="158750" y="24342"/>
                    <a:pt x="79375" y="12171"/>
                    <a:pt x="0" y="0"/>
                  </a:cubicBezTo>
                </a:path>
              </a:pathLst>
            </a:cu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1" name="Straight Connector 330"/>
            <p:cNvCxnSpPr/>
            <p:nvPr/>
          </p:nvCxnSpPr>
          <p:spPr>
            <a:xfrm flipV="1">
              <a:off x="7343791" y="2660183"/>
              <a:ext cx="850829" cy="79219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flipV="1">
              <a:off x="7396971" y="2725725"/>
              <a:ext cx="813493" cy="756243"/>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pic>
          <p:nvPicPr>
            <p:cNvPr id="333" name="Picture 2" descr="Image result for school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1822" y="3329279"/>
              <a:ext cx="309292" cy="304967"/>
            </a:xfrm>
            <a:prstGeom prst="rect">
              <a:avLst/>
            </a:prstGeom>
            <a:noFill/>
            <a:extLst>
              <a:ext uri="{909E8E84-426E-40DD-AFC4-6F175D3DCCD1}">
                <a14:hiddenFill xmlns:a14="http://schemas.microsoft.com/office/drawing/2010/main">
                  <a:solidFill>
                    <a:srgbClr val="FFFFFF"/>
                  </a:solidFill>
                </a14:hiddenFill>
              </a:ext>
            </a:extLst>
          </p:spPr>
        </p:pic>
        <p:sp>
          <p:nvSpPr>
            <p:cNvPr id="334" name="Oval 333"/>
            <p:cNvSpPr/>
            <p:nvPr/>
          </p:nvSpPr>
          <p:spPr>
            <a:xfrm>
              <a:off x="7906976" y="2549349"/>
              <a:ext cx="105184" cy="1037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 name="Oval 334"/>
            <p:cNvSpPr/>
            <p:nvPr/>
          </p:nvSpPr>
          <p:spPr>
            <a:xfrm>
              <a:off x="8067739" y="2418766"/>
              <a:ext cx="105184" cy="1037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6" name="Straight Connector 335"/>
            <p:cNvCxnSpPr>
              <a:stCxn id="335" idx="5"/>
              <a:endCxn id="338" idx="0"/>
            </p:cNvCxnSpPr>
            <p:nvPr/>
          </p:nvCxnSpPr>
          <p:spPr>
            <a:xfrm>
              <a:off x="8157519" y="2507291"/>
              <a:ext cx="62666" cy="923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a:stCxn id="334" idx="6"/>
              <a:endCxn id="338" idx="1"/>
            </p:cNvCxnSpPr>
            <p:nvPr/>
          </p:nvCxnSpPr>
          <p:spPr>
            <a:xfrm>
              <a:off x="8012160" y="2601206"/>
              <a:ext cx="187573" cy="337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38" name="Picture 4" descr="Image result for bus sto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1281" y="2568713"/>
              <a:ext cx="210369" cy="207427"/>
            </a:xfrm>
            <a:prstGeom prst="rect">
              <a:avLst/>
            </a:prstGeom>
            <a:noFill/>
            <a:extLst>
              <a:ext uri="{909E8E84-426E-40DD-AFC4-6F175D3DCCD1}">
                <a14:hiddenFill xmlns:a14="http://schemas.microsoft.com/office/drawing/2010/main">
                  <a:solidFill>
                    <a:srgbClr val="FFFFFF"/>
                  </a:solidFill>
                </a14:hiddenFill>
              </a:ext>
            </a:extLst>
          </p:spPr>
        </p:pic>
        <p:sp>
          <p:nvSpPr>
            <p:cNvPr id="344" name="Rectangle 343"/>
            <p:cNvSpPr/>
            <p:nvPr/>
          </p:nvSpPr>
          <p:spPr>
            <a:xfrm>
              <a:off x="5025039" y="1359878"/>
              <a:ext cx="4504330" cy="4260098"/>
            </a:xfrm>
            <a:prstGeom prst="rect">
              <a:avLst/>
            </a:prstGeom>
            <a:noFill/>
            <a:ln w="12700">
              <a:solidFill>
                <a:schemeClr val="tx1">
                  <a:lumMod val="50000"/>
                  <a:lumOff val="50000"/>
                </a:schemeClr>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670" name="Group 669"/>
          <p:cNvGrpSpPr/>
          <p:nvPr/>
        </p:nvGrpSpPr>
        <p:grpSpPr>
          <a:xfrm>
            <a:off x="3759813" y="4387302"/>
            <a:ext cx="5208676" cy="2037919"/>
            <a:chOff x="3759813" y="4387302"/>
            <a:chExt cx="5208676" cy="2037919"/>
          </a:xfrm>
        </p:grpSpPr>
        <p:grpSp>
          <p:nvGrpSpPr>
            <p:cNvPr id="667" name="Group 666"/>
            <p:cNvGrpSpPr/>
            <p:nvPr/>
          </p:nvGrpSpPr>
          <p:grpSpPr>
            <a:xfrm>
              <a:off x="5628892" y="4387302"/>
              <a:ext cx="3339597" cy="2029890"/>
              <a:chOff x="5628892" y="4503420"/>
              <a:chExt cx="3339597" cy="2029890"/>
            </a:xfrm>
          </p:grpSpPr>
          <p:sp>
            <p:nvSpPr>
              <p:cNvPr id="381" name="Oval 380"/>
              <p:cNvSpPr/>
              <p:nvPr/>
            </p:nvSpPr>
            <p:spPr>
              <a:xfrm>
                <a:off x="6706377" y="4915983"/>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82" name="Oval 381"/>
              <p:cNvSpPr/>
              <p:nvPr/>
            </p:nvSpPr>
            <p:spPr>
              <a:xfrm>
                <a:off x="6858777" y="5068383"/>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83" name="Oval 382"/>
              <p:cNvSpPr/>
              <p:nvPr/>
            </p:nvSpPr>
            <p:spPr>
              <a:xfrm>
                <a:off x="6577231" y="5040240"/>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84" name="Oval 383"/>
              <p:cNvSpPr/>
              <p:nvPr/>
            </p:nvSpPr>
            <p:spPr>
              <a:xfrm>
                <a:off x="6452472" y="5230535"/>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85" name="Oval 384"/>
              <p:cNvSpPr/>
              <p:nvPr/>
            </p:nvSpPr>
            <p:spPr>
              <a:xfrm>
                <a:off x="6606877" y="5615311"/>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86" name="Oval 385"/>
              <p:cNvSpPr/>
              <p:nvPr/>
            </p:nvSpPr>
            <p:spPr>
              <a:xfrm>
                <a:off x="6397304" y="5414877"/>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87" name="Oval 386"/>
              <p:cNvSpPr/>
              <p:nvPr/>
            </p:nvSpPr>
            <p:spPr>
              <a:xfrm>
                <a:off x="6151767" y="5823842"/>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88" name="Oval 387"/>
              <p:cNvSpPr/>
              <p:nvPr/>
            </p:nvSpPr>
            <p:spPr>
              <a:xfrm>
                <a:off x="6304167" y="5976242"/>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89" name="Oval 388"/>
              <p:cNvSpPr/>
              <p:nvPr/>
            </p:nvSpPr>
            <p:spPr>
              <a:xfrm>
                <a:off x="6022621" y="5948099"/>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90" name="Oval 389"/>
              <p:cNvSpPr/>
              <p:nvPr/>
            </p:nvSpPr>
            <p:spPr>
              <a:xfrm>
                <a:off x="5897862" y="6138394"/>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91" name="Oval 390"/>
              <p:cNvSpPr/>
              <p:nvPr/>
            </p:nvSpPr>
            <p:spPr>
              <a:xfrm>
                <a:off x="6223967" y="6339506"/>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92" name="Oval 391"/>
              <p:cNvSpPr/>
              <p:nvPr/>
            </p:nvSpPr>
            <p:spPr>
              <a:xfrm>
                <a:off x="5842694" y="6322736"/>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93" name="Oval 392"/>
              <p:cNvSpPr/>
              <p:nvPr/>
            </p:nvSpPr>
            <p:spPr>
              <a:xfrm>
                <a:off x="6933246" y="5604155"/>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94" name="Oval 393"/>
              <p:cNvSpPr/>
              <p:nvPr/>
            </p:nvSpPr>
            <p:spPr>
              <a:xfrm>
                <a:off x="7085646" y="5756555"/>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95" name="Oval 394"/>
              <p:cNvSpPr/>
              <p:nvPr/>
            </p:nvSpPr>
            <p:spPr>
              <a:xfrm>
                <a:off x="6804100" y="5728412"/>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96" name="Oval 395"/>
              <p:cNvSpPr/>
              <p:nvPr/>
            </p:nvSpPr>
            <p:spPr>
              <a:xfrm>
                <a:off x="6546354" y="6111974"/>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97" name="Oval 396"/>
              <p:cNvSpPr/>
              <p:nvPr/>
            </p:nvSpPr>
            <p:spPr>
              <a:xfrm>
                <a:off x="6698754" y="6264374"/>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98" name="Oval 397"/>
              <p:cNvSpPr/>
              <p:nvPr/>
            </p:nvSpPr>
            <p:spPr>
              <a:xfrm>
                <a:off x="6417208" y="6236231"/>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99" name="Oval 398"/>
              <p:cNvSpPr/>
              <p:nvPr/>
            </p:nvSpPr>
            <p:spPr>
              <a:xfrm>
                <a:off x="7098602" y="6192698"/>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00" name="Oval 399"/>
              <p:cNvSpPr/>
              <p:nvPr/>
            </p:nvSpPr>
            <p:spPr>
              <a:xfrm>
                <a:off x="7251002" y="6345098"/>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01" name="Oval 400"/>
              <p:cNvSpPr/>
              <p:nvPr/>
            </p:nvSpPr>
            <p:spPr>
              <a:xfrm>
                <a:off x="6969456" y="6316955"/>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02" name="Oval 401"/>
              <p:cNvSpPr/>
              <p:nvPr/>
            </p:nvSpPr>
            <p:spPr>
              <a:xfrm>
                <a:off x="7579578" y="5539788"/>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03" name="Oval 402"/>
              <p:cNvSpPr/>
              <p:nvPr/>
            </p:nvSpPr>
            <p:spPr>
              <a:xfrm>
                <a:off x="7731978" y="5692188"/>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04" name="Oval 403"/>
              <p:cNvSpPr/>
              <p:nvPr/>
            </p:nvSpPr>
            <p:spPr>
              <a:xfrm>
                <a:off x="7450432" y="5664045"/>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05" name="Oval 404"/>
              <p:cNvSpPr/>
              <p:nvPr/>
            </p:nvSpPr>
            <p:spPr>
              <a:xfrm>
                <a:off x="7241459" y="5100514"/>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06" name="Oval 405"/>
              <p:cNvSpPr/>
              <p:nvPr/>
            </p:nvSpPr>
            <p:spPr>
              <a:xfrm>
                <a:off x="7393859" y="5252914"/>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07" name="Oval 406"/>
              <p:cNvSpPr/>
              <p:nvPr/>
            </p:nvSpPr>
            <p:spPr>
              <a:xfrm>
                <a:off x="7112313" y="5224771"/>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08" name="Oval 407"/>
              <p:cNvSpPr/>
              <p:nvPr/>
            </p:nvSpPr>
            <p:spPr>
              <a:xfrm>
                <a:off x="7403024" y="4813886"/>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09" name="Oval 408"/>
              <p:cNvSpPr/>
              <p:nvPr/>
            </p:nvSpPr>
            <p:spPr>
              <a:xfrm>
                <a:off x="7555424" y="4966286"/>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10" name="Oval 409"/>
              <p:cNvSpPr/>
              <p:nvPr/>
            </p:nvSpPr>
            <p:spPr>
              <a:xfrm>
                <a:off x="7273878" y="4938143"/>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11" name="Oval 410"/>
              <p:cNvSpPr/>
              <p:nvPr/>
            </p:nvSpPr>
            <p:spPr>
              <a:xfrm>
                <a:off x="8156094" y="5381506"/>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12" name="Oval 411"/>
              <p:cNvSpPr/>
              <p:nvPr/>
            </p:nvSpPr>
            <p:spPr>
              <a:xfrm>
                <a:off x="8308494" y="5533906"/>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13" name="Oval 412"/>
              <p:cNvSpPr/>
              <p:nvPr/>
            </p:nvSpPr>
            <p:spPr>
              <a:xfrm>
                <a:off x="8026948" y="5505763"/>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14" name="Oval 413"/>
              <p:cNvSpPr/>
              <p:nvPr/>
            </p:nvSpPr>
            <p:spPr>
              <a:xfrm>
                <a:off x="7870877" y="6153082"/>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15" name="Oval 414"/>
              <p:cNvSpPr/>
              <p:nvPr/>
            </p:nvSpPr>
            <p:spPr>
              <a:xfrm>
                <a:off x="8023277" y="6305482"/>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16" name="Oval 415"/>
              <p:cNvSpPr/>
              <p:nvPr/>
            </p:nvSpPr>
            <p:spPr>
              <a:xfrm>
                <a:off x="7741731" y="6277339"/>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17" name="Oval 416"/>
              <p:cNvSpPr/>
              <p:nvPr/>
            </p:nvSpPr>
            <p:spPr>
              <a:xfrm>
                <a:off x="8213239" y="5799991"/>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18" name="Oval 417"/>
              <p:cNvSpPr/>
              <p:nvPr/>
            </p:nvSpPr>
            <p:spPr>
              <a:xfrm>
                <a:off x="8365639" y="5952391"/>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19" name="Oval 418"/>
              <p:cNvSpPr/>
              <p:nvPr/>
            </p:nvSpPr>
            <p:spPr>
              <a:xfrm>
                <a:off x="8084093" y="5924248"/>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20" name="Oval 419"/>
              <p:cNvSpPr/>
              <p:nvPr/>
            </p:nvSpPr>
            <p:spPr>
              <a:xfrm>
                <a:off x="8223124" y="5128116"/>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21" name="Oval 420"/>
              <p:cNvSpPr/>
              <p:nvPr/>
            </p:nvSpPr>
            <p:spPr>
              <a:xfrm>
                <a:off x="8413948" y="4886009"/>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22" name="Oval 421"/>
              <p:cNvSpPr/>
              <p:nvPr/>
            </p:nvSpPr>
            <p:spPr>
              <a:xfrm>
                <a:off x="8132402" y="4857866"/>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23" name="Oval 422"/>
              <p:cNvSpPr/>
              <p:nvPr/>
            </p:nvSpPr>
            <p:spPr>
              <a:xfrm>
                <a:off x="7741985" y="5519117"/>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24" name="Oval 423"/>
              <p:cNvSpPr/>
              <p:nvPr/>
            </p:nvSpPr>
            <p:spPr>
              <a:xfrm>
                <a:off x="7932809" y="5277010"/>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25" name="Oval 424"/>
              <p:cNvSpPr/>
              <p:nvPr/>
            </p:nvSpPr>
            <p:spPr>
              <a:xfrm>
                <a:off x="7651263" y="5248867"/>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26" name="Oval 425"/>
              <p:cNvSpPr/>
              <p:nvPr/>
            </p:nvSpPr>
            <p:spPr>
              <a:xfrm>
                <a:off x="7580313" y="4794874"/>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27" name="Oval 426"/>
              <p:cNvSpPr/>
              <p:nvPr/>
            </p:nvSpPr>
            <p:spPr>
              <a:xfrm>
                <a:off x="7771137" y="4552767"/>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28" name="Oval 427"/>
              <p:cNvSpPr/>
              <p:nvPr/>
            </p:nvSpPr>
            <p:spPr>
              <a:xfrm>
                <a:off x="7489591" y="4524624"/>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29" name="Oval 428"/>
              <p:cNvSpPr/>
              <p:nvPr/>
            </p:nvSpPr>
            <p:spPr>
              <a:xfrm>
                <a:off x="6432868" y="4871958"/>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30" name="Oval 429"/>
              <p:cNvSpPr/>
              <p:nvPr/>
            </p:nvSpPr>
            <p:spPr>
              <a:xfrm>
                <a:off x="6623692" y="4629851"/>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31" name="Oval 430"/>
              <p:cNvSpPr/>
              <p:nvPr/>
            </p:nvSpPr>
            <p:spPr>
              <a:xfrm>
                <a:off x="6342146" y="4601708"/>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32" name="Oval 431"/>
              <p:cNvSpPr/>
              <p:nvPr/>
            </p:nvSpPr>
            <p:spPr>
              <a:xfrm>
                <a:off x="6076141" y="5453060"/>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33" name="Oval 432"/>
              <p:cNvSpPr/>
              <p:nvPr/>
            </p:nvSpPr>
            <p:spPr>
              <a:xfrm>
                <a:off x="6266965" y="5210953"/>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34" name="Oval 433"/>
              <p:cNvSpPr/>
              <p:nvPr/>
            </p:nvSpPr>
            <p:spPr>
              <a:xfrm>
                <a:off x="5985419" y="5182810"/>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35" name="Oval 434"/>
              <p:cNvSpPr/>
              <p:nvPr/>
            </p:nvSpPr>
            <p:spPr>
              <a:xfrm>
                <a:off x="8547622" y="5500846"/>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36" name="Oval 435"/>
              <p:cNvSpPr/>
              <p:nvPr/>
            </p:nvSpPr>
            <p:spPr>
              <a:xfrm>
                <a:off x="8738446" y="5258739"/>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37" name="Oval 436"/>
              <p:cNvSpPr/>
              <p:nvPr/>
            </p:nvSpPr>
            <p:spPr>
              <a:xfrm>
                <a:off x="8456900" y="5230596"/>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38" name="Oval 437"/>
              <p:cNvSpPr/>
              <p:nvPr/>
            </p:nvSpPr>
            <p:spPr>
              <a:xfrm>
                <a:off x="7277349" y="6086916"/>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39" name="Oval 438"/>
              <p:cNvSpPr/>
              <p:nvPr/>
            </p:nvSpPr>
            <p:spPr>
              <a:xfrm>
                <a:off x="7468173" y="5844809"/>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40" name="Oval 439"/>
              <p:cNvSpPr/>
              <p:nvPr/>
            </p:nvSpPr>
            <p:spPr>
              <a:xfrm>
                <a:off x="7186627" y="5816666"/>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380" name="Group 379"/>
              <p:cNvGrpSpPr/>
              <p:nvPr/>
            </p:nvGrpSpPr>
            <p:grpSpPr>
              <a:xfrm>
                <a:off x="6018079" y="4528007"/>
                <a:ext cx="2754920" cy="1951410"/>
                <a:chOff x="6018079" y="4528007"/>
                <a:chExt cx="2754920" cy="1951410"/>
              </a:xfrm>
            </p:grpSpPr>
            <p:sp>
              <p:nvSpPr>
                <p:cNvPr id="5" name="Oval 4"/>
                <p:cNvSpPr/>
                <p:nvPr/>
              </p:nvSpPr>
              <p:spPr>
                <a:xfrm>
                  <a:off x="6763862" y="5200650"/>
                  <a:ext cx="132221" cy="144084"/>
                </a:xfrm>
                <a:prstGeom prst="ellipse">
                  <a:avLst/>
                </a:prstGeom>
                <a:solidFill>
                  <a:schemeClr val="tx1"/>
                </a:solidFill>
                <a:ln w="12700">
                  <a:solidFill>
                    <a:schemeClr val="tx1"/>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45" name="Oval 344"/>
                <p:cNvSpPr/>
                <p:nvPr/>
              </p:nvSpPr>
              <p:spPr>
                <a:xfrm>
                  <a:off x="7858406" y="4984032"/>
                  <a:ext cx="132221" cy="144084"/>
                </a:xfrm>
                <a:prstGeom prst="ellipse">
                  <a:avLst/>
                </a:prstGeom>
                <a:solidFill>
                  <a:schemeClr val="tx1"/>
                </a:solidFill>
                <a:ln w="12700">
                  <a:solidFill>
                    <a:schemeClr val="tx1"/>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46" name="Oval 345"/>
                <p:cNvSpPr/>
                <p:nvPr/>
              </p:nvSpPr>
              <p:spPr>
                <a:xfrm>
                  <a:off x="7688589" y="5841282"/>
                  <a:ext cx="132221" cy="144084"/>
                </a:xfrm>
                <a:prstGeom prst="ellipse">
                  <a:avLst/>
                </a:prstGeom>
                <a:solidFill>
                  <a:schemeClr val="tx1"/>
                </a:solidFill>
                <a:ln w="12700">
                  <a:solidFill>
                    <a:schemeClr val="tx1"/>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47" name="Oval 346"/>
                <p:cNvSpPr/>
                <p:nvPr/>
              </p:nvSpPr>
              <p:spPr>
                <a:xfrm>
                  <a:off x="6917186" y="5993682"/>
                  <a:ext cx="132221" cy="144084"/>
                </a:xfrm>
                <a:prstGeom prst="ellipse">
                  <a:avLst/>
                </a:prstGeom>
                <a:solidFill>
                  <a:schemeClr val="tx1"/>
                </a:solidFill>
                <a:ln w="12700">
                  <a:solidFill>
                    <a:schemeClr val="tx1"/>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48" name="Oval 347"/>
                <p:cNvSpPr/>
                <p:nvPr/>
              </p:nvSpPr>
              <p:spPr>
                <a:xfrm>
                  <a:off x="6209305" y="5598395"/>
                  <a:ext cx="132221" cy="144084"/>
                </a:xfrm>
                <a:prstGeom prst="ellipse">
                  <a:avLst/>
                </a:prstGeom>
                <a:solidFill>
                  <a:schemeClr val="tx1"/>
                </a:solidFill>
                <a:ln w="12700">
                  <a:solidFill>
                    <a:schemeClr val="tx1"/>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49" name="Oval 348"/>
                <p:cNvSpPr/>
                <p:nvPr/>
              </p:nvSpPr>
              <p:spPr>
                <a:xfrm>
                  <a:off x="6073826" y="4805973"/>
                  <a:ext cx="132221" cy="144084"/>
                </a:xfrm>
                <a:prstGeom prst="ellipse">
                  <a:avLst/>
                </a:prstGeom>
                <a:solidFill>
                  <a:schemeClr val="tx1"/>
                </a:solidFill>
                <a:ln w="12700">
                  <a:solidFill>
                    <a:schemeClr val="tx1"/>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50" name="Oval 349"/>
                <p:cNvSpPr/>
                <p:nvPr/>
              </p:nvSpPr>
              <p:spPr>
                <a:xfrm>
                  <a:off x="6878194" y="4703851"/>
                  <a:ext cx="132221" cy="144084"/>
                </a:xfrm>
                <a:prstGeom prst="ellipse">
                  <a:avLst/>
                </a:prstGeom>
                <a:solidFill>
                  <a:schemeClr val="tx1"/>
                </a:solidFill>
                <a:ln w="12700">
                  <a:solidFill>
                    <a:schemeClr val="tx1"/>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51" name="Oval 350"/>
                <p:cNvSpPr/>
                <p:nvPr/>
              </p:nvSpPr>
              <p:spPr>
                <a:xfrm>
                  <a:off x="8640778" y="5697198"/>
                  <a:ext cx="132221" cy="144084"/>
                </a:xfrm>
                <a:prstGeom prst="ellipse">
                  <a:avLst/>
                </a:prstGeom>
                <a:solidFill>
                  <a:schemeClr val="tx1"/>
                </a:solidFill>
                <a:ln w="12700">
                  <a:solidFill>
                    <a:schemeClr val="tx1"/>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52" name="Oval 351"/>
                <p:cNvSpPr/>
                <p:nvPr/>
              </p:nvSpPr>
              <p:spPr>
                <a:xfrm>
                  <a:off x="8241974" y="6137766"/>
                  <a:ext cx="132221" cy="144084"/>
                </a:xfrm>
                <a:prstGeom prst="ellipse">
                  <a:avLst/>
                </a:prstGeom>
                <a:solidFill>
                  <a:schemeClr val="tx1"/>
                </a:solidFill>
                <a:ln w="12700">
                  <a:solidFill>
                    <a:schemeClr val="tx1"/>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53" name="Oval 352"/>
                <p:cNvSpPr/>
                <p:nvPr/>
              </p:nvSpPr>
              <p:spPr>
                <a:xfrm>
                  <a:off x="7941905" y="4528007"/>
                  <a:ext cx="132221" cy="144084"/>
                </a:xfrm>
                <a:prstGeom prst="ellipse">
                  <a:avLst/>
                </a:prstGeom>
                <a:solidFill>
                  <a:schemeClr val="tx1"/>
                </a:solidFill>
                <a:ln w="12700">
                  <a:solidFill>
                    <a:schemeClr val="tx1"/>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54" name="Oval 353"/>
                <p:cNvSpPr/>
                <p:nvPr/>
              </p:nvSpPr>
              <p:spPr>
                <a:xfrm>
                  <a:off x="6018079" y="6164979"/>
                  <a:ext cx="132221" cy="144084"/>
                </a:xfrm>
                <a:prstGeom prst="ellipse">
                  <a:avLst/>
                </a:prstGeom>
                <a:solidFill>
                  <a:schemeClr val="tx1"/>
                </a:solidFill>
                <a:ln w="12700">
                  <a:solidFill>
                    <a:schemeClr val="tx1"/>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55" name="Oval 354"/>
                <p:cNvSpPr/>
                <p:nvPr/>
              </p:nvSpPr>
              <p:spPr>
                <a:xfrm>
                  <a:off x="7414572" y="5344734"/>
                  <a:ext cx="132221" cy="144084"/>
                </a:xfrm>
                <a:prstGeom prst="ellipse">
                  <a:avLst/>
                </a:prstGeom>
                <a:solidFill>
                  <a:schemeClr val="tx1"/>
                </a:solidFill>
                <a:ln w="12700">
                  <a:solidFill>
                    <a:schemeClr val="tx1"/>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56" name="Oval 355"/>
                <p:cNvSpPr/>
                <p:nvPr/>
              </p:nvSpPr>
              <p:spPr>
                <a:xfrm>
                  <a:off x="7400396" y="6335333"/>
                  <a:ext cx="132221" cy="144084"/>
                </a:xfrm>
                <a:prstGeom prst="ellipse">
                  <a:avLst/>
                </a:prstGeom>
                <a:solidFill>
                  <a:schemeClr val="tx1"/>
                </a:solidFill>
                <a:ln w="12700">
                  <a:solidFill>
                    <a:schemeClr val="tx1"/>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57" name="Oval 356"/>
                <p:cNvSpPr/>
                <p:nvPr/>
              </p:nvSpPr>
              <p:spPr>
                <a:xfrm>
                  <a:off x="8470494" y="4969964"/>
                  <a:ext cx="132221" cy="144084"/>
                </a:xfrm>
                <a:prstGeom prst="ellipse">
                  <a:avLst/>
                </a:prstGeom>
                <a:solidFill>
                  <a:schemeClr val="tx1"/>
                </a:solidFill>
                <a:ln w="12700">
                  <a:solidFill>
                    <a:schemeClr val="tx1"/>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cxnSp>
              <p:nvCxnSpPr>
                <p:cNvPr id="7" name="Straight Connector 6"/>
                <p:cNvCxnSpPr>
                  <a:stCxn id="349" idx="6"/>
                  <a:endCxn id="350" idx="2"/>
                </p:cNvCxnSpPr>
                <p:nvPr/>
              </p:nvCxnSpPr>
              <p:spPr>
                <a:xfrm flipV="1">
                  <a:off x="6206047" y="4775893"/>
                  <a:ext cx="672147" cy="10212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349" idx="5"/>
                  <a:endCxn id="5" idx="5"/>
                </p:cNvCxnSpPr>
                <p:nvPr/>
              </p:nvCxnSpPr>
              <p:spPr>
                <a:xfrm>
                  <a:off x="6186684" y="4928956"/>
                  <a:ext cx="690036" cy="394677"/>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stCxn id="350" idx="6"/>
                  <a:endCxn id="353" idx="2"/>
                </p:cNvCxnSpPr>
                <p:nvPr/>
              </p:nvCxnSpPr>
              <p:spPr>
                <a:xfrm flipV="1">
                  <a:off x="7010415" y="4600049"/>
                  <a:ext cx="931490" cy="17584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350" idx="5"/>
                  <a:endCxn id="355" idx="5"/>
                </p:cNvCxnSpPr>
                <p:nvPr/>
              </p:nvCxnSpPr>
              <p:spPr>
                <a:xfrm>
                  <a:off x="6991052" y="4826834"/>
                  <a:ext cx="536378" cy="640883"/>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355" idx="6"/>
                  <a:endCxn id="345" idx="3"/>
                </p:cNvCxnSpPr>
                <p:nvPr/>
              </p:nvCxnSpPr>
              <p:spPr>
                <a:xfrm flipV="1">
                  <a:off x="7546793" y="5107015"/>
                  <a:ext cx="330976" cy="30976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353" idx="1"/>
                  <a:endCxn id="357" idx="5"/>
                </p:cNvCxnSpPr>
                <p:nvPr/>
              </p:nvCxnSpPr>
              <p:spPr>
                <a:xfrm>
                  <a:off x="7961268" y="4549108"/>
                  <a:ext cx="622084" cy="543839"/>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349" idx="4"/>
                  <a:endCxn id="348" idx="0"/>
                </p:cNvCxnSpPr>
                <p:nvPr/>
              </p:nvCxnSpPr>
              <p:spPr>
                <a:xfrm>
                  <a:off x="6139937" y="4950057"/>
                  <a:ext cx="135479" cy="64833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348" idx="3"/>
                </p:cNvCxnSpPr>
                <p:nvPr/>
              </p:nvCxnSpPr>
              <p:spPr>
                <a:xfrm flipV="1">
                  <a:off x="6098741" y="5721378"/>
                  <a:ext cx="129927" cy="464703"/>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5" idx="4"/>
                  <a:endCxn id="347" idx="0"/>
                </p:cNvCxnSpPr>
                <p:nvPr/>
              </p:nvCxnSpPr>
              <p:spPr>
                <a:xfrm>
                  <a:off x="6829973" y="5344734"/>
                  <a:ext cx="153324" cy="64894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348" idx="5"/>
                  <a:endCxn id="347" idx="2"/>
                </p:cNvCxnSpPr>
                <p:nvPr/>
              </p:nvCxnSpPr>
              <p:spPr>
                <a:xfrm>
                  <a:off x="6322163" y="5721378"/>
                  <a:ext cx="595023" cy="344346"/>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a:stCxn id="347" idx="5"/>
                  <a:endCxn id="356" idx="2"/>
                </p:cNvCxnSpPr>
                <p:nvPr/>
              </p:nvCxnSpPr>
              <p:spPr>
                <a:xfrm>
                  <a:off x="7030044" y="6116665"/>
                  <a:ext cx="370352" cy="29071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a:stCxn id="347" idx="6"/>
                  <a:endCxn id="346" idx="2"/>
                </p:cNvCxnSpPr>
                <p:nvPr/>
              </p:nvCxnSpPr>
              <p:spPr>
                <a:xfrm flipV="1">
                  <a:off x="7049407" y="5913324"/>
                  <a:ext cx="639182" cy="1524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a:stCxn id="355" idx="5"/>
                  <a:endCxn id="346" idx="1"/>
                </p:cNvCxnSpPr>
                <p:nvPr/>
              </p:nvCxnSpPr>
              <p:spPr>
                <a:xfrm>
                  <a:off x="7527430" y="5467717"/>
                  <a:ext cx="180522" cy="394666"/>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a:stCxn id="345" idx="5"/>
                  <a:endCxn id="352" idx="0"/>
                </p:cNvCxnSpPr>
                <p:nvPr/>
              </p:nvCxnSpPr>
              <p:spPr>
                <a:xfrm>
                  <a:off x="7971264" y="5107015"/>
                  <a:ext cx="336821" cy="103075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a:stCxn id="357" idx="4"/>
                  <a:endCxn id="351" idx="0"/>
                </p:cNvCxnSpPr>
                <p:nvPr/>
              </p:nvCxnSpPr>
              <p:spPr>
                <a:xfrm>
                  <a:off x="8536605" y="5114048"/>
                  <a:ext cx="170284" cy="58315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a:stCxn id="352" idx="7"/>
                  <a:endCxn id="351" idx="3"/>
                </p:cNvCxnSpPr>
                <p:nvPr/>
              </p:nvCxnSpPr>
              <p:spPr>
                <a:xfrm flipV="1">
                  <a:off x="8354832" y="5820181"/>
                  <a:ext cx="305309" cy="338686"/>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a:stCxn id="356" idx="6"/>
                  <a:endCxn id="352" idx="2"/>
                </p:cNvCxnSpPr>
                <p:nvPr/>
              </p:nvCxnSpPr>
              <p:spPr>
                <a:xfrm flipV="1">
                  <a:off x="7532617" y="6209808"/>
                  <a:ext cx="709357" cy="197567"/>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p:cNvCxnSpPr>
                  <a:stCxn id="346" idx="5"/>
                  <a:endCxn id="352" idx="1"/>
                </p:cNvCxnSpPr>
                <p:nvPr/>
              </p:nvCxnSpPr>
              <p:spPr>
                <a:xfrm>
                  <a:off x="7801447" y="5964265"/>
                  <a:ext cx="459890" cy="19460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a:stCxn id="354" idx="6"/>
                  <a:endCxn id="347" idx="3"/>
                </p:cNvCxnSpPr>
                <p:nvPr/>
              </p:nvCxnSpPr>
              <p:spPr>
                <a:xfrm flipV="1">
                  <a:off x="6150300" y="6116665"/>
                  <a:ext cx="786249" cy="120356"/>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a:stCxn id="5" idx="5"/>
                  <a:endCxn id="355" idx="2"/>
                </p:cNvCxnSpPr>
                <p:nvPr/>
              </p:nvCxnSpPr>
              <p:spPr>
                <a:xfrm>
                  <a:off x="6876720" y="5323633"/>
                  <a:ext cx="537852" cy="93143"/>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8" name="Straight Connector 357"/>
                <p:cNvCxnSpPr>
                  <a:stCxn id="353" idx="4"/>
                  <a:endCxn id="345" idx="0"/>
                </p:cNvCxnSpPr>
                <p:nvPr/>
              </p:nvCxnSpPr>
              <p:spPr>
                <a:xfrm flipH="1">
                  <a:off x="7924517" y="4672091"/>
                  <a:ext cx="83499" cy="3119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0" name="Straight Connector 359"/>
                <p:cNvCxnSpPr>
                  <a:stCxn id="348" idx="6"/>
                  <a:endCxn id="5" idx="3"/>
                </p:cNvCxnSpPr>
                <p:nvPr/>
              </p:nvCxnSpPr>
              <p:spPr>
                <a:xfrm flipV="1">
                  <a:off x="6341526" y="5323633"/>
                  <a:ext cx="441699" cy="34680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2" name="Straight Connector 361"/>
                <p:cNvCxnSpPr>
                  <a:stCxn id="347" idx="7"/>
                  <a:endCxn id="355" idx="3"/>
                </p:cNvCxnSpPr>
                <p:nvPr/>
              </p:nvCxnSpPr>
              <p:spPr>
                <a:xfrm flipV="1">
                  <a:off x="7030044" y="5467717"/>
                  <a:ext cx="403891" cy="547066"/>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4" name="Straight Connector 363"/>
                <p:cNvCxnSpPr>
                  <a:stCxn id="350" idx="2"/>
                  <a:endCxn id="345" idx="2"/>
                </p:cNvCxnSpPr>
                <p:nvPr/>
              </p:nvCxnSpPr>
              <p:spPr>
                <a:xfrm>
                  <a:off x="6878194" y="4775893"/>
                  <a:ext cx="980212" cy="28018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7" name="Straight Connector 366"/>
                <p:cNvCxnSpPr>
                  <a:stCxn id="345" idx="6"/>
                  <a:endCxn id="357" idx="2"/>
                </p:cNvCxnSpPr>
                <p:nvPr/>
              </p:nvCxnSpPr>
              <p:spPr>
                <a:xfrm flipV="1">
                  <a:off x="7990627" y="5042006"/>
                  <a:ext cx="479867" cy="1406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9" name="Straight Connector 368"/>
                <p:cNvCxnSpPr>
                  <a:stCxn id="345" idx="5"/>
                  <a:endCxn id="351" idx="1"/>
                </p:cNvCxnSpPr>
                <p:nvPr/>
              </p:nvCxnSpPr>
              <p:spPr>
                <a:xfrm>
                  <a:off x="7971264" y="5107015"/>
                  <a:ext cx="688877" cy="61128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1" name="Straight Connector 370"/>
                <p:cNvCxnSpPr>
                  <a:stCxn id="346" idx="7"/>
                  <a:endCxn id="345" idx="4"/>
                </p:cNvCxnSpPr>
                <p:nvPr/>
              </p:nvCxnSpPr>
              <p:spPr>
                <a:xfrm flipV="1">
                  <a:off x="7801447" y="5128116"/>
                  <a:ext cx="123070" cy="734267"/>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3" name="Straight Connector 372"/>
                <p:cNvCxnSpPr>
                  <a:stCxn id="356" idx="3"/>
                  <a:endCxn id="346" idx="3"/>
                </p:cNvCxnSpPr>
                <p:nvPr/>
              </p:nvCxnSpPr>
              <p:spPr>
                <a:xfrm flipV="1">
                  <a:off x="7419759" y="5964265"/>
                  <a:ext cx="288193" cy="49405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6" name="Straight Connector 375"/>
                <p:cNvCxnSpPr>
                  <a:stCxn id="5" idx="6"/>
                  <a:endCxn id="345" idx="6"/>
                </p:cNvCxnSpPr>
                <p:nvPr/>
              </p:nvCxnSpPr>
              <p:spPr>
                <a:xfrm flipV="1">
                  <a:off x="6896083" y="5057775"/>
                  <a:ext cx="1047767" cy="214917"/>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8" name="Straight Connector 377"/>
                <p:cNvCxnSpPr>
                  <a:endCxn id="346" idx="5"/>
                </p:cNvCxnSpPr>
                <p:nvPr/>
              </p:nvCxnSpPr>
              <p:spPr>
                <a:xfrm>
                  <a:off x="6805613" y="5300663"/>
                  <a:ext cx="995834" cy="66360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539" name="Rectangle 538"/>
              <p:cNvSpPr/>
              <p:nvPr/>
            </p:nvSpPr>
            <p:spPr>
              <a:xfrm>
                <a:off x="5628892" y="4503420"/>
                <a:ext cx="3339597" cy="2029890"/>
              </a:xfrm>
              <a:prstGeom prst="rect">
                <a:avLst/>
              </a:prstGeom>
              <a:noFill/>
              <a:ln w="12700">
                <a:solidFill>
                  <a:schemeClr val="tx1"/>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36" name="Oval 635"/>
              <p:cNvSpPr/>
              <p:nvPr/>
            </p:nvSpPr>
            <p:spPr>
              <a:xfrm>
                <a:off x="5803080" y="5788738"/>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37" name="Oval 636"/>
              <p:cNvSpPr/>
              <p:nvPr/>
            </p:nvSpPr>
            <p:spPr>
              <a:xfrm>
                <a:off x="5993904" y="5546631"/>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38" name="Oval 637"/>
              <p:cNvSpPr/>
              <p:nvPr/>
            </p:nvSpPr>
            <p:spPr>
              <a:xfrm>
                <a:off x="5712358" y="5518488"/>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39" name="Oval 638"/>
              <p:cNvSpPr/>
              <p:nvPr/>
            </p:nvSpPr>
            <p:spPr>
              <a:xfrm>
                <a:off x="5811370" y="4851984"/>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40" name="Oval 639"/>
              <p:cNvSpPr/>
              <p:nvPr/>
            </p:nvSpPr>
            <p:spPr>
              <a:xfrm>
                <a:off x="6002194" y="4609877"/>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41" name="Oval 640"/>
              <p:cNvSpPr/>
              <p:nvPr/>
            </p:nvSpPr>
            <p:spPr>
              <a:xfrm>
                <a:off x="5720648" y="4581734"/>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42" name="Oval 641"/>
              <p:cNvSpPr/>
              <p:nvPr/>
            </p:nvSpPr>
            <p:spPr>
              <a:xfrm>
                <a:off x="5772946" y="5577827"/>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43" name="Oval 642"/>
              <p:cNvSpPr/>
              <p:nvPr/>
            </p:nvSpPr>
            <p:spPr>
              <a:xfrm>
                <a:off x="5963770" y="5335720"/>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44" name="Oval 643"/>
              <p:cNvSpPr/>
              <p:nvPr/>
            </p:nvSpPr>
            <p:spPr>
              <a:xfrm>
                <a:off x="5682224" y="5307577"/>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45" name="Oval 644"/>
              <p:cNvSpPr/>
              <p:nvPr/>
            </p:nvSpPr>
            <p:spPr>
              <a:xfrm>
                <a:off x="8623410" y="6347720"/>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46" name="Oval 645"/>
              <p:cNvSpPr/>
              <p:nvPr/>
            </p:nvSpPr>
            <p:spPr>
              <a:xfrm>
                <a:off x="8814234" y="6105613"/>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47" name="Oval 646"/>
              <p:cNvSpPr/>
              <p:nvPr/>
            </p:nvSpPr>
            <p:spPr>
              <a:xfrm>
                <a:off x="8532688" y="6077470"/>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48" name="Oval 647"/>
              <p:cNvSpPr/>
              <p:nvPr/>
            </p:nvSpPr>
            <p:spPr>
              <a:xfrm>
                <a:off x="8638155" y="4833017"/>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49" name="Oval 648"/>
              <p:cNvSpPr/>
              <p:nvPr/>
            </p:nvSpPr>
            <p:spPr>
              <a:xfrm>
                <a:off x="8828979" y="4590910"/>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50" name="Oval 649"/>
              <p:cNvSpPr/>
              <p:nvPr/>
            </p:nvSpPr>
            <p:spPr>
              <a:xfrm>
                <a:off x="8547433" y="4562767"/>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sp>
          <p:nvSpPr>
            <p:cNvPr id="665" name="Oval 664"/>
            <p:cNvSpPr/>
            <p:nvPr/>
          </p:nvSpPr>
          <p:spPr>
            <a:xfrm>
              <a:off x="3932322" y="6211583"/>
              <a:ext cx="76848" cy="68049"/>
            </a:xfrm>
            <a:prstGeom prst="ellipse">
              <a:avLst/>
            </a:prstGeom>
            <a:solidFill>
              <a:schemeClr val="tx1">
                <a:lumMod val="50000"/>
                <a:lumOff val="50000"/>
              </a:schemeClr>
            </a:solidFill>
            <a:ln w="12700">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66" name="Oval 665"/>
            <p:cNvSpPr/>
            <p:nvPr/>
          </p:nvSpPr>
          <p:spPr>
            <a:xfrm>
              <a:off x="3904636" y="5889515"/>
              <a:ext cx="132221" cy="144084"/>
            </a:xfrm>
            <a:prstGeom prst="ellipse">
              <a:avLst/>
            </a:prstGeom>
            <a:solidFill>
              <a:schemeClr val="tx1"/>
            </a:solidFill>
            <a:ln w="12700">
              <a:solidFill>
                <a:schemeClr val="tx1"/>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68" name="TextBox 667"/>
            <p:cNvSpPr txBox="1"/>
            <p:nvPr/>
          </p:nvSpPr>
          <p:spPr>
            <a:xfrm>
              <a:off x="4062746" y="5778890"/>
              <a:ext cx="1609993" cy="646331"/>
            </a:xfrm>
            <a:prstGeom prst="rect">
              <a:avLst/>
            </a:prstGeom>
            <a:noFill/>
          </p:spPr>
          <p:txBody>
            <a:bodyPr wrap="none" rtlCol="0">
              <a:spAutoFit/>
            </a:bodyPr>
            <a:lstStyle/>
            <a:p>
              <a:r>
                <a:rPr lang="en-GB" dirty="0" smtClean="0"/>
                <a:t>Local Optimum</a:t>
              </a:r>
            </a:p>
            <a:p>
              <a:r>
                <a:rPr lang="en-GB" dirty="0" smtClean="0"/>
                <a:t>Other Solution</a:t>
              </a:r>
              <a:endParaRPr lang="en-GB" dirty="0"/>
            </a:p>
          </p:txBody>
        </p:sp>
        <p:sp>
          <p:nvSpPr>
            <p:cNvPr id="669" name="Rectangle 668"/>
            <p:cNvSpPr/>
            <p:nvPr/>
          </p:nvSpPr>
          <p:spPr>
            <a:xfrm>
              <a:off x="3759813" y="5794285"/>
              <a:ext cx="1864858" cy="629601"/>
            </a:xfrm>
            <a:prstGeom prst="rect">
              <a:avLst/>
            </a:prstGeom>
            <a:noFill/>
            <a:ln w="12700">
              <a:solidFill>
                <a:schemeClr val="tx1"/>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spTree>
    <p:extLst>
      <p:ext uri="{BB962C8B-B14F-4D97-AF65-F5344CB8AC3E}">
        <p14:creationId xmlns:p14="http://schemas.microsoft.com/office/powerpoint/2010/main" val="100512170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70"/>
                                        </p:tgtEl>
                                        <p:attrNameLst>
                                          <p:attrName>style.visibility</p:attrName>
                                        </p:attrNameLst>
                                      </p:cBhvr>
                                      <p:to>
                                        <p:strVal val="visible"/>
                                      </p:to>
                                    </p:set>
                                    <p:anim calcmode="lin" valueType="num">
                                      <p:cBhvr additive="base">
                                        <p:cTn id="7" dur="500" fill="hold"/>
                                        <p:tgtEl>
                                          <p:spTgt spid="670"/>
                                        </p:tgtEl>
                                        <p:attrNameLst>
                                          <p:attrName>ppt_x</p:attrName>
                                        </p:attrNameLst>
                                      </p:cBhvr>
                                      <p:tavLst>
                                        <p:tav tm="0">
                                          <p:val>
                                            <p:strVal val="#ppt_x"/>
                                          </p:val>
                                        </p:tav>
                                        <p:tav tm="100000">
                                          <p:val>
                                            <p:strVal val="#ppt_x"/>
                                          </p:val>
                                        </p:tav>
                                      </p:tavLst>
                                    </p:anim>
                                    <p:anim calcmode="lin" valueType="num">
                                      <p:cBhvr additive="base">
                                        <p:cTn id="8" dur="500" fill="hold"/>
                                        <p:tgtEl>
                                          <p:spTgt spid="6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30349092"/>
              </p:ext>
            </p:extLst>
          </p:nvPr>
        </p:nvGraphicFramePr>
        <p:xfrm>
          <a:off x="647908" y="1778177"/>
          <a:ext cx="2575965" cy="281940"/>
        </p:xfrm>
        <a:graphic>
          <a:graphicData uri="http://schemas.openxmlformats.org/drawingml/2006/table">
            <a:tbl>
              <a:tblPr firstRow="1" bandRow="1">
                <a:tableStyleId>{5940675A-B579-460E-94D1-54222C63F5DA}</a:tableStyleId>
              </a:tblPr>
              <a:tblGrid>
                <a:gridCol w="367995"/>
                <a:gridCol w="367995"/>
                <a:gridCol w="367995"/>
                <a:gridCol w="367995"/>
                <a:gridCol w="367995"/>
                <a:gridCol w="367995"/>
                <a:gridCol w="367995"/>
              </a:tblGrid>
              <a:tr h="274320">
                <a:tc>
                  <a:txBody>
                    <a:bodyPr/>
                    <a:lstStyle/>
                    <a:p>
                      <a:pPr algn="ctr"/>
                      <a:r>
                        <a:rPr lang="en-GB" sz="1400" i="1" dirty="0" smtClean="0">
                          <a:latin typeface="Times New Roman" panose="02020603050405020304" pitchFamily="18" charset="0"/>
                          <a:cs typeface="Times New Roman" panose="02020603050405020304" pitchFamily="18" charset="0"/>
                        </a:rPr>
                        <a:t>u</a:t>
                      </a:r>
                      <a:r>
                        <a:rPr lang="en-GB" sz="1400" baseline="-25000" dirty="0" smtClean="0">
                          <a:latin typeface="Times New Roman" panose="02020603050405020304" pitchFamily="18" charset="0"/>
                          <a:cs typeface="Times New Roman" panose="02020603050405020304" pitchFamily="18" charset="0"/>
                        </a:rPr>
                        <a:t>1</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solidFill>
                      <a:schemeClr val="tx2">
                        <a:lumMod val="40000"/>
                        <a:lumOff val="60000"/>
                      </a:schemeClr>
                    </a:solidFill>
                  </a:tcPr>
                </a:tc>
                <a:tc>
                  <a:txBody>
                    <a:bodyPr/>
                    <a:lstStyle/>
                    <a:p>
                      <a:pPr algn="ctr"/>
                      <a:r>
                        <a:rPr lang="en-GB" sz="1400" i="1" dirty="0" smtClean="0">
                          <a:latin typeface="Times New Roman" panose="02020603050405020304" pitchFamily="18" charset="0"/>
                          <a:cs typeface="Times New Roman" panose="02020603050405020304" pitchFamily="18" charset="0"/>
                        </a:rPr>
                        <a:t>u</a:t>
                      </a:r>
                      <a:r>
                        <a:rPr lang="en-GB" sz="1400" baseline="-25000" dirty="0" smtClean="0">
                          <a:latin typeface="Times New Roman" panose="02020603050405020304" pitchFamily="18" charset="0"/>
                          <a:cs typeface="Times New Roman" panose="02020603050405020304" pitchFamily="18" charset="0"/>
                        </a:rPr>
                        <a:t>2</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solidFill>
                      <a:schemeClr val="tx2">
                        <a:lumMod val="40000"/>
                        <a:lumOff val="60000"/>
                      </a:schemeClr>
                    </a:solidFill>
                  </a:tcPr>
                </a:tc>
                <a:tc>
                  <a:txBody>
                    <a:bodyPr/>
                    <a:lstStyle/>
                    <a:p>
                      <a:pPr algn="ctr"/>
                      <a:r>
                        <a:rPr lang="en-GB" sz="1400" i="1" u="none" dirty="0" smtClean="0">
                          <a:latin typeface="Times New Roman" panose="02020603050405020304" pitchFamily="18" charset="0"/>
                          <a:cs typeface="Times New Roman" panose="02020603050405020304" pitchFamily="18" charset="0"/>
                        </a:rPr>
                        <a:t>u</a:t>
                      </a:r>
                      <a:r>
                        <a:rPr lang="en-GB" sz="1400" baseline="-25000" dirty="0" smtClean="0">
                          <a:latin typeface="Times New Roman" panose="02020603050405020304" pitchFamily="18" charset="0"/>
                          <a:cs typeface="Times New Roman" panose="02020603050405020304" pitchFamily="18" charset="0"/>
                        </a:rPr>
                        <a:t>3</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solidFill>
                      <a:schemeClr val="bg1">
                        <a:lumMod val="75000"/>
                      </a:schemeClr>
                    </a:solidFill>
                  </a:tcPr>
                </a:tc>
                <a:tc>
                  <a:txBody>
                    <a:bodyPr/>
                    <a:lstStyle/>
                    <a:p>
                      <a:pPr algn="ctr"/>
                      <a:r>
                        <a:rPr lang="en-GB" sz="1400" i="1" dirty="0" smtClean="0">
                          <a:latin typeface="Times New Roman" panose="02020603050405020304" pitchFamily="18" charset="0"/>
                          <a:cs typeface="Times New Roman" panose="02020603050405020304" pitchFamily="18" charset="0"/>
                        </a:rPr>
                        <a:t>u</a:t>
                      </a:r>
                      <a:r>
                        <a:rPr lang="en-GB" sz="1400" baseline="-25000" dirty="0" smtClean="0">
                          <a:latin typeface="Times New Roman" panose="02020603050405020304" pitchFamily="18" charset="0"/>
                          <a:cs typeface="Times New Roman" panose="02020603050405020304" pitchFamily="18" charset="0"/>
                        </a:rPr>
                        <a:t>4</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solidFill>
                      <a:schemeClr val="bg1">
                        <a:lumMod val="75000"/>
                      </a:schemeClr>
                    </a:solidFill>
                  </a:tcPr>
                </a:tc>
                <a:tc>
                  <a:txBody>
                    <a:bodyPr/>
                    <a:lstStyle/>
                    <a:p>
                      <a:pPr algn="ctr"/>
                      <a:r>
                        <a:rPr lang="en-GB" sz="1400" i="1" dirty="0" smtClean="0">
                          <a:latin typeface="Times New Roman" panose="02020603050405020304" pitchFamily="18" charset="0"/>
                          <a:cs typeface="Times New Roman" panose="02020603050405020304" pitchFamily="18" charset="0"/>
                        </a:rPr>
                        <a:t>u</a:t>
                      </a:r>
                      <a:r>
                        <a:rPr lang="en-GB" sz="1400" baseline="-25000" dirty="0" smtClean="0">
                          <a:latin typeface="Times New Roman" panose="02020603050405020304" pitchFamily="18" charset="0"/>
                          <a:cs typeface="Times New Roman" panose="02020603050405020304" pitchFamily="18" charset="0"/>
                        </a:rPr>
                        <a:t>5</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solidFill>
                      <a:schemeClr val="bg1">
                        <a:lumMod val="75000"/>
                      </a:schemeClr>
                    </a:solidFill>
                  </a:tcPr>
                </a:tc>
                <a:tc>
                  <a:txBody>
                    <a:bodyPr/>
                    <a:lstStyle/>
                    <a:p>
                      <a:pPr algn="ctr"/>
                      <a:r>
                        <a:rPr lang="en-GB" sz="1400" i="1" dirty="0" smtClean="0">
                          <a:latin typeface="Times New Roman" panose="02020603050405020304" pitchFamily="18" charset="0"/>
                          <a:cs typeface="Times New Roman" panose="02020603050405020304" pitchFamily="18" charset="0"/>
                        </a:rPr>
                        <a:t>u</a:t>
                      </a:r>
                      <a:r>
                        <a:rPr lang="en-GB" sz="1400" baseline="-25000" dirty="0" smtClean="0">
                          <a:latin typeface="Times New Roman" panose="02020603050405020304" pitchFamily="18" charset="0"/>
                          <a:cs typeface="Times New Roman" panose="02020603050405020304" pitchFamily="18" charset="0"/>
                        </a:rPr>
                        <a:t>6</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solidFill>
                      <a:schemeClr val="tx2">
                        <a:lumMod val="40000"/>
                        <a:lumOff val="60000"/>
                      </a:schemeClr>
                    </a:solidFill>
                  </a:tcPr>
                </a:tc>
                <a:tc>
                  <a:txBody>
                    <a:bodyPr/>
                    <a:lstStyle/>
                    <a:p>
                      <a:pPr algn="ctr"/>
                      <a:r>
                        <a:rPr lang="en-GB" sz="1400" i="1" dirty="0" smtClean="0">
                          <a:latin typeface="Times New Roman" panose="02020603050405020304" pitchFamily="18" charset="0"/>
                          <a:cs typeface="Times New Roman" panose="02020603050405020304" pitchFamily="18" charset="0"/>
                        </a:rPr>
                        <a:t>u</a:t>
                      </a:r>
                      <a:r>
                        <a:rPr lang="en-GB" sz="1400" baseline="-25000" dirty="0" smtClean="0">
                          <a:latin typeface="Times New Roman" panose="02020603050405020304" pitchFamily="18" charset="0"/>
                          <a:cs typeface="Times New Roman" panose="02020603050405020304" pitchFamily="18" charset="0"/>
                        </a:rPr>
                        <a:t>7</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solidFill>
                      <a:schemeClr val="tx2">
                        <a:lumMod val="40000"/>
                        <a:lumOff val="60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12437146"/>
              </p:ext>
            </p:extLst>
          </p:nvPr>
        </p:nvGraphicFramePr>
        <p:xfrm>
          <a:off x="647908" y="2219879"/>
          <a:ext cx="2575965" cy="281940"/>
        </p:xfrm>
        <a:graphic>
          <a:graphicData uri="http://schemas.openxmlformats.org/drawingml/2006/table">
            <a:tbl>
              <a:tblPr firstRow="1" bandRow="1">
                <a:tableStyleId>{5940675A-B579-460E-94D1-54222C63F5DA}</a:tableStyleId>
              </a:tblPr>
              <a:tblGrid>
                <a:gridCol w="367995"/>
                <a:gridCol w="367995"/>
                <a:gridCol w="367995"/>
                <a:gridCol w="367995"/>
                <a:gridCol w="367995"/>
                <a:gridCol w="367995"/>
                <a:gridCol w="367995"/>
              </a:tblGrid>
              <a:tr h="274320">
                <a:tc>
                  <a:txBody>
                    <a:bodyPr/>
                    <a:lstStyle/>
                    <a:p>
                      <a:pPr algn="ctr"/>
                      <a:r>
                        <a:rPr lang="en-GB" sz="1400" i="1" baseline="0" dirty="0" smtClean="0">
                          <a:latin typeface="Times New Roman" panose="02020603050405020304" pitchFamily="18" charset="0"/>
                          <a:cs typeface="Times New Roman" panose="02020603050405020304" pitchFamily="18" charset="0"/>
                        </a:rPr>
                        <a:t>v</a:t>
                      </a:r>
                      <a:r>
                        <a:rPr lang="en-GB" sz="1400" baseline="-25000" dirty="0" smtClean="0">
                          <a:latin typeface="Times New Roman" panose="02020603050405020304" pitchFamily="18" charset="0"/>
                          <a:cs typeface="Times New Roman" panose="02020603050405020304" pitchFamily="18" charset="0"/>
                        </a:rPr>
                        <a:t>1</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GB" sz="1400" i="1" dirty="0" smtClean="0">
                          <a:latin typeface="Times New Roman" panose="02020603050405020304" pitchFamily="18" charset="0"/>
                          <a:cs typeface="Times New Roman" panose="02020603050405020304" pitchFamily="18" charset="0"/>
                        </a:rPr>
                        <a:t>v</a:t>
                      </a:r>
                      <a:r>
                        <a:rPr lang="en-GB" sz="1400" baseline="-25000" dirty="0" smtClean="0">
                          <a:latin typeface="Times New Roman" panose="02020603050405020304" pitchFamily="18" charset="0"/>
                          <a:cs typeface="Times New Roman" panose="02020603050405020304" pitchFamily="18" charset="0"/>
                        </a:rPr>
                        <a:t>2</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solidFill>
                      <a:srgbClr val="FF0000"/>
                    </a:solidFill>
                  </a:tcPr>
                </a:tc>
                <a:tc>
                  <a:txBody>
                    <a:bodyPr/>
                    <a:lstStyle/>
                    <a:p>
                      <a:pPr algn="ctr"/>
                      <a:r>
                        <a:rPr lang="en-GB" sz="1400" i="1" dirty="0" smtClean="0">
                          <a:latin typeface="Times New Roman" panose="02020603050405020304" pitchFamily="18" charset="0"/>
                          <a:cs typeface="Times New Roman" panose="02020603050405020304" pitchFamily="18" charset="0"/>
                        </a:rPr>
                        <a:t>v</a:t>
                      </a:r>
                      <a:r>
                        <a:rPr lang="en-GB" sz="1400" baseline="-25000" dirty="0" smtClean="0">
                          <a:latin typeface="Times New Roman" panose="02020603050405020304" pitchFamily="18" charset="0"/>
                          <a:cs typeface="Times New Roman" panose="02020603050405020304" pitchFamily="18" charset="0"/>
                        </a:rPr>
                        <a:t>3</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solidFill>
                      <a:srgbClr val="FF0000"/>
                    </a:solidFill>
                  </a:tcPr>
                </a:tc>
                <a:tc>
                  <a:txBody>
                    <a:bodyPr/>
                    <a:lstStyle/>
                    <a:p>
                      <a:pPr algn="ctr"/>
                      <a:r>
                        <a:rPr lang="en-GB" sz="1400" i="1" dirty="0" smtClean="0">
                          <a:latin typeface="Times New Roman" panose="02020603050405020304" pitchFamily="18" charset="0"/>
                          <a:cs typeface="Times New Roman" panose="02020603050405020304" pitchFamily="18" charset="0"/>
                        </a:rPr>
                        <a:t>v</a:t>
                      </a:r>
                      <a:r>
                        <a:rPr lang="en-GB" sz="1400" baseline="-25000" dirty="0" smtClean="0">
                          <a:latin typeface="Times New Roman" panose="02020603050405020304" pitchFamily="18" charset="0"/>
                          <a:cs typeface="Times New Roman" panose="02020603050405020304" pitchFamily="18" charset="0"/>
                        </a:rPr>
                        <a:t>4</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solidFill>
                      <a:schemeClr val="bg1"/>
                    </a:solidFill>
                  </a:tcPr>
                </a:tc>
                <a:tc>
                  <a:txBody>
                    <a:bodyPr/>
                    <a:lstStyle/>
                    <a:p>
                      <a:pPr algn="ctr"/>
                      <a:r>
                        <a:rPr lang="en-GB" sz="1400" i="1" dirty="0" smtClean="0">
                          <a:latin typeface="Times New Roman" panose="02020603050405020304" pitchFamily="18" charset="0"/>
                          <a:cs typeface="Times New Roman" panose="02020603050405020304" pitchFamily="18" charset="0"/>
                        </a:rPr>
                        <a:t>v</a:t>
                      </a:r>
                      <a:r>
                        <a:rPr lang="en-GB" sz="1400" baseline="-25000" dirty="0" smtClean="0">
                          <a:latin typeface="Times New Roman" panose="02020603050405020304" pitchFamily="18" charset="0"/>
                          <a:cs typeface="Times New Roman" panose="02020603050405020304" pitchFamily="18" charset="0"/>
                        </a:rPr>
                        <a:t>5</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solidFill>
                      <a:schemeClr val="bg1"/>
                    </a:solidFill>
                  </a:tcPr>
                </a:tc>
                <a:tc>
                  <a:txBody>
                    <a:bodyPr/>
                    <a:lstStyle/>
                    <a:p>
                      <a:pPr algn="ctr"/>
                      <a:r>
                        <a:rPr lang="en-GB" sz="1400" i="1" dirty="0" smtClean="0">
                          <a:latin typeface="Times New Roman" panose="02020603050405020304" pitchFamily="18" charset="0"/>
                          <a:cs typeface="Times New Roman" panose="02020603050405020304" pitchFamily="18" charset="0"/>
                        </a:rPr>
                        <a:t>v</a:t>
                      </a:r>
                      <a:r>
                        <a:rPr lang="en-GB" sz="1400" baseline="-25000" dirty="0" smtClean="0">
                          <a:latin typeface="Times New Roman" panose="02020603050405020304" pitchFamily="18" charset="0"/>
                          <a:cs typeface="Times New Roman" panose="02020603050405020304" pitchFamily="18" charset="0"/>
                        </a:rPr>
                        <a:t>6</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tc>
                <a:tc>
                  <a:txBody>
                    <a:bodyPr/>
                    <a:lstStyle/>
                    <a:p>
                      <a:endParaRPr lang="en-GB" sz="1400" dirty="0">
                        <a:latin typeface="Times New Roman" panose="02020603050405020304" pitchFamily="18" charset="0"/>
                        <a:cs typeface="Times New Roman" panose="02020603050405020304" pitchFamily="18" charset="0"/>
                      </a:endParaRPr>
                    </a:p>
                  </a:txBody>
                  <a:tcPr marL="68580" marR="68580" marT="34290" marB="34290">
                    <a:lnR w="12700" cmpd="sng">
                      <a:noFill/>
                    </a:lnR>
                    <a:lnT w="12700" cmpd="sng">
                      <a:noFill/>
                    </a:lnT>
                    <a:lnB w="12700" cmpd="sng">
                      <a:noFill/>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103802546"/>
              </p:ext>
            </p:extLst>
          </p:nvPr>
        </p:nvGraphicFramePr>
        <p:xfrm>
          <a:off x="4166870" y="1778177"/>
          <a:ext cx="2207970" cy="281940"/>
        </p:xfrm>
        <a:graphic>
          <a:graphicData uri="http://schemas.openxmlformats.org/drawingml/2006/table">
            <a:tbl>
              <a:tblPr firstRow="1" bandRow="1">
                <a:tableStyleId>{5940675A-B579-460E-94D1-54222C63F5DA}</a:tableStyleId>
              </a:tblPr>
              <a:tblGrid>
                <a:gridCol w="367995"/>
                <a:gridCol w="367995"/>
                <a:gridCol w="367995"/>
                <a:gridCol w="367995"/>
                <a:gridCol w="367995"/>
                <a:gridCol w="367995"/>
              </a:tblGrid>
              <a:tr h="274320">
                <a:tc>
                  <a:txBody>
                    <a:bodyPr/>
                    <a:lstStyle/>
                    <a:p>
                      <a:pPr algn="ctr"/>
                      <a:r>
                        <a:rPr lang="en-GB" sz="1400" i="1" dirty="0" smtClean="0">
                          <a:latin typeface="Times New Roman" panose="02020603050405020304" pitchFamily="18" charset="0"/>
                          <a:cs typeface="Times New Roman" panose="02020603050405020304" pitchFamily="18" charset="0"/>
                        </a:rPr>
                        <a:t>u</a:t>
                      </a:r>
                      <a:r>
                        <a:rPr lang="en-GB" sz="1400" baseline="-25000" dirty="0" smtClean="0">
                          <a:latin typeface="Times New Roman" panose="02020603050405020304" pitchFamily="18" charset="0"/>
                          <a:cs typeface="Times New Roman" panose="02020603050405020304" pitchFamily="18" charset="0"/>
                        </a:rPr>
                        <a:t>1</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solidFill>
                      <a:schemeClr val="tx2">
                        <a:lumMod val="40000"/>
                        <a:lumOff val="60000"/>
                      </a:schemeClr>
                    </a:solidFill>
                  </a:tcPr>
                </a:tc>
                <a:tc>
                  <a:txBody>
                    <a:bodyPr/>
                    <a:lstStyle/>
                    <a:p>
                      <a:pPr algn="ctr"/>
                      <a:r>
                        <a:rPr lang="en-GB" sz="1400" i="1" dirty="0" smtClean="0">
                          <a:latin typeface="Times New Roman" panose="02020603050405020304" pitchFamily="18" charset="0"/>
                          <a:cs typeface="Times New Roman" panose="02020603050405020304" pitchFamily="18" charset="0"/>
                        </a:rPr>
                        <a:t>u</a:t>
                      </a:r>
                      <a:r>
                        <a:rPr lang="en-GB" sz="1400" baseline="-25000" dirty="0" smtClean="0">
                          <a:latin typeface="Times New Roman" panose="02020603050405020304" pitchFamily="18" charset="0"/>
                          <a:cs typeface="Times New Roman" panose="02020603050405020304" pitchFamily="18" charset="0"/>
                        </a:rPr>
                        <a:t>2</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solidFill>
                      <a:schemeClr val="tx2">
                        <a:lumMod val="40000"/>
                        <a:lumOff val="60000"/>
                      </a:schemeClr>
                    </a:solidFill>
                  </a:tcPr>
                </a:tc>
                <a:tc>
                  <a:txBody>
                    <a:bodyPr/>
                    <a:lstStyle/>
                    <a:p>
                      <a:pPr algn="ctr"/>
                      <a:r>
                        <a:rPr lang="en-GB" sz="1400" i="1" baseline="0" dirty="0" smtClean="0">
                          <a:latin typeface="Times New Roman" panose="02020603050405020304" pitchFamily="18" charset="0"/>
                          <a:cs typeface="Times New Roman" panose="02020603050405020304" pitchFamily="18" charset="0"/>
                        </a:rPr>
                        <a:t>v</a:t>
                      </a:r>
                      <a:r>
                        <a:rPr lang="en-GB" sz="1400" baseline="-25000" dirty="0" smtClean="0">
                          <a:latin typeface="Times New Roman" panose="02020603050405020304" pitchFamily="18" charset="0"/>
                          <a:cs typeface="Times New Roman" panose="02020603050405020304" pitchFamily="18" charset="0"/>
                        </a:rPr>
                        <a:t>2</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solidFill>
                      <a:srgbClr val="FF0000"/>
                    </a:solidFill>
                  </a:tcPr>
                </a:tc>
                <a:tc>
                  <a:txBody>
                    <a:bodyPr/>
                    <a:lstStyle/>
                    <a:p>
                      <a:pPr algn="ctr"/>
                      <a:r>
                        <a:rPr lang="en-GB" sz="1400" i="1" dirty="0" smtClean="0">
                          <a:latin typeface="Times New Roman" panose="02020603050405020304" pitchFamily="18" charset="0"/>
                          <a:cs typeface="Times New Roman" panose="02020603050405020304" pitchFamily="18" charset="0"/>
                        </a:rPr>
                        <a:t>v</a:t>
                      </a:r>
                      <a:r>
                        <a:rPr lang="en-GB" sz="1400" i="1" baseline="-25000" dirty="0" smtClean="0">
                          <a:latin typeface="Times New Roman" panose="02020603050405020304" pitchFamily="18" charset="0"/>
                          <a:cs typeface="Times New Roman" panose="02020603050405020304" pitchFamily="18" charset="0"/>
                        </a:rPr>
                        <a:t>3</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solidFill>
                      <a:srgbClr val="FF0000"/>
                    </a:solidFill>
                  </a:tcPr>
                </a:tc>
                <a:tc>
                  <a:txBody>
                    <a:bodyPr/>
                    <a:lstStyle/>
                    <a:p>
                      <a:pPr algn="ctr"/>
                      <a:r>
                        <a:rPr lang="en-GB" sz="1400" i="1" dirty="0" smtClean="0">
                          <a:latin typeface="Times New Roman" panose="02020603050405020304" pitchFamily="18" charset="0"/>
                          <a:cs typeface="Times New Roman" panose="02020603050405020304" pitchFamily="18" charset="0"/>
                        </a:rPr>
                        <a:t>u</a:t>
                      </a:r>
                      <a:r>
                        <a:rPr lang="en-GB" sz="1400" baseline="-25000" dirty="0" smtClean="0">
                          <a:latin typeface="Times New Roman" panose="02020603050405020304" pitchFamily="18" charset="0"/>
                          <a:cs typeface="Times New Roman" panose="02020603050405020304" pitchFamily="18" charset="0"/>
                        </a:rPr>
                        <a:t>6</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solidFill>
                      <a:schemeClr val="tx2">
                        <a:lumMod val="40000"/>
                        <a:lumOff val="60000"/>
                      </a:schemeClr>
                    </a:solidFill>
                  </a:tcPr>
                </a:tc>
                <a:tc>
                  <a:txBody>
                    <a:bodyPr/>
                    <a:lstStyle/>
                    <a:p>
                      <a:pPr algn="ctr"/>
                      <a:r>
                        <a:rPr lang="en-GB" sz="1400" i="1" dirty="0" smtClean="0">
                          <a:latin typeface="Times New Roman" panose="02020603050405020304" pitchFamily="18" charset="0"/>
                          <a:cs typeface="Times New Roman" panose="02020603050405020304" pitchFamily="18" charset="0"/>
                        </a:rPr>
                        <a:t>u</a:t>
                      </a:r>
                      <a:r>
                        <a:rPr lang="en-GB" sz="1400" baseline="-25000" dirty="0" smtClean="0">
                          <a:latin typeface="Times New Roman" panose="02020603050405020304" pitchFamily="18" charset="0"/>
                          <a:cs typeface="Times New Roman" panose="02020603050405020304" pitchFamily="18" charset="0"/>
                        </a:rPr>
                        <a:t>7</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solidFill>
                      <a:schemeClr val="tx2">
                        <a:lumMod val="40000"/>
                        <a:lumOff val="60000"/>
                      </a:schemeClr>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723769652"/>
              </p:ext>
            </p:extLst>
          </p:nvPr>
        </p:nvGraphicFramePr>
        <p:xfrm>
          <a:off x="4166870" y="2219879"/>
          <a:ext cx="2575965" cy="281940"/>
        </p:xfrm>
        <a:graphic>
          <a:graphicData uri="http://schemas.openxmlformats.org/drawingml/2006/table">
            <a:tbl>
              <a:tblPr firstRow="1" bandRow="1">
                <a:tableStyleId>{5940675A-B579-460E-94D1-54222C63F5DA}</a:tableStyleId>
              </a:tblPr>
              <a:tblGrid>
                <a:gridCol w="367995"/>
                <a:gridCol w="367995"/>
                <a:gridCol w="367995"/>
                <a:gridCol w="367995"/>
                <a:gridCol w="367995"/>
                <a:gridCol w="367995"/>
                <a:gridCol w="367995"/>
              </a:tblGrid>
              <a:tr h="274320">
                <a:tc>
                  <a:txBody>
                    <a:bodyPr/>
                    <a:lstStyle/>
                    <a:p>
                      <a:pPr algn="ctr"/>
                      <a:r>
                        <a:rPr lang="en-GB" sz="1400" i="1" baseline="0" dirty="0" smtClean="0">
                          <a:latin typeface="Times New Roman" panose="02020603050405020304" pitchFamily="18" charset="0"/>
                          <a:cs typeface="Times New Roman" panose="02020603050405020304" pitchFamily="18" charset="0"/>
                        </a:rPr>
                        <a:t>v</a:t>
                      </a:r>
                      <a:r>
                        <a:rPr lang="en-GB" sz="1400" baseline="-25000" dirty="0" smtClean="0">
                          <a:latin typeface="Times New Roman" panose="02020603050405020304" pitchFamily="18" charset="0"/>
                          <a:cs typeface="Times New Roman" panose="02020603050405020304" pitchFamily="18" charset="0"/>
                        </a:rPr>
                        <a:t>1</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GB" sz="1400" i="1" baseline="0" dirty="0" smtClean="0">
                          <a:latin typeface="Times New Roman" panose="02020603050405020304" pitchFamily="18" charset="0"/>
                          <a:cs typeface="Times New Roman" panose="02020603050405020304" pitchFamily="18" charset="0"/>
                        </a:rPr>
                        <a:t>u</a:t>
                      </a:r>
                      <a:r>
                        <a:rPr lang="en-GB" sz="1400" i="0" baseline="-25000" dirty="0" smtClean="0">
                          <a:latin typeface="Times New Roman" panose="02020603050405020304" pitchFamily="18" charset="0"/>
                          <a:cs typeface="Times New Roman" panose="02020603050405020304" pitchFamily="18" charset="0"/>
                        </a:rPr>
                        <a:t>5</a:t>
                      </a:r>
                      <a:endParaRPr lang="en-GB" sz="1400" i="0" baseline="-25000" dirty="0">
                        <a:latin typeface="Times New Roman" panose="02020603050405020304" pitchFamily="18" charset="0"/>
                        <a:cs typeface="Times New Roman" panose="02020603050405020304" pitchFamily="18" charset="0"/>
                      </a:endParaRPr>
                    </a:p>
                  </a:txBody>
                  <a:tcPr marL="68580" marR="68580" marT="34290" marB="34290">
                    <a:solidFill>
                      <a:schemeClr val="bg1">
                        <a:lumMod val="75000"/>
                      </a:schemeClr>
                    </a:solidFill>
                  </a:tcPr>
                </a:tc>
                <a:tc>
                  <a:txBody>
                    <a:bodyPr/>
                    <a:lstStyle/>
                    <a:p>
                      <a:pPr algn="ctr"/>
                      <a:r>
                        <a:rPr lang="en-GB" sz="1400" i="1" baseline="0" dirty="0" smtClean="0">
                          <a:latin typeface="Times New Roman" panose="02020603050405020304" pitchFamily="18" charset="0"/>
                          <a:cs typeface="Times New Roman" panose="02020603050405020304" pitchFamily="18" charset="0"/>
                        </a:rPr>
                        <a:t>u</a:t>
                      </a:r>
                      <a:r>
                        <a:rPr lang="en-GB" sz="1400" i="0" baseline="-25000" dirty="0" smtClean="0">
                          <a:latin typeface="Times New Roman" panose="02020603050405020304" pitchFamily="18" charset="0"/>
                          <a:cs typeface="Times New Roman" panose="02020603050405020304" pitchFamily="18" charset="0"/>
                        </a:rPr>
                        <a:t>4</a:t>
                      </a:r>
                      <a:endParaRPr lang="en-GB" sz="1400" i="0" baseline="-25000" dirty="0">
                        <a:latin typeface="Times New Roman" panose="02020603050405020304" pitchFamily="18" charset="0"/>
                        <a:cs typeface="Times New Roman" panose="02020603050405020304" pitchFamily="18" charset="0"/>
                      </a:endParaRPr>
                    </a:p>
                  </a:txBody>
                  <a:tcPr marL="68580" marR="68580" marT="34290" marB="34290">
                    <a:solidFill>
                      <a:schemeClr val="bg1">
                        <a:lumMod val="75000"/>
                      </a:schemeClr>
                    </a:solidFill>
                  </a:tcPr>
                </a:tc>
                <a:tc>
                  <a:txBody>
                    <a:bodyPr/>
                    <a:lstStyle/>
                    <a:p>
                      <a:pPr algn="ctr"/>
                      <a:r>
                        <a:rPr lang="en-GB" sz="1400" i="1" baseline="0" dirty="0" smtClean="0">
                          <a:latin typeface="Times New Roman" panose="02020603050405020304" pitchFamily="18" charset="0"/>
                          <a:cs typeface="Times New Roman" panose="02020603050405020304" pitchFamily="18" charset="0"/>
                        </a:rPr>
                        <a:t>u</a:t>
                      </a:r>
                      <a:r>
                        <a:rPr lang="en-GB" sz="1400" i="0" baseline="-25000" dirty="0" smtClean="0">
                          <a:latin typeface="Times New Roman" panose="02020603050405020304" pitchFamily="18" charset="0"/>
                          <a:cs typeface="Times New Roman" panose="02020603050405020304" pitchFamily="18" charset="0"/>
                        </a:rPr>
                        <a:t>3</a:t>
                      </a:r>
                      <a:endParaRPr lang="en-GB" sz="1400" i="0" baseline="-25000" dirty="0">
                        <a:latin typeface="Times New Roman" panose="02020603050405020304" pitchFamily="18" charset="0"/>
                        <a:cs typeface="Times New Roman" panose="02020603050405020304" pitchFamily="18" charset="0"/>
                      </a:endParaRPr>
                    </a:p>
                  </a:txBody>
                  <a:tcPr marL="68580" marR="68580" marT="34290" marB="34290">
                    <a:solidFill>
                      <a:schemeClr val="bg1">
                        <a:lumMod val="75000"/>
                      </a:schemeClr>
                    </a:solidFill>
                  </a:tcPr>
                </a:tc>
                <a:tc>
                  <a:txBody>
                    <a:bodyPr/>
                    <a:lstStyle/>
                    <a:p>
                      <a:pPr algn="ctr"/>
                      <a:r>
                        <a:rPr lang="en-GB" sz="1400" i="1" dirty="0" smtClean="0">
                          <a:latin typeface="Times New Roman" panose="02020603050405020304" pitchFamily="18" charset="0"/>
                          <a:cs typeface="Times New Roman" panose="02020603050405020304" pitchFamily="18" charset="0"/>
                        </a:rPr>
                        <a:t>v</a:t>
                      </a:r>
                      <a:r>
                        <a:rPr lang="en-GB" sz="1400" baseline="-25000" dirty="0" smtClean="0">
                          <a:latin typeface="Times New Roman" panose="02020603050405020304" pitchFamily="18" charset="0"/>
                          <a:cs typeface="Times New Roman" panose="02020603050405020304" pitchFamily="18" charset="0"/>
                        </a:rPr>
                        <a:t>4</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solidFill>
                      <a:schemeClr val="bg1"/>
                    </a:solidFill>
                  </a:tcPr>
                </a:tc>
                <a:tc>
                  <a:txBody>
                    <a:bodyPr/>
                    <a:lstStyle/>
                    <a:p>
                      <a:pPr algn="ctr"/>
                      <a:r>
                        <a:rPr lang="en-GB" sz="1400" i="1" dirty="0" smtClean="0">
                          <a:latin typeface="Times New Roman" panose="02020603050405020304" pitchFamily="18" charset="0"/>
                          <a:cs typeface="Times New Roman" panose="02020603050405020304" pitchFamily="18" charset="0"/>
                        </a:rPr>
                        <a:t>v</a:t>
                      </a:r>
                      <a:r>
                        <a:rPr lang="en-GB" sz="1400" baseline="-25000" dirty="0" smtClean="0">
                          <a:latin typeface="Times New Roman" panose="02020603050405020304" pitchFamily="18" charset="0"/>
                          <a:cs typeface="Times New Roman" panose="02020603050405020304" pitchFamily="18" charset="0"/>
                        </a:rPr>
                        <a:t>5</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solidFill>
                      <a:schemeClr val="bg1"/>
                    </a:solidFill>
                  </a:tcPr>
                </a:tc>
                <a:tc>
                  <a:txBody>
                    <a:bodyPr/>
                    <a:lstStyle/>
                    <a:p>
                      <a:pPr algn="ctr"/>
                      <a:r>
                        <a:rPr lang="en-GB" sz="1400" i="1" dirty="0" smtClean="0">
                          <a:latin typeface="Times New Roman" panose="02020603050405020304" pitchFamily="18" charset="0"/>
                          <a:cs typeface="Times New Roman" panose="02020603050405020304" pitchFamily="18" charset="0"/>
                        </a:rPr>
                        <a:t>v</a:t>
                      </a:r>
                      <a:r>
                        <a:rPr lang="en-GB" sz="1400" baseline="-25000" dirty="0" smtClean="0">
                          <a:latin typeface="Times New Roman" panose="02020603050405020304" pitchFamily="18" charset="0"/>
                          <a:cs typeface="Times New Roman" panose="02020603050405020304" pitchFamily="18" charset="0"/>
                        </a:rPr>
                        <a:t>6</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solidFill>
                      <a:schemeClr val="bg1"/>
                    </a:solidFill>
                  </a:tcPr>
                </a:tc>
              </a:tr>
            </a:tbl>
          </a:graphicData>
        </a:graphic>
      </p:graphicFrame>
      <p:sp>
        <p:nvSpPr>
          <p:cNvPr id="9" name="TextBox 8"/>
          <p:cNvSpPr txBox="1"/>
          <p:nvPr/>
        </p:nvSpPr>
        <p:spPr>
          <a:xfrm>
            <a:off x="176385" y="1778176"/>
            <a:ext cx="518091" cy="300082"/>
          </a:xfrm>
          <a:prstGeom prst="rect">
            <a:avLst/>
          </a:prstGeom>
          <a:noFill/>
        </p:spPr>
        <p:txBody>
          <a:bodyPr wrap="none" rtlCol="0">
            <a:spAutoFit/>
          </a:bodyPr>
          <a:lstStyle/>
          <a:p>
            <a:r>
              <a:rPr lang="en-GB" sz="1350" i="1" dirty="0">
                <a:latin typeface="Times New Roman" panose="02020603050405020304" pitchFamily="18" charset="0"/>
                <a:cs typeface="Times New Roman" panose="02020603050405020304" pitchFamily="18" charset="0"/>
              </a:rPr>
              <a:t>R</a:t>
            </a:r>
            <a:r>
              <a:rPr lang="en-GB" sz="1350" baseline="-25000" dirty="0">
                <a:latin typeface="Times New Roman" panose="02020603050405020304" pitchFamily="18" charset="0"/>
                <a:cs typeface="Times New Roman" panose="02020603050405020304" pitchFamily="18" charset="0"/>
              </a:rPr>
              <a:t>1 </a:t>
            </a:r>
            <a:r>
              <a:rPr lang="en-GB" sz="1350" dirty="0">
                <a:latin typeface="Times New Roman" panose="02020603050405020304" pitchFamily="18" charset="0"/>
                <a:cs typeface="Times New Roman" panose="02020603050405020304" pitchFamily="18" charset="0"/>
              </a:rPr>
              <a:t>= </a:t>
            </a:r>
          </a:p>
        </p:txBody>
      </p:sp>
      <p:sp>
        <p:nvSpPr>
          <p:cNvPr id="12" name="TextBox 11"/>
          <p:cNvSpPr txBox="1"/>
          <p:nvPr/>
        </p:nvSpPr>
        <p:spPr>
          <a:xfrm>
            <a:off x="179473" y="2226112"/>
            <a:ext cx="518091" cy="300082"/>
          </a:xfrm>
          <a:prstGeom prst="rect">
            <a:avLst/>
          </a:prstGeom>
          <a:noFill/>
        </p:spPr>
        <p:txBody>
          <a:bodyPr wrap="none" rtlCol="0">
            <a:spAutoFit/>
          </a:bodyPr>
          <a:lstStyle/>
          <a:p>
            <a:r>
              <a:rPr lang="en-GB" sz="1350" i="1" dirty="0">
                <a:latin typeface="Times New Roman" panose="02020603050405020304" pitchFamily="18" charset="0"/>
                <a:cs typeface="Times New Roman" panose="02020603050405020304" pitchFamily="18" charset="0"/>
              </a:rPr>
              <a:t>R</a:t>
            </a:r>
            <a:r>
              <a:rPr lang="en-GB" sz="1350" baseline="-25000" dirty="0">
                <a:latin typeface="Times New Roman" panose="02020603050405020304" pitchFamily="18" charset="0"/>
                <a:cs typeface="Times New Roman" panose="02020603050405020304" pitchFamily="18" charset="0"/>
              </a:rPr>
              <a:t>2 </a:t>
            </a:r>
            <a:r>
              <a:rPr lang="en-GB" sz="1350" dirty="0">
                <a:latin typeface="Times New Roman" panose="02020603050405020304" pitchFamily="18" charset="0"/>
                <a:cs typeface="Times New Roman" panose="02020603050405020304" pitchFamily="18" charset="0"/>
              </a:rPr>
              <a:t>= </a:t>
            </a:r>
          </a:p>
        </p:txBody>
      </p:sp>
      <p:sp>
        <p:nvSpPr>
          <p:cNvPr id="13" name="TextBox 12"/>
          <p:cNvSpPr txBox="1"/>
          <p:nvPr/>
        </p:nvSpPr>
        <p:spPr>
          <a:xfrm>
            <a:off x="3692309" y="1778176"/>
            <a:ext cx="518091" cy="300082"/>
          </a:xfrm>
          <a:prstGeom prst="rect">
            <a:avLst/>
          </a:prstGeom>
          <a:noFill/>
        </p:spPr>
        <p:txBody>
          <a:bodyPr wrap="none" rtlCol="0">
            <a:spAutoFit/>
          </a:bodyPr>
          <a:lstStyle/>
          <a:p>
            <a:r>
              <a:rPr lang="en-GB" sz="1350" i="1" dirty="0">
                <a:latin typeface="Times New Roman" panose="02020603050405020304" pitchFamily="18" charset="0"/>
                <a:cs typeface="Times New Roman" panose="02020603050405020304" pitchFamily="18" charset="0"/>
              </a:rPr>
              <a:t>R</a:t>
            </a:r>
            <a:r>
              <a:rPr lang="en-GB" sz="1350" baseline="-25000" dirty="0">
                <a:latin typeface="Times New Roman" panose="02020603050405020304" pitchFamily="18" charset="0"/>
                <a:cs typeface="Times New Roman" panose="02020603050405020304" pitchFamily="18" charset="0"/>
              </a:rPr>
              <a:t>1 </a:t>
            </a:r>
            <a:r>
              <a:rPr lang="en-GB" sz="1350" dirty="0">
                <a:latin typeface="Times New Roman" panose="02020603050405020304" pitchFamily="18" charset="0"/>
                <a:cs typeface="Times New Roman" panose="02020603050405020304" pitchFamily="18" charset="0"/>
              </a:rPr>
              <a:t>= </a:t>
            </a:r>
          </a:p>
        </p:txBody>
      </p:sp>
      <p:sp>
        <p:nvSpPr>
          <p:cNvPr id="14" name="TextBox 13"/>
          <p:cNvSpPr txBox="1"/>
          <p:nvPr/>
        </p:nvSpPr>
        <p:spPr>
          <a:xfrm>
            <a:off x="3695397" y="2226112"/>
            <a:ext cx="518091" cy="300082"/>
          </a:xfrm>
          <a:prstGeom prst="rect">
            <a:avLst/>
          </a:prstGeom>
          <a:noFill/>
        </p:spPr>
        <p:txBody>
          <a:bodyPr wrap="none" rtlCol="0">
            <a:spAutoFit/>
          </a:bodyPr>
          <a:lstStyle/>
          <a:p>
            <a:r>
              <a:rPr lang="en-GB" sz="1350" i="1" dirty="0">
                <a:latin typeface="Times New Roman" panose="02020603050405020304" pitchFamily="18" charset="0"/>
                <a:cs typeface="Times New Roman" panose="02020603050405020304" pitchFamily="18" charset="0"/>
              </a:rPr>
              <a:t>R</a:t>
            </a:r>
            <a:r>
              <a:rPr lang="en-GB" sz="1350" baseline="-25000" dirty="0">
                <a:latin typeface="Times New Roman" panose="02020603050405020304" pitchFamily="18" charset="0"/>
                <a:cs typeface="Times New Roman" panose="02020603050405020304" pitchFamily="18" charset="0"/>
              </a:rPr>
              <a:t>2 </a:t>
            </a:r>
            <a:r>
              <a:rPr lang="en-GB" sz="1350" dirty="0">
                <a:latin typeface="Times New Roman" panose="02020603050405020304" pitchFamily="18" charset="0"/>
                <a:cs typeface="Times New Roman" panose="02020603050405020304" pitchFamily="18" charset="0"/>
              </a:rPr>
              <a:t>= </a:t>
            </a:r>
          </a:p>
        </p:txBody>
      </p:sp>
      <p:sp>
        <p:nvSpPr>
          <p:cNvPr id="22" name="Right Arrow 21"/>
          <p:cNvSpPr/>
          <p:nvPr/>
        </p:nvSpPr>
        <p:spPr>
          <a:xfrm>
            <a:off x="3308291" y="2015993"/>
            <a:ext cx="296562" cy="203886"/>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aphicFrame>
        <p:nvGraphicFramePr>
          <p:cNvPr id="23" name="Table 22"/>
          <p:cNvGraphicFramePr>
            <a:graphicFrameLocks noGrp="1"/>
          </p:cNvGraphicFramePr>
          <p:nvPr>
            <p:extLst>
              <p:ext uri="{D42A27DB-BD31-4B8C-83A1-F6EECF244321}">
                <p14:modId xmlns:p14="http://schemas.microsoft.com/office/powerpoint/2010/main" val="4251562121"/>
              </p:ext>
            </p:extLst>
          </p:nvPr>
        </p:nvGraphicFramePr>
        <p:xfrm>
          <a:off x="697564" y="4849599"/>
          <a:ext cx="2575965" cy="281940"/>
        </p:xfrm>
        <a:graphic>
          <a:graphicData uri="http://schemas.openxmlformats.org/drawingml/2006/table">
            <a:tbl>
              <a:tblPr firstRow="1" bandRow="1">
                <a:tableStyleId>{5940675A-B579-460E-94D1-54222C63F5DA}</a:tableStyleId>
              </a:tblPr>
              <a:tblGrid>
                <a:gridCol w="367995"/>
                <a:gridCol w="367995"/>
                <a:gridCol w="367995"/>
                <a:gridCol w="367995"/>
                <a:gridCol w="367995"/>
                <a:gridCol w="367995"/>
                <a:gridCol w="367995"/>
              </a:tblGrid>
              <a:tr h="274320">
                <a:tc>
                  <a:txBody>
                    <a:bodyPr/>
                    <a:lstStyle/>
                    <a:p>
                      <a:pPr algn="ctr"/>
                      <a:r>
                        <a:rPr lang="en-GB" sz="1400" i="1" dirty="0" smtClean="0">
                          <a:latin typeface="Times New Roman" panose="02020603050405020304" pitchFamily="18" charset="0"/>
                          <a:cs typeface="Times New Roman" panose="02020603050405020304" pitchFamily="18" charset="0"/>
                        </a:rPr>
                        <a:t>u</a:t>
                      </a:r>
                      <a:r>
                        <a:rPr lang="en-GB" sz="1400" baseline="-25000" dirty="0" smtClean="0">
                          <a:latin typeface="Times New Roman" panose="02020603050405020304" pitchFamily="18" charset="0"/>
                          <a:cs typeface="Times New Roman" panose="02020603050405020304" pitchFamily="18" charset="0"/>
                        </a:rPr>
                        <a:t>1</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GB" sz="1400" i="1" dirty="0" smtClean="0">
                          <a:latin typeface="Times New Roman" panose="02020603050405020304" pitchFamily="18" charset="0"/>
                          <a:cs typeface="Times New Roman" panose="02020603050405020304" pitchFamily="18" charset="0"/>
                        </a:rPr>
                        <a:t>u</a:t>
                      </a:r>
                      <a:r>
                        <a:rPr lang="en-GB" sz="1400" baseline="-25000" dirty="0" smtClean="0">
                          <a:latin typeface="Times New Roman" panose="02020603050405020304" pitchFamily="18" charset="0"/>
                          <a:cs typeface="Times New Roman" panose="02020603050405020304" pitchFamily="18" charset="0"/>
                        </a:rPr>
                        <a:t>2</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solidFill>
                      <a:schemeClr val="bg1">
                        <a:lumMod val="75000"/>
                      </a:schemeClr>
                    </a:solidFill>
                  </a:tcPr>
                </a:tc>
                <a:tc>
                  <a:txBody>
                    <a:bodyPr/>
                    <a:lstStyle/>
                    <a:p>
                      <a:pPr algn="ctr"/>
                      <a:r>
                        <a:rPr lang="en-GB" sz="1400" i="1" u="none" dirty="0" smtClean="0">
                          <a:latin typeface="Times New Roman" panose="02020603050405020304" pitchFamily="18" charset="0"/>
                          <a:cs typeface="Times New Roman" panose="02020603050405020304" pitchFamily="18" charset="0"/>
                        </a:rPr>
                        <a:t>u</a:t>
                      </a:r>
                      <a:r>
                        <a:rPr lang="en-GB" sz="1400" baseline="-25000" dirty="0" smtClean="0">
                          <a:latin typeface="Times New Roman" panose="02020603050405020304" pitchFamily="18" charset="0"/>
                          <a:cs typeface="Times New Roman" panose="02020603050405020304" pitchFamily="18" charset="0"/>
                        </a:rPr>
                        <a:t>3</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solidFill>
                      <a:schemeClr val="bg1">
                        <a:lumMod val="75000"/>
                      </a:schemeClr>
                    </a:solidFill>
                  </a:tcPr>
                </a:tc>
                <a:tc>
                  <a:txBody>
                    <a:bodyPr/>
                    <a:lstStyle/>
                    <a:p>
                      <a:pPr algn="ctr"/>
                      <a:r>
                        <a:rPr lang="en-GB" sz="1400" i="1" dirty="0" smtClean="0">
                          <a:latin typeface="Times New Roman" panose="02020603050405020304" pitchFamily="18" charset="0"/>
                          <a:cs typeface="Times New Roman" panose="02020603050405020304" pitchFamily="18" charset="0"/>
                        </a:rPr>
                        <a:t>u</a:t>
                      </a:r>
                      <a:r>
                        <a:rPr lang="en-GB" sz="1400" baseline="-25000" dirty="0" smtClean="0">
                          <a:latin typeface="Times New Roman" panose="02020603050405020304" pitchFamily="18" charset="0"/>
                          <a:cs typeface="Times New Roman" panose="02020603050405020304" pitchFamily="18" charset="0"/>
                        </a:rPr>
                        <a:t>4</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solidFill>
                      <a:schemeClr val="bg1">
                        <a:lumMod val="75000"/>
                      </a:schemeClr>
                    </a:solidFill>
                  </a:tcPr>
                </a:tc>
                <a:tc>
                  <a:txBody>
                    <a:bodyPr/>
                    <a:lstStyle/>
                    <a:p>
                      <a:pPr algn="ctr"/>
                      <a:r>
                        <a:rPr lang="en-GB" sz="1400" i="1" dirty="0" smtClean="0">
                          <a:latin typeface="Times New Roman" panose="02020603050405020304" pitchFamily="18" charset="0"/>
                          <a:cs typeface="Times New Roman" panose="02020603050405020304" pitchFamily="18" charset="0"/>
                        </a:rPr>
                        <a:t>u</a:t>
                      </a:r>
                      <a:r>
                        <a:rPr lang="en-GB" sz="1400" baseline="-25000" dirty="0" smtClean="0">
                          <a:latin typeface="Times New Roman" panose="02020603050405020304" pitchFamily="18" charset="0"/>
                          <a:cs typeface="Times New Roman" panose="02020603050405020304" pitchFamily="18" charset="0"/>
                        </a:rPr>
                        <a:t>5</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solidFill>
                      <a:schemeClr val="bg1"/>
                    </a:solidFill>
                  </a:tcPr>
                </a:tc>
                <a:tc>
                  <a:txBody>
                    <a:bodyPr/>
                    <a:lstStyle/>
                    <a:p>
                      <a:pPr algn="ctr"/>
                      <a:r>
                        <a:rPr lang="en-GB" sz="1400" i="1" dirty="0" smtClean="0">
                          <a:latin typeface="Times New Roman" panose="02020603050405020304" pitchFamily="18" charset="0"/>
                          <a:cs typeface="Times New Roman" panose="02020603050405020304" pitchFamily="18" charset="0"/>
                        </a:rPr>
                        <a:t>u</a:t>
                      </a:r>
                      <a:r>
                        <a:rPr lang="en-GB" sz="1400" baseline="-25000" dirty="0" smtClean="0">
                          <a:latin typeface="Times New Roman" panose="02020603050405020304" pitchFamily="18" charset="0"/>
                          <a:cs typeface="Times New Roman" panose="02020603050405020304" pitchFamily="18" charset="0"/>
                        </a:rPr>
                        <a:t>6</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GB" sz="1400" i="1" dirty="0" smtClean="0">
                          <a:latin typeface="Times New Roman" panose="02020603050405020304" pitchFamily="18" charset="0"/>
                          <a:cs typeface="Times New Roman" panose="02020603050405020304" pitchFamily="18" charset="0"/>
                        </a:rPr>
                        <a:t>u</a:t>
                      </a:r>
                      <a:r>
                        <a:rPr lang="en-GB" sz="1400" baseline="-25000" dirty="0" smtClean="0">
                          <a:latin typeface="Times New Roman" panose="02020603050405020304" pitchFamily="18" charset="0"/>
                          <a:cs typeface="Times New Roman" panose="02020603050405020304" pitchFamily="18" charset="0"/>
                        </a:rPr>
                        <a:t>7</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tc>
              </a:tr>
            </a:tbl>
          </a:graphicData>
        </a:graphic>
      </p:graphicFrame>
      <p:sp>
        <p:nvSpPr>
          <p:cNvPr id="27" name="TextBox 26"/>
          <p:cNvSpPr txBox="1"/>
          <p:nvPr/>
        </p:nvSpPr>
        <p:spPr>
          <a:xfrm>
            <a:off x="226041" y="4849598"/>
            <a:ext cx="474810" cy="300082"/>
          </a:xfrm>
          <a:prstGeom prst="rect">
            <a:avLst/>
          </a:prstGeom>
          <a:noFill/>
        </p:spPr>
        <p:txBody>
          <a:bodyPr wrap="none" rtlCol="0">
            <a:spAutoFit/>
          </a:bodyPr>
          <a:lstStyle/>
          <a:p>
            <a:r>
              <a:rPr lang="en-GB" sz="1350" i="1" dirty="0">
                <a:latin typeface="Times New Roman" panose="02020603050405020304" pitchFamily="18" charset="0"/>
                <a:cs typeface="Times New Roman" panose="02020603050405020304" pitchFamily="18" charset="0"/>
              </a:rPr>
              <a:t>R</a:t>
            </a:r>
            <a:r>
              <a:rPr lang="en-GB" sz="1350" dirty="0">
                <a:latin typeface="Times New Roman" panose="02020603050405020304" pitchFamily="18" charset="0"/>
                <a:cs typeface="Times New Roman" panose="02020603050405020304" pitchFamily="18" charset="0"/>
              </a:rPr>
              <a:t> = </a:t>
            </a:r>
          </a:p>
        </p:txBody>
      </p:sp>
      <p:sp>
        <p:nvSpPr>
          <p:cNvPr id="33" name="Right Arrow 32"/>
          <p:cNvSpPr/>
          <p:nvPr/>
        </p:nvSpPr>
        <p:spPr>
          <a:xfrm rot="16200000">
            <a:off x="2754993" y="5174462"/>
            <a:ext cx="296562" cy="203886"/>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aphicFrame>
        <p:nvGraphicFramePr>
          <p:cNvPr id="37" name="Table 36"/>
          <p:cNvGraphicFramePr>
            <a:graphicFrameLocks noGrp="1"/>
          </p:cNvGraphicFramePr>
          <p:nvPr>
            <p:extLst>
              <p:ext uri="{D42A27DB-BD31-4B8C-83A1-F6EECF244321}">
                <p14:modId xmlns:p14="http://schemas.microsoft.com/office/powerpoint/2010/main" val="2663831988"/>
              </p:ext>
            </p:extLst>
          </p:nvPr>
        </p:nvGraphicFramePr>
        <p:xfrm>
          <a:off x="4210397" y="4849599"/>
          <a:ext cx="2575965" cy="281940"/>
        </p:xfrm>
        <a:graphic>
          <a:graphicData uri="http://schemas.openxmlformats.org/drawingml/2006/table">
            <a:tbl>
              <a:tblPr firstRow="1" bandRow="1">
                <a:tableStyleId>{5940675A-B579-460E-94D1-54222C63F5DA}</a:tableStyleId>
              </a:tblPr>
              <a:tblGrid>
                <a:gridCol w="367995"/>
                <a:gridCol w="367995"/>
                <a:gridCol w="367995"/>
                <a:gridCol w="367995"/>
                <a:gridCol w="367995"/>
                <a:gridCol w="367995"/>
                <a:gridCol w="367995"/>
              </a:tblGrid>
              <a:tr h="274320">
                <a:tc>
                  <a:txBody>
                    <a:bodyPr/>
                    <a:lstStyle/>
                    <a:p>
                      <a:pPr algn="ctr"/>
                      <a:r>
                        <a:rPr lang="en-GB" sz="1400" i="1" dirty="0" smtClean="0">
                          <a:latin typeface="Times New Roman" panose="02020603050405020304" pitchFamily="18" charset="0"/>
                          <a:cs typeface="Times New Roman" panose="02020603050405020304" pitchFamily="18" charset="0"/>
                        </a:rPr>
                        <a:t>u</a:t>
                      </a:r>
                      <a:r>
                        <a:rPr lang="en-GB" sz="1400" baseline="-25000" dirty="0" smtClean="0">
                          <a:latin typeface="Times New Roman" panose="02020603050405020304" pitchFamily="18" charset="0"/>
                          <a:cs typeface="Times New Roman" panose="02020603050405020304" pitchFamily="18" charset="0"/>
                        </a:rPr>
                        <a:t>1</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GB" sz="1400" i="1" dirty="0" smtClean="0">
                          <a:latin typeface="Times New Roman" panose="02020603050405020304" pitchFamily="18" charset="0"/>
                          <a:cs typeface="Times New Roman" panose="02020603050405020304" pitchFamily="18" charset="0"/>
                        </a:rPr>
                        <a:t>u</a:t>
                      </a:r>
                      <a:r>
                        <a:rPr lang="en-GB" sz="1400" i="0" baseline="-25000" dirty="0" smtClean="0">
                          <a:latin typeface="Times New Roman" panose="02020603050405020304" pitchFamily="18" charset="0"/>
                          <a:cs typeface="Times New Roman" panose="02020603050405020304" pitchFamily="18" charset="0"/>
                        </a:rPr>
                        <a:t>5</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solidFill>
                      <a:schemeClr val="bg1"/>
                    </a:solidFill>
                  </a:tcPr>
                </a:tc>
                <a:tc>
                  <a:txBody>
                    <a:bodyPr/>
                    <a:lstStyle/>
                    <a:p>
                      <a:pPr algn="ctr"/>
                      <a:r>
                        <a:rPr lang="en-GB" sz="1400" i="1" u="none" dirty="0" smtClean="0">
                          <a:latin typeface="Times New Roman" panose="02020603050405020304" pitchFamily="18" charset="0"/>
                          <a:cs typeface="Times New Roman" panose="02020603050405020304" pitchFamily="18" charset="0"/>
                        </a:rPr>
                        <a:t>u</a:t>
                      </a:r>
                      <a:r>
                        <a:rPr lang="en-GB" sz="1400" i="0" u="none" baseline="-25000" dirty="0" smtClean="0">
                          <a:latin typeface="Times New Roman" panose="02020603050405020304" pitchFamily="18" charset="0"/>
                          <a:cs typeface="Times New Roman" panose="02020603050405020304" pitchFamily="18" charset="0"/>
                        </a:rPr>
                        <a:t>6</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solidFill>
                      <a:schemeClr val="bg1"/>
                    </a:solidFill>
                  </a:tcPr>
                </a:tc>
                <a:tc>
                  <a:txBody>
                    <a:bodyPr/>
                    <a:lstStyle/>
                    <a:p>
                      <a:pPr algn="ctr"/>
                      <a:r>
                        <a:rPr lang="en-GB" sz="1400" i="1" dirty="0" smtClean="0">
                          <a:latin typeface="Times New Roman" panose="02020603050405020304" pitchFamily="18" charset="0"/>
                          <a:cs typeface="Times New Roman" panose="02020603050405020304" pitchFamily="18" charset="0"/>
                        </a:rPr>
                        <a:t>u</a:t>
                      </a:r>
                      <a:r>
                        <a:rPr lang="en-GB" sz="1400" i="0" baseline="-25000" dirty="0" smtClean="0">
                          <a:latin typeface="Times New Roman" panose="02020603050405020304" pitchFamily="18" charset="0"/>
                          <a:cs typeface="Times New Roman" panose="02020603050405020304" pitchFamily="18" charset="0"/>
                        </a:rPr>
                        <a:t>2</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solidFill>
                      <a:schemeClr val="bg1">
                        <a:lumMod val="75000"/>
                      </a:schemeClr>
                    </a:solidFill>
                  </a:tcPr>
                </a:tc>
                <a:tc>
                  <a:txBody>
                    <a:bodyPr/>
                    <a:lstStyle/>
                    <a:p>
                      <a:pPr algn="ctr"/>
                      <a:r>
                        <a:rPr lang="en-GB" sz="1400" i="1" dirty="0" smtClean="0">
                          <a:latin typeface="Times New Roman" panose="02020603050405020304" pitchFamily="18" charset="0"/>
                          <a:cs typeface="Times New Roman" panose="02020603050405020304" pitchFamily="18" charset="0"/>
                        </a:rPr>
                        <a:t>u</a:t>
                      </a:r>
                      <a:r>
                        <a:rPr lang="en-GB" sz="1400" i="0" baseline="-25000" dirty="0" smtClean="0">
                          <a:latin typeface="Times New Roman" panose="02020603050405020304" pitchFamily="18" charset="0"/>
                          <a:cs typeface="Times New Roman" panose="02020603050405020304" pitchFamily="18" charset="0"/>
                        </a:rPr>
                        <a:t>3</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solidFill>
                      <a:schemeClr val="bg1">
                        <a:lumMod val="75000"/>
                      </a:schemeClr>
                    </a:solidFill>
                  </a:tcPr>
                </a:tc>
                <a:tc>
                  <a:txBody>
                    <a:bodyPr/>
                    <a:lstStyle/>
                    <a:p>
                      <a:pPr algn="ctr"/>
                      <a:r>
                        <a:rPr lang="en-GB" sz="1400" i="1" dirty="0" smtClean="0">
                          <a:latin typeface="Times New Roman" panose="02020603050405020304" pitchFamily="18" charset="0"/>
                          <a:cs typeface="Times New Roman" panose="02020603050405020304" pitchFamily="18" charset="0"/>
                        </a:rPr>
                        <a:t>u</a:t>
                      </a:r>
                      <a:r>
                        <a:rPr lang="en-GB" sz="1400" i="0" baseline="-25000" dirty="0" smtClean="0">
                          <a:latin typeface="Times New Roman" panose="02020603050405020304" pitchFamily="18" charset="0"/>
                          <a:cs typeface="Times New Roman" panose="02020603050405020304" pitchFamily="18" charset="0"/>
                        </a:rPr>
                        <a:t>4</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solidFill>
                      <a:schemeClr val="bg1">
                        <a:lumMod val="75000"/>
                      </a:schemeClr>
                    </a:solidFill>
                  </a:tcPr>
                </a:tc>
                <a:tc>
                  <a:txBody>
                    <a:bodyPr/>
                    <a:lstStyle/>
                    <a:p>
                      <a:pPr algn="ctr"/>
                      <a:r>
                        <a:rPr lang="en-GB" sz="1400" i="1" dirty="0" smtClean="0">
                          <a:latin typeface="Times New Roman" panose="02020603050405020304" pitchFamily="18" charset="0"/>
                          <a:cs typeface="Times New Roman" panose="02020603050405020304" pitchFamily="18" charset="0"/>
                        </a:rPr>
                        <a:t>u</a:t>
                      </a:r>
                      <a:r>
                        <a:rPr lang="en-GB" sz="1400" baseline="-25000" dirty="0" smtClean="0">
                          <a:latin typeface="Times New Roman" panose="02020603050405020304" pitchFamily="18" charset="0"/>
                          <a:cs typeface="Times New Roman" panose="02020603050405020304" pitchFamily="18" charset="0"/>
                        </a:rPr>
                        <a:t>7</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solidFill>
                      <a:schemeClr val="bg1"/>
                    </a:solidFill>
                  </a:tcPr>
                </a:tc>
              </a:tr>
            </a:tbl>
          </a:graphicData>
        </a:graphic>
      </p:graphicFrame>
      <p:sp>
        <p:nvSpPr>
          <p:cNvPr id="40" name="Right Arrow 39"/>
          <p:cNvSpPr/>
          <p:nvPr/>
        </p:nvSpPr>
        <p:spPr>
          <a:xfrm>
            <a:off x="3367210" y="4892796"/>
            <a:ext cx="296562" cy="203886"/>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1" name="TextBox 40"/>
          <p:cNvSpPr txBox="1"/>
          <p:nvPr/>
        </p:nvSpPr>
        <p:spPr>
          <a:xfrm>
            <a:off x="3750814" y="4852690"/>
            <a:ext cx="474810" cy="300082"/>
          </a:xfrm>
          <a:prstGeom prst="rect">
            <a:avLst/>
          </a:prstGeom>
          <a:noFill/>
        </p:spPr>
        <p:txBody>
          <a:bodyPr wrap="none" rtlCol="0">
            <a:spAutoFit/>
          </a:bodyPr>
          <a:lstStyle/>
          <a:p>
            <a:r>
              <a:rPr lang="en-GB" sz="1350" i="1" dirty="0">
                <a:latin typeface="Times New Roman" panose="02020603050405020304" pitchFamily="18" charset="0"/>
                <a:cs typeface="Times New Roman" panose="02020603050405020304" pitchFamily="18" charset="0"/>
              </a:rPr>
              <a:t>R</a:t>
            </a:r>
            <a:r>
              <a:rPr lang="en-GB" sz="1350" dirty="0">
                <a:latin typeface="Times New Roman" panose="02020603050405020304" pitchFamily="18" charset="0"/>
                <a:cs typeface="Times New Roman" panose="02020603050405020304" pitchFamily="18" charset="0"/>
              </a:rPr>
              <a:t> = </a:t>
            </a:r>
          </a:p>
        </p:txBody>
      </p:sp>
      <p:sp>
        <p:nvSpPr>
          <p:cNvPr id="20" name="TextBox 1"/>
          <p:cNvSpPr txBox="1">
            <a:spLocks noChangeArrowheads="1"/>
          </p:cNvSpPr>
          <p:nvPr/>
        </p:nvSpPr>
        <p:spPr bwMode="auto">
          <a:xfrm>
            <a:off x="1096878" y="283409"/>
            <a:ext cx="75670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GB" altLang="en-US" sz="2800" dirty="0" smtClean="0">
                <a:solidFill>
                  <a:schemeClr val="bg1"/>
                </a:solidFill>
                <a:latin typeface="Franklin Gothic Medium"/>
                <a:cs typeface="Franklin Gothic Medium"/>
              </a:rPr>
              <a:t>Local Search Operators</a:t>
            </a:r>
            <a:endParaRPr lang="en-GB" altLang="en-US" sz="2800" dirty="0">
              <a:solidFill>
                <a:schemeClr val="bg1"/>
              </a:solidFill>
              <a:latin typeface="Franklin Gothic Medium"/>
              <a:cs typeface="Franklin Gothic Medium"/>
            </a:endParaRPr>
          </a:p>
        </p:txBody>
      </p:sp>
      <p:sp>
        <p:nvSpPr>
          <p:cNvPr id="21" name="TextBox 6"/>
          <p:cNvSpPr txBox="1">
            <a:spLocks noChangeArrowheads="1"/>
          </p:cNvSpPr>
          <p:nvPr/>
        </p:nvSpPr>
        <p:spPr bwMode="auto">
          <a:xfrm>
            <a:off x="176385" y="1231081"/>
            <a:ext cx="5082904" cy="461665"/>
          </a:xfrm>
          <a:prstGeom prst="rect">
            <a:avLst/>
          </a:prstGeom>
          <a:noFill/>
          <a:ln w="9525">
            <a:noFill/>
            <a:miter lim="800000"/>
            <a:headEnd/>
            <a:tailEnd/>
          </a:ln>
        </p:spPr>
        <p:txBody>
          <a:bodyPr wrap="square">
            <a:spAutoFit/>
          </a:bodyPr>
          <a:lstStyle/>
          <a:p>
            <a:pPr marL="180975" indent="-180975">
              <a:buClr>
                <a:srgbClr val="B63241"/>
              </a:buClr>
              <a:defRPr/>
            </a:pPr>
            <a:r>
              <a:rPr lang="en-US" sz="2400" b="1" dirty="0" smtClean="0">
                <a:solidFill>
                  <a:srgbClr val="B63241"/>
                </a:solidFill>
                <a:latin typeface="Franklin Gothic Medium"/>
                <a:ea typeface="ＭＳ Ｐゴシック" charset="0"/>
                <a:cs typeface="Franklin Gothic Medium"/>
              </a:rPr>
              <a:t>Inter-route Operators</a:t>
            </a:r>
            <a:endParaRPr lang="en-US" sz="2400" b="1" dirty="0">
              <a:solidFill>
                <a:srgbClr val="3E6574"/>
              </a:solidFill>
              <a:latin typeface="Franklin Gothic Medium"/>
              <a:ea typeface="ＭＳ Ｐゴシック" charset="0"/>
              <a:cs typeface="Franklin Gothic Medium"/>
            </a:endParaRPr>
          </a:p>
        </p:txBody>
      </p:sp>
      <p:graphicFrame>
        <p:nvGraphicFramePr>
          <p:cNvPr id="24" name="Table 23"/>
          <p:cNvGraphicFramePr>
            <a:graphicFrameLocks noGrp="1"/>
          </p:cNvGraphicFramePr>
          <p:nvPr>
            <p:extLst>
              <p:ext uri="{D42A27DB-BD31-4B8C-83A1-F6EECF244321}">
                <p14:modId xmlns:p14="http://schemas.microsoft.com/office/powerpoint/2010/main" val="1586856879"/>
              </p:ext>
            </p:extLst>
          </p:nvPr>
        </p:nvGraphicFramePr>
        <p:xfrm>
          <a:off x="647908" y="2993565"/>
          <a:ext cx="2575965" cy="281940"/>
        </p:xfrm>
        <a:graphic>
          <a:graphicData uri="http://schemas.openxmlformats.org/drawingml/2006/table">
            <a:tbl>
              <a:tblPr firstRow="1" bandRow="1">
                <a:tableStyleId>{5940675A-B579-460E-94D1-54222C63F5DA}</a:tableStyleId>
              </a:tblPr>
              <a:tblGrid>
                <a:gridCol w="367995"/>
                <a:gridCol w="367995"/>
                <a:gridCol w="367995"/>
                <a:gridCol w="367995"/>
                <a:gridCol w="367995"/>
                <a:gridCol w="367995"/>
                <a:gridCol w="367995"/>
              </a:tblGrid>
              <a:tr h="274320">
                <a:tc>
                  <a:txBody>
                    <a:bodyPr/>
                    <a:lstStyle/>
                    <a:p>
                      <a:pPr algn="ctr"/>
                      <a:r>
                        <a:rPr lang="en-GB" sz="1400" i="1" dirty="0" smtClean="0">
                          <a:latin typeface="Times New Roman" panose="02020603050405020304" pitchFamily="18" charset="0"/>
                          <a:cs typeface="Times New Roman" panose="02020603050405020304" pitchFamily="18" charset="0"/>
                        </a:rPr>
                        <a:t>u</a:t>
                      </a:r>
                      <a:r>
                        <a:rPr lang="en-GB" sz="1400" baseline="-25000" dirty="0" smtClean="0">
                          <a:latin typeface="Times New Roman" panose="02020603050405020304" pitchFamily="18" charset="0"/>
                          <a:cs typeface="Times New Roman" panose="02020603050405020304" pitchFamily="18" charset="0"/>
                        </a:rPr>
                        <a:t>1</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solidFill>
                      <a:schemeClr val="tx2">
                        <a:lumMod val="40000"/>
                        <a:lumOff val="60000"/>
                      </a:schemeClr>
                    </a:solidFill>
                  </a:tcPr>
                </a:tc>
                <a:tc>
                  <a:txBody>
                    <a:bodyPr/>
                    <a:lstStyle/>
                    <a:p>
                      <a:pPr algn="ctr"/>
                      <a:r>
                        <a:rPr lang="en-GB" sz="1400" i="1" dirty="0" smtClean="0">
                          <a:latin typeface="Times New Roman" panose="02020603050405020304" pitchFamily="18" charset="0"/>
                          <a:cs typeface="Times New Roman" panose="02020603050405020304" pitchFamily="18" charset="0"/>
                        </a:rPr>
                        <a:t>u</a:t>
                      </a:r>
                      <a:r>
                        <a:rPr lang="en-GB" sz="1400" baseline="-25000" dirty="0" smtClean="0">
                          <a:latin typeface="Times New Roman" panose="02020603050405020304" pitchFamily="18" charset="0"/>
                          <a:cs typeface="Times New Roman" panose="02020603050405020304" pitchFamily="18" charset="0"/>
                        </a:rPr>
                        <a:t>2</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solidFill>
                      <a:schemeClr val="tx2">
                        <a:lumMod val="40000"/>
                        <a:lumOff val="60000"/>
                      </a:schemeClr>
                    </a:solidFill>
                  </a:tcPr>
                </a:tc>
                <a:tc>
                  <a:txBody>
                    <a:bodyPr/>
                    <a:lstStyle/>
                    <a:p>
                      <a:pPr algn="ctr"/>
                      <a:r>
                        <a:rPr lang="en-GB" sz="1400" i="1" u="none" dirty="0" smtClean="0">
                          <a:latin typeface="Times New Roman" panose="02020603050405020304" pitchFamily="18" charset="0"/>
                          <a:cs typeface="Times New Roman" panose="02020603050405020304" pitchFamily="18" charset="0"/>
                        </a:rPr>
                        <a:t>u</a:t>
                      </a:r>
                      <a:r>
                        <a:rPr lang="en-GB" sz="1400" baseline="-25000" dirty="0" smtClean="0">
                          <a:latin typeface="Times New Roman" panose="02020603050405020304" pitchFamily="18" charset="0"/>
                          <a:cs typeface="Times New Roman" panose="02020603050405020304" pitchFamily="18" charset="0"/>
                        </a:rPr>
                        <a:t>3</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solidFill>
                      <a:schemeClr val="bg1">
                        <a:lumMod val="75000"/>
                      </a:schemeClr>
                    </a:solidFill>
                  </a:tcPr>
                </a:tc>
                <a:tc>
                  <a:txBody>
                    <a:bodyPr/>
                    <a:lstStyle/>
                    <a:p>
                      <a:pPr algn="ctr"/>
                      <a:r>
                        <a:rPr lang="en-GB" sz="1400" i="1" dirty="0" smtClean="0">
                          <a:latin typeface="Times New Roman" panose="02020603050405020304" pitchFamily="18" charset="0"/>
                          <a:cs typeface="Times New Roman" panose="02020603050405020304" pitchFamily="18" charset="0"/>
                        </a:rPr>
                        <a:t>u</a:t>
                      </a:r>
                      <a:r>
                        <a:rPr lang="en-GB" sz="1400" baseline="-25000" dirty="0" smtClean="0">
                          <a:latin typeface="Times New Roman" panose="02020603050405020304" pitchFamily="18" charset="0"/>
                          <a:cs typeface="Times New Roman" panose="02020603050405020304" pitchFamily="18" charset="0"/>
                        </a:rPr>
                        <a:t>4</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solidFill>
                      <a:schemeClr val="bg1">
                        <a:lumMod val="75000"/>
                      </a:schemeClr>
                    </a:solidFill>
                  </a:tcPr>
                </a:tc>
                <a:tc>
                  <a:txBody>
                    <a:bodyPr/>
                    <a:lstStyle/>
                    <a:p>
                      <a:pPr algn="ctr"/>
                      <a:r>
                        <a:rPr lang="en-GB" sz="1400" i="1" dirty="0" smtClean="0">
                          <a:latin typeface="Times New Roman" panose="02020603050405020304" pitchFamily="18" charset="0"/>
                          <a:cs typeface="Times New Roman" panose="02020603050405020304" pitchFamily="18" charset="0"/>
                        </a:rPr>
                        <a:t>u</a:t>
                      </a:r>
                      <a:r>
                        <a:rPr lang="en-GB" sz="1400" baseline="-25000" dirty="0" smtClean="0">
                          <a:latin typeface="Times New Roman" panose="02020603050405020304" pitchFamily="18" charset="0"/>
                          <a:cs typeface="Times New Roman" panose="02020603050405020304" pitchFamily="18" charset="0"/>
                        </a:rPr>
                        <a:t>5</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solidFill>
                      <a:schemeClr val="bg1">
                        <a:lumMod val="75000"/>
                      </a:schemeClr>
                    </a:solidFill>
                  </a:tcPr>
                </a:tc>
                <a:tc>
                  <a:txBody>
                    <a:bodyPr/>
                    <a:lstStyle/>
                    <a:p>
                      <a:pPr algn="ctr"/>
                      <a:r>
                        <a:rPr lang="en-GB" sz="1400" i="1" dirty="0" smtClean="0">
                          <a:latin typeface="Times New Roman" panose="02020603050405020304" pitchFamily="18" charset="0"/>
                          <a:cs typeface="Times New Roman" panose="02020603050405020304" pitchFamily="18" charset="0"/>
                        </a:rPr>
                        <a:t>u</a:t>
                      </a:r>
                      <a:r>
                        <a:rPr lang="en-GB" sz="1400" baseline="-25000" dirty="0" smtClean="0">
                          <a:latin typeface="Times New Roman" panose="02020603050405020304" pitchFamily="18" charset="0"/>
                          <a:cs typeface="Times New Roman" panose="02020603050405020304" pitchFamily="18" charset="0"/>
                        </a:rPr>
                        <a:t>6</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solidFill>
                      <a:schemeClr val="tx2">
                        <a:lumMod val="40000"/>
                        <a:lumOff val="60000"/>
                      </a:schemeClr>
                    </a:solidFill>
                  </a:tcPr>
                </a:tc>
                <a:tc>
                  <a:txBody>
                    <a:bodyPr/>
                    <a:lstStyle/>
                    <a:p>
                      <a:pPr algn="ctr"/>
                      <a:r>
                        <a:rPr lang="en-GB" sz="1400" b="0" i="1" dirty="0" smtClean="0">
                          <a:latin typeface="Times New Roman" panose="02020603050405020304" pitchFamily="18" charset="0"/>
                          <a:cs typeface="Times New Roman" panose="02020603050405020304" pitchFamily="18" charset="0"/>
                        </a:rPr>
                        <a:t>u</a:t>
                      </a:r>
                      <a:r>
                        <a:rPr lang="en-GB" sz="1400" b="0" baseline="-25000" dirty="0" smtClean="0">
                          <a:latin typeface="Times New Roman" panose="02020603050405020304" pitchFamily="18" charset="0"/>
                          <a:cs typeface="Times New Roman" panose="02020603050405020304" pitchFamily="18" charset="0"/>
                        </a:rPr>
                        <a:t>7</a:t>
                      </a:r>
                      <a:endParaRPr lang="en-GB" sz="1400" b="0" baseline="-25000" dirty="0">
                        <a:latin typeface="Times New Roman" panose="02020603050405020304" pitchFamily="18" charset="0"/>
                        <a:cs typeface="Times New Roman" panose="02020603050405020304" pitchFamily="18" charset="0"/>
                      </a:endParaRPr>
                    </a:p>
                  </a:txBody>
                  <a:tcPr marL="68580" marR="68580" marT="34290" marB="34290">
                    <a:solidFill>
                      <a:schemeClr val="tx2">
                        <a:lumMod val="40000"/>
                        <a:lumOff val="60000"/>
                      </a:schemeClr>
                    </a:solidFill>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3709191176"/>
              </p:ext>
            </p:extLst>
          </p:nvPr>
        </p:nvGraphicFramePr>
        <p:xfrm>
          <a:off x="647908" y="3435267"/>
          <a:ext cx="2575965" cy="281940"/>
        </p:xfrm>
        <a:graphic>
          <a:graphicData uri="http://schemas.openxmlformats.org/drawingml/2006/table">
            <a:tbl>
              <a:tblPr firstRow="1" bandRow="1">
                <a:tableStyleId>{5940675A-B579-460E-94D1-54222C63F5DA}</a:tableStyleId>
              </a:tblPr>
              <a:tblGrid>
                <a:gridCol w="367995"/>
                <a:gridCol w="367995"/>
                <a:gridCol w="367995"/>
                <a:gridCol w="367995"/>
                <a:gridCol w="367995"/>
                <a:gridCol w="367995"/>
                <a:gridCol w="367995"/>
              </a:tblGrid>
              <a:tr h="274320">
                <a:tc>
                  <a:txBody>
                    <a:bodyPr/>
                    <a:lstStyle/>
                    <a:p>
                      <a:pPr algn="ctr"/>
                      <a:r>
                        <a:rPr lang="en-GB" sz="1400" i="1" baseline="0" dirty="0" smtClean="0">
                          <a:latin typeface="Times New Roman" panose="02020603050405020304" pitchFamily="18" charset="0"/>
                          <a:cs typeface="Times New Roman" panose="02020603050405020304" pitchFamily="18" charset="0"/>
                        </a:rPr>
                        <a:t>v</a:t>
                      </a:r>
                      <a:r>
                        <a:rPr lang="en-GB" sz="1400" baseline="-25000" dirty="0" smtClean="0">
                          <a:latin typeface="Times New Roman" panose="02020603050405020304" pitchFamily="18" charset="0"/>
                          <a:cs typeface="Times New Roman" panose="02020603050405020304" pitchFamily="18" charset="0"/>
                        </a:rPr>
                        <a:t>1</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GB" sz="1400" i="1" dirty="0" smtClean="0">
                          <a:latin typeface="Times New Roman" panose="02020603050405020304" pitchFamily="18" charset="0"/>
                          <a:cs typeface="Times New Roman" panose="02020603050405020304" pitchFamily="18" charset="0"/>
                        </a:rPr>
                        <a:t>v</a:t>
                      </a:r>
                      <a:r>
                        <a:rPr lang="en-GB" sz="1400" baseline="-25000" dirty="0" smtClean="0">
                          <a:latin typeface="Times New Roman" panose="02020603050405020304" pitchFamily="18" charset="0"/>
                          <a:cs typeface="Times New Roman" panose="02020603050405020304" pitchFamily="18" charset="0"/>
                        </a:rPr>
                        <a:t>2</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solidFill>
                      <a:schemeClr val="bg1"/>
                    </a:solidFill>
                  </a:tcPr>
                </a:tc>
                <a:tc>
                  <a:txBody>
                    <a:bodyPr/>
                    <a:lstStyle/>
                    <a:p>
                      <a:pPr algn="ctr"/>
                      <a:r>
                        <a:rPr lang="en-GB" sz="1400" i="1" dirty="0" smtClean="0">
                          <a:latin typeface="Times New Roman" panose="02020603050405020304" pitchFamily="18" charset="0"/>
                          <a:cs typeface="Times New Roman" panose="02020603050405020304" pitchFamily="18" charset="0"/>
                        </a:rPr>
                        <a:t>v</a:t>
                      </a:r>
                      <a:r>
                        <a:rPr lang="en-GB" sz="1400" baseline="-25000" dirty="0" smtClean="0">
                          <a:latin typeface="Times New Roman" panose="02020603050405020304" pitchFamily="18" charset="0"/>
                          <a:cs typeface="Times New Roman" panose="02020603050405020304" pitchFamily="18" charset="0"/>
                        </a:rPr>
                        <a:t>3</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solidFill>
                      <a:schemeClr val="bg1"/>
                    </a:solidFill>
                  </a:tcPr>
                </a:tc>
                <a:tc>
                  <a:txBody>
                    <a:bodyPr/>
                    <a:lstStyle/>
                    <a:p>
                      <a:pPr algn="ctr"/>
                      <a:r>
                        <a:rPr lang="en-GB" sz="1400" i="1" dirty="0" smtClean="0">
                          <a:latin typeface="Times New Roman" panose="02020603050405020304" pitchFamily="18" charset="0"/>
                          <a:cs typeface="Times New Roman" panose="02020603050405020304" pitchFamily="18" charset="0"/>
                        </a:rPr>
                        <a:t>v</a:t>
                      </a:r>
                      <a:r>
                        <a:rPr lang="en-GB" sz="1400" baseline="-25000" dirty="0" smtClean="0">
                          <a:latin typeface="Times New Roman" panose="02020603050405020304" pitchFamily="18" charset="0"/>
                          <a:cs typeface="Times New Roman" panose="02020603050405020304" pitchFamily="18" charset="0"/>
                        </a:rPr>
                        <a:t>4</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solidFill>
                      <a:schemeClr val="bg1"/>
                    </a:solidFill>
                  </a:tcPr>
                </a:tc>
                <a:tc>
                  <a:txBody>
                    <a:bodyPr/>
                    <a:lstStyle/>
                    <a:p>
                      <a:pPr algn="ctr"/>
                      <a:r>
                        <a:rPr lang="en-GB" sz="1400" i="1" dirty="0" smtClean="0">
                          <a:latin typeface="Times New Roman" panose="02020603050405020304" pitchFamily="18" charset="0"/>
                          <a:cs typeface="Times New Roman" panose="02020603050405020304" pitchFamily="18" charset="0"/>
                        </a:rPr>
                        <a:t>v</a:t>
                      </a:r>
                      <a:r>
                        <a:rPr lang="en-GB" sz="1400" baseline="-25000" dirty="0" smtClean="0">
                          <a:latin typeface="Times New Roman" panose="02020603050405020304" pitchFamily="18" charset="0"/>
                          <a:cs typeface="Times New Roman" panose="02020603050405020304" pitchFamily="18" charset="0"/>
                        </a:rPr>
                        <a:t>5</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solidFill>
                      <a:schemeClr val="bg1"/>
                    </a:solidFill>
                  </a:tcPr>
                </a:tc>
                <a:tc>
                  <a:txBody>
                    <a:bodyPr/>
                    <a:lstStyle/>
                    <a:p>
                      <a:pPr algn="ctr"/>
                      <a:r>
                        <a:rPr lang="en-GB" sz="1400" i="1" dirty="0" smtClean="0">
                          <a:latin typeface="Times New Roman" panose="02020603050405020304" pitchFamily="18" charset="0"/>
                          <a:cs typeface="Times New Roman" panose="02020603050405020304" pitchFamily="18" charset="0"/>
                        </a:rPr>
                        <a:t>v</a:t>
                      </a:r>
                      <a:r>
                        <a:rPr lang="en-GB" sz="1400" baseline="-25000" dirty="0" smtClean="0">
                          <a:latin typeface="Times New Roman" panose="02020603050405020304" pitchFamily="18" charset="0"/>
                          <a:cs typeface="Times New Roman" panose="02020603050405020304" pitchFamily="18" charset="0"/>
                        </a:rPr>
                        <a:t>6</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tc>
                <a:tc>
                  <a:txBody>
                    <a:bodyPr/>
                    <a:lstStyle/>
                    <a:p>
                      <a:endParaRPr lang="en-GB" sz="1400" dirty="0">
                        <a:latin typeface="Times New Roman" panose="02020603050405020304" pitchFamily="18" charset="0"/>
                        <a:cs typeface="Times New Roman" panose="02020603050405020304" pitchFamily="18" charset="0"/>
                      </a:endParaRPr>
                    </a:p>
                  </a:txBody>
                  <a:tcPr marL="68580" marR="68580" marT="34290" marB="34290">
                    <a:lnR w="12700" cmpd="sng">
                      <a:noFill/>
                    </a:lnR>
                    <a:lnT w="12700" cmpd="sng">
                      <a:noFill/>
                    </a:lnT>
                    <a:lnB w="12700" cmpd="sng">
                      <a:noFill/>
                    </a:lnB>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2670548129"/>
              </p:ext>
            </p:extLst>
          </p:nvPr>
        </p:nvGraphicFramePr>
        <p:xfrm>
          <a:off x="4166870" y="2993565"/>
          <a:ext cx="1471980" cy="281940"/>
        </p:xfrm>
        <a:graphic>
          <a:graphicData uri="http://schemas.openxmlformats.org/drawingml/2006/table">
            <a:tbl>
              <a:tblPr firstRow="1" bandRow="1">
                <a:tableStyleId>{5940675A-B579-460E-94D1-54222C63F5DA}</a:tableStyleId>
              </a:tblPr>
              <a:tblGrid>
                <a:gridCol w="367995"/>
                <a:gridCol w="367995"/>
                <a:gridCol w="367995"/>
                <a:gridCol w="367995"/>
              </a:tblGrid>
              <a:tr h="274320">
                <a:tc>
                  <a:txBody>
                    <a:bodyPr/>
                    <a:lstStyle/>
                    <a:p>
                      <a:pPr algn="ctr"/>
                      <a:r>
                        <a:rPr lang="en-GB" sz="1400" i="1" dirty="0" smtClean="0">
                          <a:latin typeface="Times New Roman" panose="02020603050405020304" pitchFamily="18" charset="0"/>
                          <a:cs typeface="Times New Roman" panose="02020603050405020304" pitchFamily="18" charset="0"/>
                        </a:rPr>
                        <a:t>u</a:t>
                      </a:r>
                      <a:r>
                        <a:rPr lang="en-GB" sz="1400" baseline="-25000" dirty="0" smtClean="0">
                          <a:latin typeface="Times New Roman" panose="02020603050405020304" pitchFamily="18" charset="0"/>
                          <a:cs typeface="Times New Roman" panose="02020603050405020304" pitchFamily="18" charset="0"/>
                        </a:rPr>
                        <a:t>1</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solidFill>
                      <a:schemeClr val="tx2">
                        <a:lumMod val="40000"/>
                        <a:lumOff val="60000"/>
                      </a:schemeClr>
                    </a:solidFill>
                  </a:tcPr>
                </a:tc>
                <a:tc>
                  <a:txBody>
                    <a:bodyPr/>
                    <a:lstStyle/>
                    <a:p>
                      <a:pPr algn="ctr"/>
                      <a:r>
                        <a:rPr lang="en-GB" sz="1400" i="1" dirty="0" smtClean="0">
                          <a:latin typeface="Times New Roman" panose="02020603050405020304" pitchFamily="18" charset="0"/>
                          <a:cs typeface="Times New Roman" panose="02020603050405020304" pitchFamily="18" charset="0"/>
                        </a:rPr>
                        <a:t>u</a:t>
                      </a:r>
                      <a:r>
                        <a:rPr lang="en-GB" sz="1400" baseline="-25000" dirty="0" smtClean="0">
                          <a:latin typeface="Times New Roman" panose="02020603050405020304" pitchFamily="18" charset="0"/>
                          <a:cs typeface="Times New Roman" panose="02020603050405020304" pitchFamily="18" charset="0"/>
                        </a:rPr>
                        <a:t>2</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solidFill>
                      <a:schemeClr val="tx2">
                        <a:lumMod val="40000"/>
                        <a:lumOff val="60000"/>
                      </a:schemeClr>
                    </a:solidFill>
                  </a:tcPr>
                </a:tc>
                <a:tc>
                  <a:txBody>
                    <a:bodyPr/>
                    <a:lstStyle/>
                    <a:p>
                      <a:pPr algn="ctr"/>
                      <a:r>
                        <a:rPr lang="en-GB" sz="1400" i="1" dirty="0" smtClean="0">
                          <a:latin typeface="Times New Roman" panose="02020603050405020304" pitchFamily="18" charset="0"/>
                          <a:cs typeface="Times New Roman" panose="02020603050405020304" pitchFamily="18" charset="0"/>
                        </a:rPr>
                        <a:t>u</a:t>
                      </a:r>
                      <a:r>
                        <a:rPr lang="en-GB" sz="1400" baseline="-25000" dirty="0" smtClean="0">
                          <a:latin typeface="Times New Roman" panose="02020603050405020304" pitchFamily="18" charset="0"/>
                          <a:cs typeface="Times New Roman" panose="02020603050405020304" pitchFamily="18" charset="0"/>
                        </a:rPr>
                        <a:t>6</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solidFill>
                      <a:schemeClr val="tx2">
                        <a:lumMod val="40000"/>
                        <a:lumOff val="60000"/>
                      </a:schemeClr>
                    </a:solidFill>
                  </a:tcPr>
                </a:tc>
                <a:tc>
                  <a:txBody>
                    <a:bodyPr/>
                    <a:lstStyle/>
                    <a:p>
                      <a:pPr algn="ctr"/>
                      <a:r>
                        <a:rPr lang="en-GB" sz="1400" i="1" dirty="0" smtClean="0">
                          <a:latin typeface="Times New Roman" panose="02020603050405020304" pitchFamily="18" charset="0"/>
                          <a:cs typeface="Times New Roman" panose="02020603050405020304" pitchFamily="18" charset="0"/>
                        </a:rPr>
                        <a:t>u</a:t>
                      </a:r>
                      <a:r>
                        <a:rPr lang="en-GB" sz="1400" baseline="-25000" dirty="0" smtClean="0">
                          <a:latin typeface="Times New Roman" panose="02020603050405020304" pitchFamily="18" charset="0"/>
                          <a:cs typeface="Times New Roman" panose="02020603050405020304" pitchFamily="18" charset="0"/>
                        </a:rPr>
                        <a:t>7</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solidFill>
                      <a:schemeClr val="tx2">
                        <a:lumMod val="40000"/>
                        <a:lumOff val="60000"/>
                      </a:schemeClr>
                    </a:solidFill>
                  </a:tcPr>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3877330421"/>
              </p:ext>
            </p:extLst>
          </p:nvPr>
        </p:nvGraphicFramePr>
        <p:xfrm>
          <a:off x="4166870" y="3435267"/>
          <a:ext cx="3308346" cy="281940"/>
        </p:xfrm>
        <a:graphic>
          <a:graphicData uri="http://schemas.openxmlformats.org/drawingml/2006/table">
            <a:tbl>
              <a:tblPr firstRow="1" bandRow="1">
                <a:tableStyleId>{5940675A-B579-460E-94D1-54222C63F5DA}</a:tableStyleId>
              </a:tblPr>
              <a:tblGrid>
                <a:gridCol w="367594"/>
                <a:gridCol w="367594"/>
                <a:gridCol w="367594"/>
                <a:gridCol w="367594"/>
                <a:gridCol w="367594"/>
                <a:gridCol w="367594"/>
                <a:gridCol w="367594"/>
                <a:gridCol w="367594"/>
                <a:gridCol w="367594"/>
              </a:tblGrid>
              <a:tr h="274320">
                <a:tc>
                  <a:txBody>
                    <a:bodyPr/>
                    <a:lstStyle/>
                    <a:p>
                      <a:pPr algn="ctr"/>
                      <a:r>
                        <a:rPr lang="en-GB" sz="1400" i="1" baseline="0" dirty="0" smtClean="0">
                          <a:latin typeface="Times New Roman" panose="02020603050405020304" pitchFamily="18" charset="0"/>
                          <a:cs typeface="Times New Roman" panose="02020603050405020304" pitchFamily="18" charset="0"/>
                        </a:rPr>
                        <a:t>v</a:t>
                      </a:r>
                      <a:r>
                        <a:rPr lang="en-GB" sz="1400" baseline="-25000" dirty="0" smtClean="0">
                          <a:latin typeface="Times New Roman" panose="02020603050405020304" pitchFamily="18" charset="0"/>
                          <a:cs typeface="Times New Roman" panose="02020603050405020304" pitchFamily="18" charset="0"/>
                        </a:rPr>
                        <a:t>1</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GB" sz="1400" i="1" baseline="0" dirty="0" smtClean="0">
                          <a:latin typeface="Times New Roman" panose="02020603050405020304" pitchFamily="18" charset="0"/>
                          <a:cs typeface="Times New Roman" panose="02020603050405020304" pitchFamily="18" charset="0"/>
                        </a:rPr>
                        <a:t>u</a:t>
                      </a:r>
                      <a:r>
                        <a:rPr lang="en-GB" sz="1400" i="0" baseline="-25000" dirty="0" smtClean="0">
                          <a:latin typeface="Times New Roman" panose="02020603050405020304" pitchFamily="18" charset="0"/>
                          <a:cs typeface="Times New Roman" panose="02020603050405020304" pitchFamily="18" charset="0"/>
                        </a:rPr>
                        <a:t>5</a:t>
                      </a:r>
                      <a:endParaRPr lang="en-GB" sz="1400" i="0" baseline="-25000" dirty="0">
                        <a:latin typeface="Times New Roman" panose="02020603050405020304" pitchFamily="18" charset="0"/>
                        <a:cs typeface="Times New Roman" panose="02020603050405020304" pitchFamily="18" charset="0"/>
                      </a:endParaRPr>
                    </a:p>
                  </a:txBody>
                  <a:tcPr marL="68580" marR="68580" marT="34290" marB="34290">
                    <a:solidFill>
                      <a:schemeClr val="bg1">
                        <a:lumMod val="75000"/>
                      </a:schemeClr>
                    </a:solidFill>
                  </a:tcPr>
                </a:tc>
                <a:tc>
                  <a:txBody>
                    <a:bodyPr/>
                    <a:lstStyle/>
                    <a:p>
                      <a:pPr algn="ctr"/>
                      <a:r>
                        <a:rPr lang="en-GB" sz="1400" i="1" baseline="0" dirty="0" smtClean="0">
                          <a:latin typeface="Times New Roman" panose="02020603050405020304" pitchFamily="18" charset="0"/>
                          <a:cs typeface="Times New Roman" panose="02020603050405020304" pitchFamily="18" charset="0"/>
                        </a:rPr>
                        <a:t>u</a:t>
                      </a:r>
                      <a:r>
                        <a:rPr lang="en-GB" sz="1400" i="0" baseline="-25000" dirty="0" smtClean="0">
                          <a:latin typeface="Times New Roman" panose="02020603050405020304" pitchFamily="18" charset="0"/>
                          <a:cs typeface="Times New Roman" panose="02020603050405020304" pitchFamily="18" charset="0"/>
                        </a:rPr>
                        <a:t>4</a:t>
                      </a:r>
                      <a:endParaRPr lang="en-GB" sz="1400" i="0" baseline="-25000" dirty="0">
                        <a:latin typeface="Times New Roman" panose="02020603050405020304" pitchFamily="18" charset="0"/>
                        <a:cs typeface="Times New Roman" panose="02020603050405020304" pitchFamily="18" charset="0"/>
                      </a:endParaRPr>
                    </a:p>
                  </a:txBody>
                  <a:tcPr marL="68580" marR="68580" marT="34290" marB="34290">
                    <a:solidFill>
                      <a:schemeClr val="bg1">
                        <a:lumMod val="75000"/>
                      </a:schemeClr>
                    </a:solidFill>
                  </a:tcPr>
                </a:tc>
                <a:tc>
                  <a:txBody>
                    <a:bodyPr/>
                    <a:lstStyle/>
                    <a:p>
                      <a:pPr algn="ctr"/>
                      <a:r>
                        <a:rPr lang="en-GB" sz="1400" i="1" baseline="0" dirty="0" smtClean="0">
                          <a:latin typeface="Times New Roman" panose="02020603050405020304" pitchFamily="18" charset="0"/>
                          <a:cs typeface="Times New Roman" panose="02020603050405020304" pitchFamily="18" charset="0"/>
                        </a:rPr>
                        <a:t>u</a:t>
                      </a:r>
                      <a:r>
                        <a:rPr lang="en-GB" sz="1400" i="0" baseline="-25000" dirty="0" smtClean="0">
                          <a:latin typeface="Times New Roman" panose="02020603050405020304" pitchFamily="18" charset="0"/>
                          <a:cs typeface="Times New Roman" panose="02020603050405020304" pitchFamily="18" charset="0"/>
                        </a:rPr>
                        <a:t>3</a:t>
                      </a:r>
                      <a:endParaRPr lang="en-GB" sz="1400" i="0" baseline="-25000" dirty="0">
                        <a:latin typeface="Times New Roman" panose="02020603050405020304" pitchFamily="18" charset="0"/>
                        <a:cs typeface="Times New Roman" panose="02020603050405020304" pitchFamily="18" charset="0"/>
                      </a:endParaRPr>
                    </a:p>
                  </a:txBody>
                  <a:tcPr marL="68580" marR="68580" marT="34290" marB="34290">
                    <a:solidFill>
                      <a:schemeClr val="bg1">
                        <a:lumMod val="75000"/>
                      </a:schemeClr>
                    </a:solidFill>
                  </a:tcPr>
                </a:tc>
                <a:tc>
                  <a:txBody>
                    <a:bodyPr/>
                    <a:lstStyle/>
                    <a:p>
                      <a:pPr algn="ctr"/>
                      <a:r>
                        <a:rPr lang="en-GB" sz="1400" i="1" dirty="0" smtClean="0">
                          <a:latin typeface="Times New Roman" panose="02020603050405020304" pitchFamily="18" charset="0"/>
                          <a:cs typeface="Times New Roman" panose="02020603050405020304" pitchFamily="18" charset="0"/>
                        </a:rPr>
                        <a:t>v</a:t>
                      </a:r>
                      <a:r>
                        <a:rPr lang="en-GB" sz="1400" i="0" baseline="-25000" dirty="0" smtClean="0">
                          <a:latin typeface="Times New Roman" panose="02020603050405020304" pitchFamily="18" charset="0"/>
                          <a:cs typeface="Times New Roman" panose="02020603050405020304" pitchFamily="18" charset="0"/>
                        </a:rPr>
                        <a:t>2</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solidFill>
                      <a:schemeClr val="bg1"/>
                    </a:solidFill>
                  </a:tcPr>
                </a:tc>
                <a:tc>
                  <a:txBody>
                    <a:bodyPr/>
                    <a:lstStyle/>
                    <a:p>
                      <a:pPr algn="ctr"/>
                      <a:r>
                        <a:rPr lang="en-GB" sz="1400" i="1" dirty="0" smtClean="0">
                          <a:latin typeface="Times New Roman" panose="02020603050405020304" pitchFamily="18" charset="0"/>
                          <a:cs typeface="Times New Roman" panose="02020603050405020304" pitchFamily="18" charset="0"/>
                        </a:rPr>
                        <a:t>v</a:t>
                      </a:r>
                      <a:r>
                        <a:rPr lang="en-GB" sz="1400" i="0" baseline="-25000" dirty="0" smtClean="0">
                          <a:latin typeface="Times New Roman" panose="02020603050405020304" pitchFamily="18" charset="0"/>
                          <a:cs typeface="Times New Roman" panose="02020603050405020304" pitchFamily="18" charset="0"/>
                        </a:rPr>
                        <a:t>3</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solidFill>
                      <a:schemeClr val="bg1"/>
                    </a:solidFill>
                  </a:tcPr>
                </a:tc>
                <a:tc>
                  <a:txBody>
                    <a:bodyPr/>
                    <a:lstStyle/>
                    <a:p>
                      <a:pPr algn="ctr"/>
                      <a:r>
                        <a:rPr lang="en-GB" sz="1400" i="1" dirty="0" smtClean="0">
                          <a:latin typeface="Times New Roman" panose="02020603050405020304" pitchFamily="18" charset="0"/>
                          <a:cs typeface="Times New Roman" panose="02020603050405020304" pitchFamily="18" charset="0"/>
                        </a:rPr>
                        <a:t>v</a:t>
                      </a:r>
                      <a:r>
                        <a:rPr lang="en-GB" sz="1400" i="0" baseline="-25000" dirty="0" smtClean="0">
                          <a:latin typeface="Times New Roman" panose="02020603050405020304" pitchFamily="18" charset="0"/>
                          <a:cs typeface="Times New Roman" panose="02020603050405020304" pitchFamily="18" charset="0"/>
                        </a:rPr>
                        <a:t>4</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solidFill>
                      <a:schemeClr val="bg1"/>
                    </a:solidFill>
                  </a:tcPr>
                </a:tc>
                <a:tc>
                  <a:txBody>
                    <a:bodyPr/>
                    <a:lstStyle/>
                    <a:p>
                      <a:pPr algn="ctr"/>
                      <a:r>
                        <a:rPr lang="en-GB" sz="1400" i="1" dirty="0" smtClean="0">
                          <a:latin typeface="Times New Roman" panose="02020603050405020304" pitchFamily="18" charset="0"/>
                          <a:cs typeface="Times New Roman" panose="02020603050405020304" pitchFamily="18" charset="0"/>
                        </a:rPr>
                        <a:t>v</a:t>
                      </a:r>
                      <a:r>
                        <a:rPr lang="en-GB" sz="1400" i="0" baseline="-25000" dirty="0" smtClean="0">
                          <a:latin typeface="Times New Roman" panose="02020603050405020304" pitchFamily="18" charset="0"/>
                          <a:cs typeface="Times New Roman" panose="02020603050405020304" pitchFamily="18" charset="0"/>
                        </a:rPr>
                        <a:t>5</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solidFill>
                      <a:schemeClr val="bg1"/>
                    </a:solidFill>
                  </a:tcPr>
                </a:tc>
                <a:tc>
                  <a:txBody>
                    <a:bodyPr/>
                    <a:lstStyle/>
                    <a:p>
                      <a:pPr algn="ctr"/>
                      <a:r>
                        <a:rPr lang="en-GB" sz="1400" i="1" dirty="0" smtClean="0">
                          <a:latin typeface="Times New Roman" panose="02020603050405020304" pitchFamily="18" charset="0"/>
                          <a:cs typeface="Times New Roman" panose="02020603050405020304" pitchFamily="18" charset="0"/>
                        </a:rPr>
                        <a:t>v</a:t>
                      </a:r>
                      <a:r>
                        <a:rPr lang="en-GB" sz="1400" i="0" baseline="-25000" dirty="0" smtClean="0">
                          <a:latin typeface="Times New Roman" panose="02020603050405020304" pitchFamily="18" charset="0"/>
                          <a:cs typeface="Times New Roman" panose="02020603050405020304" pitchFamily="18" charset="0"/>
                        </a:rPr>
                        <a:t>6</a:t>
                      </a:r>
                      <a:endParaRPr lang="en-GB" sz="1400" baseline="-25000" dirty="0">
                        <a:latin typeface="Times New Roman" panose="02020603050405020304" pitchFamily="18" charset="0"/>
                        <a:cs typeface="Times New Roman" panose="02020603050405020304" pitchFamily="18" charset="0"/>
                      </a:endParaRPr>
                    </a:p>
                  </a:txBody>
                  <a:tcPr marL="68580" marR="68580" marT="34290" marB="34290">
                    <a:solidFill>
                      <a:schemeClr val="bg1"/>
                    </a:solidFill>
                  </a:tcPr>
                </a:tc>
              </a:tr>
            </a:tbl>
          </a:graphicData>
        </a:graphic>
      </p:graphicFrame>
      <p:sp>
        <p:nvSpPr>
          <p:cNvPr id="29" name="TextBox 28"/>
          <p:cNvSpPr txBox="1"/>
          <p:nvPr/>
        </p:nvSpPr>
        <p:spPr>
          <a:xfrm>
            <a:off x="176385" y="2993564"/>
            <a:ext cx="518091" cy="300082"/>
          </a:xfrm>
          <a:prstGeom prst="rect">
            <a:avLst/>
          </a:prstGeom>
          <a:noFill/>
        </p:spPr>
        <p:txBody>
          <a:bodyPr wrap="none" rtlCol="0">
            <a:spAutoFit/>
          </a:bodyPr>
          <a:lstStyle/>
          <a:p>
            <a:r>
              <a:rPr lang="en-GB" sz="1350" i="1" dirty="0">
                <a:latin typeface="Times New Roman" panose="02020603050405020304" pitchFamily="18" charset="0"/>
                <a:cs typeface="Times New Roman" panose="02020603050405020304" pitchFamily="18" charset="0"/>
              </a:rPr>
              <a:t>R</a:t>
            </a:r>
            <a:r>
              <a:rPr lang="en-GB" sz="1350" baseline="-25000" dirty="0">
                <a:latin typeface="Times New Roman" panose="02020603050405020304" pitchFamily="18" charset="0"/>
                <a:cs typeface="Times New Roman" panose="02020603050405020304" pitchFamily="18" charset="0"/>
              </a:rPr>
              <a:t>1 </a:t>
            </a:r>
            <a:r>
              <a:rPr lang="en-GB" sz="1350" dirty="0">
                <a:latin typeface="Times New Roman" panose="02020603050405020304" pitchFamily="18" charset="0"/>
                <a:cs typeface="Times New Roman" panose="02020603050405020304" pitchFamily="18" charset="0"/>
              </a:rPr>
              <a:t>= </a:t>
            </a:r>
          </a:p>
        </p:txBody>
      </p:sp>
      <p:sp>
        <p:nvSpPr>
          <p:cNvPr id="30" name="TextBox 29"/>
          <p:cNvSpPr txBox="1"/>
          <p:nvPr/>
        </p:nvSpPr>
        <p:spPr>
          <a:xfrm>
            <a:off x="179473" y="3441500"/>
            <a:ext cx="518091" cy="300082"/>
          </a:xfrm>
          <a:prstGeom prst="rect">
            <a:avLst/>
          </a:prstGeom>
          <a:noFill/>
        </p:spPr>
        <p:txBody>
          <a:bodyPr wrap="none" rtlCol="0">
            <a:spAutoFit/>
          </a:bodyPr>
          <a:lstStyle/>
          <a:p>
            <a:r>
              <a:rPr lang="en-GB" sz="1350" i="1" dirty="0">
                <a:latin typeface="Times New Roman" panose="02020603050405020304" pitchFamily="18" charset="0"/>
                <a:cs typeface="Times New Roman" panose="02020603050405020304" pitchFamily="18" charset="0"/>
              </a:rPr>
              <a:t>R</a:t>
            </a:r>
            <a:r>
              <a:rPr lang="en-GB" sz="1350" baseline="-25000" dirty="0">
                <a:latin typeface="Times New Roman" panose="02020603050405020304" pitchFamily="18" charset="0"/>
                <a:cs typeface="Times New Roman" panose="02020603050405020304" pitchFamily="18" charset="0"/>
              </a:rPr>
              <a:t>2 </a:t>
            </a:r>
            <a:r>
              <a:rPr lang="en-GB" sz="1350" dirty="0">
                <a:latin typeface="Times New Roman" panose="02020603050405020304" pitchFamily="18" charset="0"/>
                <a:cs typeface="Times New Roman" panose="02020603050405020304" pitchFamily="18" charset="0"/>
              </a:rPr>
              <a:t>= </a:t>
            </a:r>
          </a:p>
        </p:txBody>
      </p:sp>
      <p:sp>
        <p:nvSpPr>
          <p:cNvPr id="31" name="TextBox 30"/>
          <p:cNvSpPr txBox="1"/>
          <p:nvPr/>
        </p:nvSpPr>
        <p:spPr>
          <a:xfrm>
            <a:off x="3692309" y="2993564"/>
            <a:ext cx="518091" cy="300082"/>
          </a:xfrm>
          <a:prstGeom prst="rect">
            <a:avLst/>
          </a:prstGeom>
          <a:noFill/>
        </p:spPr>
        <p:txBody>
          <a:bodyPr wrap="none" rtlCol="0">
            <a:spAutoFit/>
          </a:bodyPr>
          <a:lstStyle/>
          <a:p>
            <a:r>
              <a:rPr lang="en-GB" sz="1350" i="1" dirty="0">
                <a:latin typeface="Times New Roman" panose="02020603050405020304" pitchFamily="18" charset="0"/>
                <a:cs typeface="Times New Roman" panose="02020603050405020304" pitchFamily="18" charset="0"/>
              </a:rPr>
              <a:t>R</a:t>
            </a:r>
            <a:r>
              <a:rPr lang="en-GB" sz="1350" baseline="-25000" dirty="0">
                <a:latin typeface="Times New Roman" panose="02020603050405020304" pitchFamily="18" charset="0"/>
                <a:cs typeface="Times New Roman" panose="02020603050405020304" pitchFamily="18" charset="0"/>
              </a:rPr>
              <a:t>1 </a:t>
            </a:r>
            <a:r>
              <a:rPr lang="en-GB" sz="1350" dirty="0">
                <a:latin typeface="Times New Roman" panose="02020603050405020304" pitchFamily="18" charset="0"/>
                <a:cs typeface="Times New Roman" panose="02020603050405020304" pitchFamily="18" charset="0"/>
              </a:rPr>
              <a:t>= </a:t>
            </a:r>
          </a:p>
        </p:txBody>
      </p:sp>
      <p:sp>
        <p:nvSpPr>
          <p:cNvPr id="32" name="TextBox 31"/>
          <p:cNvSpPr txBox="1"/>
          <p:nvPr/>
        </p:nvSpPr>
        <p:spPr>
          <a:xfrm>
            <a:off x="3695397" y="3441500"/>
            <a:ext cx="518091" cy="300082"/>
          </a:xfrm>
          <a:prstGeom prst="rect">
            <a:avLst/>
          </a:prstGeom>
          <a:noFill/>
        </p:spPr>
        <p:txBody>
          <a:bodyPr wrap="none" rtlCol="0">
            <a:spAutoFit/>
          </a:bodyPr>
          <a:lstStyle/>
          <a:p>
            <a:r>
              <a:rPr lang="en-GB" sz="1350" i="1" dirty="0">
                <a:latin typeface="Times New Roman" panose="02020603050405020304" pitchFamily="18" charset="0"/>
                <a:cs typeface="Times New Roman" panose="02020603050405020304" pitchFamily="18" charset="0"/>
              </a:rPr>
              <a:t>R</a:t>
            </a:r>
            <a:r>
              <a:rPr lang="en-GB" sz="1350" baseline="-25000" dirty="0">
                <a:latin typeface="Times New Roman" panose="02020603050405020304" pitchFamily="18" charset="0"/>
                <a:cs typeface="Times New Roman" panose="02020603050405020304" pitchFamily="18" charset="0"/>
              </a:rPr>
              <a:t>2 </a:t>
            </a:r>
            <a:r>
              <a:rPr lang="en-GB" sz="1350" dirty="0">
                <a:latin typeface="Times New Roman" panose="02020603050405020304" pitchFamily="18" charset="0"/>
                <a:cs typeface="Times New Roman" panose="02020603050405020304" pitchFamily="18" charset="0"/>
              </a:rPr>
              <a:t>= </a:t>
            </a:r>
          </a:p>
        </p:txBody>
      </p:sp>
      <p:sp>
        <p:nvSpPr>
          <p:cNvPr id="35" name="Right Arrow 34"/>
          <p:cNvSpPr/>
          <p:nvPr/>
        </p:nvSpPr>
        <p:spPr>
          <a:xfrm>
            <a:off x="3308291" y="3231381"/>
            <a:ext cx="296562" cy="203886"/>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6" name="TextBox 6"/>
          <p:cNvSpPr txBox="1">
            <a:spLocks noChangeArrowheads="1"/>
          </p:cNvSpPr>
          <p:nvPr/>
        </p:nvSpPr>
        <p:spPr bwMode="auto">
          <a:xfrm>
            <a:off x="187951" y="4297575"/>
            <a:ext cx="5082904" cy="461665"/>
          </a:xfrm>
          <a:prstGeom prst="rect">
            <a:avLst/>
          </a:prstGeom>
          <a:noFill/>
          <a:ln w="9525">
            <a:noFill/>
            <a:miter lim="800000"/>
            <a:headEnd/>
            <a:tailEnd/>
          </a:ln>
        </p:spPr>
        <p:txBody>
          <a:bodyPr wrap="square">
            <a:spAutoFit/>
          </a:bodyPr>
          <a:lstStyle/>
          <a:p>
            <a:pPr marL="180975" indent="-180975">
              <a:buClr>
                <a:srgbClr val="B63241"/>
              </a:buClr>
              <a:defRPr/>
            </a:pPr>
            <a:r>
              <a:rPr lang="en-US" sz="2400" b="1" dirty="0" smtClean="0">
                <a:solidFill>
                  <a:srgbClr val="B63241"/>
                </a:solidFill>
                <a:latin typeface="Franklin Gothic Medium"/>
                <a:ea typeface="ＭＳ Ｐゴシック" charset="0"/>
                <a:cs typeface="Franklin Gothic Medium"/>
              </a:rPr>
              <a:t>Intra-route Operators</a:t>
            </a:r>
            <a:endParaRPr lang="en-US" sz="2400" b="1" dirty="0">
              <a:solidFill>
                <a:srgbClr val="3E6574"/>
              </a:solidFill>
              <a:latin typeface="Franklin Gothic Medium"/>
              <a:ea typeface="ＭＳ Ｐゴシック" charset="0"/>
              <a:cs typeface="Franklin Gothic Medium"/>
            </a:endParaRPr>
          </a:p>
        </p:txBody>
      </p:sp>
      <p:sp>
        <p:nvSpPr>
          <p:cNvPr id="42" name="TextBox 6"/>
          <p:cNvSpPr txBox="1">
            <a:spLocks noChangeArrowheads="1"/>
          </p:cNvSpPr>
          <p:nvPr/>
        </p:nvSpPr>
        <p:spPr bwMode="auto">
          <a:xfrm>
            <a:off x="207306" y="5270612"/>
            <a:ext cx="5021062" cy="369332"/>
          </a:xfrm>
          <a:prstGeom prst="rect">
            <a:avLst/>
          </a:prstGeom>
          <a:noFill/>
          <a:ln w="9525">
            <a:noFill/>
            <a:miter lim="800000"/>
            <a:headEnd/>
            <a:tailEnd/>
          </a:ln>
        </p:spPr>
        <p:txBody>
          <a:bodyPr wrap="square">
            <a:spAutoFit/>
          </a:bodyPr>
          <a:lstStyle/>
          <a:p>
            <a:pPr>
              <a:buClr>
                <a:srgbClr val="B63241"/>
              </a:buClr>
              <a:defRPr/>
            </a:pPr>
            <a:r>
              <a:rPr lang="en-GB" dirty="0" smtClean="0">
                <a:solidFill>
                  <a:srgbClr val="3E6574"/>
                </a:solidFill>
                <a:latin typeface="Franklin Gothic Medium"/>
                <a:ea typeface="ＭＳ Ｐゴシック" charset="0"/>
                <a:cs typeface="Franklin Gothic Medium"/>
              </a:rPr>
              <a:t>+ 2-opt and swaps</a:t>
            </a:r>
          </a:p>
        </p:txBody>
      </p:sp>
      <p:sp>
        <p:nvSpPr>
          <p:cNvPr id="44" name="TextBox 6"/>
          <p:cNvSpPr txBox="1">
            <a:spLocks noChangeArrowheads="1"/>
          </p:cNvSpPr>
          <p:nvPr/>
        </p:nvSpPr>
        <p:spPr bwMode="auto">
          <a:xfrm>
            <a:off x="7180733" y="1875451"/>
            <a:ext cx="1619307" cy="369332"/>
          </a:xfrm>
          <a:prstGeom prst="rect">
            <a:avLst/>
          </a:prstGeom>
          <a:noFill/>
          <a:ln w="9525">
            <a:noFill/>
            <a:miter lim="800000"/>
            <a:headEnd/>
            <a:tailEnd/>
          </a:ln>
        </p:spPr>
        <p:txBody>
          <a:bodyPr wrap="square">
            <a:spAutoFit/>
          </a:bodyPr>
          <a:lstStyle/>
          <a:p>
            <a:pPr>
              <a:buClr>
                <a:srgbClr val="B63241"/>
              </a:buClr>
              <a:defRPr/>
            </a:pPr>
            <a:r>
              <a:rPr lang="en-GB" dirty="0" smtClean="0">
                <a:solidFill>
                  <a:srgbClr val="3E6574"/>
                </a:solidFill>
                <a:latin typeface="Franklin Gothic Medium"/>
                <a:ea typeface="ＭＳ Ｐゴシック" charset="0"/>
                <a:cs typeface="Franklin Gothic Medium"/>
              </a:rPr>
              <a:t>Section Swap</a:t>
            </a:r>
          </a:p>
        </p:txBody>
      </p:sp>
      <p:sp>
        <p:nvSpPr>
          <p:cNvPr id="45" name="TextBox 6"/>
          <p:cNvSpPr txBox="1">
            <a:spLocks noChangeArrowheads="1"/>
          </p:cNvSpPr>
          <p:nvPr/>
        </p:nvSpPr>
        <p:spPr bwMode="auto">
          <a:xfrm>
            <a:off x="7180732" y="2986054"/>
            <a:ext cx="1619307" cy="369332"/>
          </a:xfrm>
          <a:prstGeom prst="rect">
            <a:avLst/>
          </a:prstGeom>
          <a:noFill/>
          <a:ln w="9525">
            <a:noFill/>
            <a:miter lim="800000"/>
            <a:headEnd/>
            <a:tailEnd/>
          </a:ln>
        </p:spPr>
        <p:txBody>
          <a:bodyPr wrap="square">
            <a:spAutoFit/>
          </a:bodyPr>
          <a:lstStyle/>
          <a:p>
            <a:pPr>
              <a:buClr>
                <a:srgbClr val="B63241"/>
              </a:buClr>
              <a:defRPr/>
            </a:pPr>
            <a:r>
              <a:rPr lang="en-GB" dirty="0" smtClean="0">
                <a:solidFill>
                  <a:srgbClr val="3E6574"/>
                </a:solidFill>
                <a:latin typeface="Franklin Gothic Medium"/>
                <a:ea typeface="ＭＳ Ｐゴシック" charset="0"/>
                <a:cs typeface="Franklin Gothic Medium"/>
              </a:rPr>
              <a:t>Section Insert</a:t>
            </a:r>
          </a:p>
        </p:txBody>
      </p:sp>
      <p:sp>
        <p:nvSpPr>
          <p:cNvPr id="46" name="TextBox 6"/>
          <p:cNvSpPr txBox="1">
            <a:spLocks noChangeArrowheads="1"/>
          </p:cNvSpPr>
          <p:nvPr/>
        </p:nvSpPr>
        <p:spPr bwMode="auto">
          <a:xfrm>
            <a:off x="6913576" y="4805903"/>
            <a:ext cx="1886463" cy="369332"/>
          </a:xfrm>
          <a:prstGeom prst="rect">
            <a:avLst/>
          </a:prstGeom>
          <a:noFill/>
          <a:ln w="9525">
            <a:noFill/>
            <a:miter lim="800000"/>
            <a:headEnd/>
            <a:tailEnd/>
          </a:ln>
        </p:spPr>
        <p:txBody>
          <a:bodyPr wrap="square">
            <a:spAutoFit/>
          </a:bodyPr>
          <a:lstStyle/>
          <a:p>
            <a:pPr>
              <a:buClr>
                <a:srgbClr val="B63241"/>
              </a:buClr>
              <a:defRPr/>
            </a:pPr>
            <a:r>
              <a:rPr lang="en-GB" dirty="0" smtClean="0">
                <a:solidFill>
                  <a:srgbClr val="3E6574"/>
                </a:solidFill>
                <a:latin typeface="Franklin Gothic Medium"/>
                <a:ea typeface="ＭＳ Ｐゴシック" charset="0"/>
                <a:cs typeface="Franklin Gothic Medium"/>
              </a:rPr>
              <a:t>Extended Or-Opt</a:t>
            </a:r>
          </a:p>
        </p:txBody>
      </p:sp>
      <p:sp>
        <p:nvSpPr>
          <p:cNvPr id="47" name="Right Arrow 46"/>
          <p:cNvSpPr/>
          <p:nvPr/>
        </p:nvSpPr>
        <p:spPr>
          <a:xfrm rot="16200000">
            <a:off x="872853" y="3760952"/>
            <a:ext cx="296562" cy="203886"/>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8118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ppt_x"/>
                                          </p:val>
                                        </p:tav>
                                        <p:tav tm="100000">
                                          <p:val>
                                            <p:strVal val="#ppt_x"/>
                                          </p:val>
                                        </p:tav>
                                      </p:tavLst>
                                    </p:anim>
                                    <p:anim calcmode="lin" valueType="num">
                                      <p:cBhvr additive="base">
                                        <p:cTn id="28" dur="500" fill="hold"/>
                                        <p:tgtEl>
                                          <p:spTgt spid="4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fill="hold"/>
                                        <p:tgtEl>
                                          <p:spTgt spid="42"/>
                                        </p:tgtEl>
                                        <p:attrNameLst>
                                          <p:attrName>ppt_x</p:attrName>
                                        </p:attrNameLst>
                                      </p:cBhvr>
                                      <p:tavLst>
                                        <p:tav tm="0">
                                          <p:val>
                                            <p:strVal val="#ppt_x"/>
                                          </p:val>
                                        </p:tav>
                                        <p:tav tm="100000">
                                          <p:val>
                                            <p:strVal val="#ppt_x"/>
                                          </p:val>
                                        </p:tav>
                                      </p:tavLst>
                                    </p:anim>
                                    <p:anim calcmode="lin" valueType="num">
                                      <p:cBhvr additive="base">
                                        <p:cTn id="36" dur="500" fill="hold"/>
                                        <p:tgtEl>
                                          <p:spTgt spid="4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500" fill="hold"/>
                                        <p:tgtEl>
                                          <p:spTgt spid="46"/>
                                        </p:tgtEl>
                                        <p:attrNameLst>
                                          <p:attrName>ppt_x</p:attrName>
                                        </p:attrNameLst>
                                      </p:cBhvr>
                                      <p:tavLst>
                                        <p:tav tm="0">
                                          <p:val>
                                            <p:strVal val="#ppt_x"/>
                                          </p:val>
                                        </p:tav>
                                        <p:tav tm="100000">
                                          <p:val>
                                            <p:strVal val="#ppt_x"/>
                                          </p:val>
                                        </p:tav>
                                      </p:tavLst>
                                    </p:anim>
                                    <p:anim calcmode="lin" valueType="num">
                                      <p:cBhvr additive="base">
                                        <p:cTn id="4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3" grpId="0" animBg="1"/>
      <p:bldP spid="40" grpId="0" animBg="1"/>
      <p:bldP spid="41" grpId="0"/>
      <p:bldP spid="36" grpId="0"/>
      <p:bldP spid="42" grpId="0"/>
      <p:bldP spid="4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1096878" y="283409"/>
            <a:ext cx="75670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GB" altLang="en-US" sz="2800" dirty="0" smtClean="0">
                <a:solidFill>
                  <a:schemeClr val="bg1"/>
                </a:solidFill>
                <a:latin typeface="Franklin Gothic Medium"/>
                <a:cs typeface="Franklin Gothic Medium"/>
              </a:rPr>
              <a:t>Generating a new minimal subset of stops</a:t>
            </a:r>
            <a:endParaRPr lang="en-GB" altLang="en-US" sz="2800" dirty="0">
              <a:solidFill>
                <a:schemeClr val="bg1"/>
              </a:solidFill>
              <a:latin typeface="Franklin Gothic Medium"/>
              <a:cs typeface="Franklin Gothic Medium"/>
            </a:endParaRPr>
          </a:p>
        </p:txBody>
      </p:sp>
      <p:pic>
        <p:nvPicPr>
          <p:cNvPr id="120" name="Picture 2" descr="Image result for school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5011" y="3217428"/>
            <a:ext cx="312141" cy="298857"/>
          </a:xfrm>
          <a:prstGeom prst="rect">
            <a:avLst/>
          </a:prstGeom>
          <a:noFill/>
          <a:extLst>
            <a:ext uri="{909E8E84-426E-40DD-AFC4-6F175D3DCCD1}">
              <a14:hiddenFill xmlns:a14="http://schemas.microsoft.com/office/drawing/2010/main">
                <a:solidFill>
                  <a:srgbClr val="FFFFFF"/>
                </a:solidFill>
              </a14:hiddenFill>
            </a:ext>
          </a:extLst>
        </p:spPr>
      </p:pic>
      <p:sp>
        <p:nvSpPr>
          <p:cNvPr id="121" name="Oval 120"/>
          <p:cNvSpPr/>
          <p:nvPr/>
        </p:nvSpPr>
        <p:spPr>
          <a:xfrm>
            <a:off x="2664723" y="1931254"/>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p:cNvSpPr/>
          <p:nvPr/>
        </p:nvSpPr>
        <p:spPr>
          <a:xfrm>
            <a:off x="2473795" y="1700153"/>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p:cNvSpPr/>
          <p:nvPr/>
        </p:nvSpPr>
        <p:spPr>
          <a:xfrm>
            <a:off x="3032520" y="1438803"/>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Oval 219"/>
          <p:cNvSpPr/>
          <p:nvPr/>
        </p:nvSpPr>
        <p:spPr>
          <a:xfrm>
            <a:off x="3629052" y="1743709"/>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Oval 229"/>
          <p:cNvSpPr/>
          <p:nvPr/>
        </p:nvSpPr>
        <p:spPr>
          <a:xfrm>
            <a:off x="3500361" y="2140573"/>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Oval 230"/>
          <p:cNvSpPr/>
          <p:nvPr/>
        </p:nvSpPr>
        <p:spPr>
          <a:xfrm>
            <a:off x="4096684" y="2472099"/>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Oval 231"/>
          <p:cNvSpPr/>
          <p:nvPr/>
        </p:nvSpPr>
        <p:spPr>
          <a:xfrm>
            <a:off x="3891751" y="2637862"/>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Oval 232"/>
          <p:cNvSpPr/>
          <p:nvPr/>
        </p:nvSpPr>
        <p:spPr>
          <a:xfrm>
            <a:off x="3616258" y="2779425"/>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Oval 241"/>
          <p:cNvSpPr/>
          <p:nvPr/>
        </p:nvSpPr>
        <p:spPr>
          <a:xfrm>
            <a:off x="4296144" y="3392868"/>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Oval 242"/>
          <p:cNvSpPr/>
          <p:nvPr/>
        </p:nvSpPr>
        <p:spPr>
          <a:xfrm>
            <a:off x="4402297" y="3608240"/>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Oval 243"/>
          <p:cNvSpPr/>
          <p:nvPr/>
        </p:nvSpPr>
        <p:spPr>
          <a:xfrm>
            <a:off x="3799343" y="3408599"/>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Oval 244"/>
          <p:cNvSpPr/>
          <p:nvPr/>
        </p:nvSpPr>
        <p:spPr>
          <a:xfrm>
            <a:off x="4050981" y="3924038"/>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Oval 245"/>
          <p:cNvSpPr/>
          <p:nvPr/>
        </p:nvSpPr>
        <p:spPr>
          <a:xfrm>
            <a:off x="3636478" y="3677207"/>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Oval 246"/>
          <p:cNvSpPr/>
          <p:nvPr/>
        </p:nvSpPr>
        <p:spPr>
          <a:xfrm>
            <a:off x="3838624" y="4538690"/>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Oval 247"/>
          <p:cNvSpPr/>
          <p:nvPr/>
        </p:nvSpPr>
        <p:spPr>
          <a:xfrm>
            <a:off x="3492935" y="4270081"/>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Oval 248"/>
          <p:cNvSpPr/>
          <p:nvPr/>
        </p:nvSpPr>
        <p:spPr>
          <a:xfrm>
            <a:off x="2570999" y="5075907"/>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Oval 249"/>
          <p:cNvSpPr/>
          <p:nvPr/>
        </p:nvSpPr>
        <p:spPr>
          <a:xfrm>
            <a:off x="1892636" y="4631857"/>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Oval 250"/>
          <p:cNvSpPr/>
          <p:nvPr/>
        </p:nvSpPr>
        <p:spPr>
          <a:xfrm>
            <a:off x="2104943" y="4418904"/>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Oval 251"/>
          <p:cNvSpPr/>
          <p:nvPr/>
        </p:nvSpPr>
        <p:spPr>
          <a:xfrm>
            <a:off x="1873732" y="4076491"/>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3" name="Straight Connector 252"/>
          <p:cNvCxnSpPr>
            <a:stCxn id="122" idx="6"/>
            <a:endCxn id="323" idx="1"/>
          </p:cNvCxnSpPr>
          <p:nvPr/>
        </p:nvCxnSpPr>
        <p:spPr>
          <a:xfrm flipV="1">
            <a:off x="2579948" y="1743710"/>
            <a:ext cx="169418" cy="72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a:stCxn id="121" idx="7"/>
          </p:cNvCxnSpPr>
          <p:nvPr/>
        </p:nvCxnSpPr>
        <p:spPr>
          <a:xfrm flipV="1">
            <a:off x="2755330" y="1815703"/>
            <a:ext cx="57463" cy="1304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a:stCxn id="123" idx="6"/>
          </p:cNvCxnSpPr>
          <p:nvPr/>
        </p:nvCxnSpPr>
        <p:spPr>
          <a:xfrm>
            <a:off x="3138673" y="1489621"/>
            <a:ext cx="243035" cy="333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a:endCxn id="123" idx="3"/>
          </p:cNvCxnSpPr>
          <p:nvPr/>
        </p:nvCxnSpPr>
        <p:spPr>
          <a:xfrm flipV="1">
            <a:off x="2886327" y="1525555"/>
            <a:ext cx="161739" cy="13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a:stCxn id="230" idx="1"/>
            <a:endCxn id="346" idx="3"/>
          </p:cNvCxnSpPr>
          <p:nvPr/>
        </p:nvCxnSpPr>
        <p:spPr>
          <a:xfrm flipH="1" flipV="1">
            <a:off x="3343006" y="2038031"/>
            <a:ext cx="172900" cy="117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a:stCxn id="220" idx="1"/>
            <a:endCxn id="324" idx="2"/>
          </p:cNvCxnSpPr>
          <p:nvPr/>
        </p:nvCxnSpPr>
        <p:spPr>
          <a:xfrm flipH="1" flipV="1">
            <a:off x="3528774" y="1604492"/>
            <a:ext cx="115823" cy="1541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a:stCxn id="230" idx="6"/>
            <a:endCxn id="322" idx="1"/>
          </p:cNvCxnSpPr>
          <p:nvPr/>
        </p:nvCxnSpPr>
        <p:spPr>
          <a:xfrm>
            <a:off x="3606513" y="2191391"/>
            <a:ext cx="309278" cy="874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a:stCxn id="233" idx="1"/>
            <a:endCxn id="344" idx="2"/>
          </p:cNvCxnSpPr>
          <p:nvPr/>
        </p:nvCxnSpPr>
        <p:spPr>
          <a:xfrm flipH="1" flipV="1">
            <a:off x="3524904" y="2645728"/>
            <a:ext cx="106900" cy="1485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a:stCxn id="231" idx="0"/>
            <a:endCxn id="322" idx="3"/>
          </p:cNvCxnSpPr>
          <p:nvPr/>
        </p:nvCxnSpPr>
        <p:spPr>
          <a:xfrm flipH="1" flipV="1">
            <a:off x="4074468" y="2308531"/>
            <a:ext cx="75293" cy="1635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a:stCxn id="232" idx="0"/>
            <a:endCxn id="322" idx="2"/>
          </p:cNvCxnSpPr>
          <p:nvPr/>
        </p:nvCxnSpPr>
        <p:spPr>
          <a:xfrm flipV="1">
            <a:off x="3944827" y="2364112"/>
            <a:ext cx="40627" cy="2737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a:stCxn id="232" idx="2"/>
            <a:endCxn id="344" idx="3"/>
          </p:cNvCxnSpPr>
          <p:nvPr/>
        </p:nvCxnSpPr>
        <p:spPr>
          <a:xfrm flipH="1" flipV="1">
            <a:off x="3594567" y="2579029"/>
            <a:ext cx="297184" cy="1096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a:stCxn id="242" idx="1"/>
            <a:endCxn id="328" idx="2"/>
          </p:cNvCxnSpPr>
          <p:nvPr/>
        </p:nvCxnSpPr>
        <p:spPr>
          <a:xfrm flipH="1" flipV="1">
            <a:off x="4120910" y="3294185"/>
            <a:ext cx="190780" cy="1135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a:stCxn id="244" idx="7"/>
            <a:endCxn id="328" idx="1"/>
          </p:cNvCxnSpPr>
          <p:nvPr/>
        </p:nvCxnSpPr>
        <p:spPr>
          <a:xfrm flipV="1">
            <a:off x="3889950" y="3264541"/>
            <a:ext cx="145816" cy="158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a:stCxn id="243" idx="2"/>
            <a:endCxn id="331" idx="3"/>
          </p:cNvCxnSpPr>
          <p:nvPr/>
        </p:nvCxnSpPr>
        <p:spPr>
          <a:xfrm flipH="1">
            <a:off x="4078338" y="3659059"/>
            <a:ext cx="323959" cy="612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a:stCxn id="245" idx="6"/>
            <a:endCxn id="329" idx="1"/>
          </p:cNvCxnSpPr>
          <p:nvPr/>
        </p:nvCxnSpPr>
        <p:spPr>
          <a:xfrm>
            <a:off x="4157134" y="3974856"/>
            <a:ext cx="216627" cy="443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a:stCxn id="245" idx="1"/>
            <a:endCxn id="331" idx="2"/>
          </p:cNvCxnSpPr>
          <p:nvPr/>
        </p:nvCxnSpPr>
        <p:spPr>
          <a:xfrm flipH="1" flipV="1">
            <a:off x="4000935" y="3805539"/>
            <a:ext cx="65592" cy="1333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a:stCxn id="246" idx="6"/>
            <a:endCxn id="331" idx="1"/>
          </p:cNvCxnSpPr>
          <p:nvPr/>
        </p:nvCxnSpPr>
        <p:spPr>
          <a:xfrm>
            <a:off x="3742631" y="3728025"/>
            <a:ext cx="180900" cy="34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stCxn id="246" idx="2"/>
            <a:endCxn id="337" idx="3"/>
          </p:cNvCxnSpPr>
          <p:nvPr/>
        </p:nvCxnSpPr>
        <p:spPr>
          <a:xfrm flipH="1" flipV="1">
            <a:off x="3373968" y="3672142"/>
            <a:ext cx="262511" cy="55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a:stCxn id="244" idx="5"/>
            <a:endCxn id="331" idx="0"/>
          </p:cNvCxnSpPr>
          <p:nvPr/>
        </p:nvCxnSpPr>
        <p:spPr>
          <a:xfrm>
            <a:off x="3889950" y="3495351"/>
            <a:ext cx="103244" cy="154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a:stCxn id="248" idx="6"/>
            <a:endCxn id="330" idx="1"/>
          </p:cNvCxnSpPr>
          <p:nvPr/>
        </p:nvCxnSpPr>
        <p:spPr>
          <a:xfrm>
            <a:off x="3599088" y="4320900"/>
            <a:ext cx="111584" cy="36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a:stCxn id="247" idx="0"/>
            <a:endCxn id="330" idx="2"/>
          </p:cNvCxnSpPr>
          <p:nvPr/>
        </p:nvCxnSpPr>
        <p:spPr>
          <a:xfrm flipH="1" flipV="1">
            <a:off x="3815167" y="4450290"/>
            <a:ext cx="76533" cy="88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a:stCxn id="249" idx="1"/>
            <a:endCxn id="335" idx="2"/>
          </p:cNvCxnSpPr>
          <p:nvPr/>
        </p:nvCxnSpPr>
        <p:spPr>
          <a:xfrm flipH="1" flipV="1">
            <a:off x="2522531" y="4980172"/>
            <a:ext cx="64014" cy="1106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a:stCxn id="249" idx="6"/>
            <a:endCxn id="336" idx="1"/>
          </p:cNvCxnSpPr>
          <p:nvPr/>
        </p:nvCxnSpPr>
        <p:spPr>
          <a:xfrm>
            <a:off x="2677152" y="5126725"/>
            <a:ext cx="166602" cy="461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6" name="Oval 275"/>
          <p:cNvSpPr/>
          <p:nvPr/>
        </p:nvSpPr>
        <p:spPr>
          <a:xfrm>
            <a:off x="608481" y="4631856"/>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Oval 276"/>
          <p:cNvSpPr/>
          <p:nvPr/>
        </p:nvSpPr>
        <p:spPr>
          <a:xfrm>
            <a:off x="1083590" y="4399472"/>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Oval 277"/>
          <p:cNvSpPr/>
          <p:nvPr/>
        </p:nvSpPr>
        <p:spPr>
          <a:xfrm>
            <a:off x="1178344" y="4624595"/>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Oval 278"/>
          <p:cNvSpPr/>
          <p:nvPr/>
        </p:nvSpPr>
        <p:spPr>
          <a:xfrm>
            <a:off x="1046061" y="3293193"/>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Oval 279"/>
          <p:cNvSpPr/>
          <p:nvPr/>
        </p:nvSpPr>
        <p:spPr>
          <a:xfrm>
            <a:off x="898360" y="3138099"/>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Oval 280"/>
          <p:cNvSpPr/>
          <p:nvPr/>
        </p:nvSpPr>
        <p:spPr>
          <a:xfrm>
            <a:off x="924361" y="2204745"/>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Oval 281"/>
          <p:cNvSpPr/>
          <p:nvPr/>
        </p:nvSpPr>
        <p:spPr>
          <a:xfrm>
            <a:off x="665606" y="2053821"/>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Oval 282"/>
          <p:cNvSpPr/>
          <p:nvPr/>
        </p:nvSpPr>
        <p:spPr>
          <a:xfrm>
            <a:off x="1830072" y="2032890"/>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Oval 283"/>
          <p:cNvSpPr/>
          <p:nvPr/>
        </p:nvSpPr>
        <p:spPr>
          <a:xfrm>
            <a:off x="1695392" y="2185627"/>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Oval 284"/>
          <p:cNvSpPr/>
          <p:nvPr/>
        </p:nvSpPr>
        <p:spPr>
          <a:xfrm>
            <a:off x="2109243" y="2536832"/>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p:cNvSpPr/>
          <p:nvPr/>
        </p:nvSpPr>
        <p:spPr>
          <a:xfrm>
            <a:off x="2326220" y="2342272"/>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7" name="Straight Connector 286"/>
          <p:cNvCxnSpPr>
            <a:stCxn id="283" idx="6"/>
            <a:endCxn id="320" idx="1"/>
          </p:cNvCxnSpPr>
          <p:nvPr/>
        </p:nvCxnSpPr>
        <p:spPr>
          <a:xfrm>
            <a:off x="1936224" y="2083708"/>
            <a:ext cx="241861" cy="9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a:stCxn id="284" idx="4"/>
            <a:endCxn id="321" idx="0"/>
          </p:cNvCxnSpPr>
          <p:nvPr/>
        </p:nvCxnSpPr>
        <p:spPr>
          <a:xfrm>
            <a:off x="1748468" y="2287263"/>
            <a:ext cx="77433" cy="1027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a:stCxn id="284" idx="6"/>
            <a:endCxn id="320" idx="1"/>
          </p:cNvCxnSpPr>
          <p:nvPr/>
        </p:nvCxnSpPr>
        <p:spPr>
          <a:xfrm flipV="1">
            <a:off x="1801544" y="2197367"/>
            <a:ext cx="376541" cy="390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a:stCxn id="283" idx="4"/>
            <a:endCxn id="321" idx="0"/>
          </p:cNvCxnSpPr>
          <p:nvPr/>
        </p:nvCxnSpPr>
        <p:spPr>
          <a:xfrm flipH="1">
            <a:off x="1854621" y="2134526"/>
            <a:ext cx="28527" cy="235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a:stCxn id="285" idx="0"/>
            <a:endCxn id="320" idx="2"/>
          </p:cNvCxnSpPr>
          <p:nvPr/>
        </p:nvCxnSpPr>
        <p:spPr>
          <a:xfrm flipV="1">
            <a:off x="2162319" y="2264065"/>
            <a:ext cx="89300" cy="2727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a:stCxn id="285" idx="2"/>
            <a:endCxn id="321" idx="3"/>
          </p:cNvCxnSpPr>
          <p:nvPr/>
        </p:nvCxnSpPr>
        <p:spPr>
          <a:xfrm flipH="1" flipV="1">
            <a:off x="1934265" y="2493804"/>
            <a:ext cx="174978" cy="93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a:stCxn id="286" idx="2"/>
            <a:endCxn id="321" idx="3"/>
          </p:cNvCxnSpPr>
          <p:nvPr/>
        </p:nvCxnSpPr>
        <p:spPr>
          <a:xfrm flipH="1">
            <a:off x="1934265" y="2393091"/>
            <a:ext cx="391954" cy="56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a:stCxn id="286" idx="0"/>
            <a:endCxn id="320" idx="2"/>
          </p:cNvCxnSpPr>
          <p:nvPr/>
        </p:nvCxnSpPr>
        <p:spPr>
          <a:xfrm flipH="1" flipV="1">
            <a:off x="2305801" y="2264065"/>
            <a:ext cx="73495" cy="782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a:stCxn id="282" idx="7"/>
            <a:endCxn id="318" idx="1"/>
          </p:cNvCxnSpPr>
          <p:nvPr/>
        </p:nvCxnSpPr>
        <p:spPr>
          <a:xfrm flipV="1">
            <a:off x="756213" y="1889813"/>
            <a:ext cx="249212" cy="1788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a:stCxn id="282" idx="3"/>
            <a:endCxn id="319" idx="0"/>
          </p:cNvCxnSpPr>
          <p:nvPr/>
        </p:nvCxnSpPr>
        <p:spPr>
          <a:xfrm flipH="1">
            <a:off x="676460" y="2140573"/>
            <a:ext cx="4691" cy="2494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a:stCxn id="281" idx="7"/>
            <a:endCxn id="318" idx="2"/>
          </p:cNvCxnSpPr>
          <p:nvPr/>
        </p:nvCxnSpPr>
        <p:spPr>
          <a:xfrm flipV="1">
            <a:off x="1014968" y="1975039"/>
            <a:ext cx="60119" cy="244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a:endCxn id="281" idx="3"/>
          </p:cNvCxnSpPr>
          <p:nvPr/>
        </p:nvCxnSpPr>
        <p:spPr>
          <a:xfrm flipV="1">
            <a:off x="753864" y="2291497"/>
            <a:ext cx="186044" cy="1689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a:stCxn id="280" idx="3"/>
            <a:endCxn id="332" idx="3"/>
          </p:cNvCxnSpPr>
          <p:nvPr/>
        </p:nvCxnSpPr>
        <p:spPr>
          <a:xfrm flipH="1">
            <a:off x="757734" y="3224851"/>
            <a:ext cx="156171" cy="619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a:stCxn id="280" idx="6"/>
            <a:endCxn id="334" idx="1"/>
          </p:cNvCxnSpPr>
          <p:nvPr/>
        </p:nvCxnSpPr>
        <p:spPr>
          <a:xfrm flipV="1">
            <a:off x="1004512" y="3105206"/>
            <a:ext cx="206031" cy="83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a:stCxn id="280" idx="4"/>
            <a:endCxn id="333" idx="0"/>
          </p:cNvCxnSpPr>
          <p:nvPr/>
        </p:nvCxnSpPr>
        <p:spPr>
          <a:xfrm>
            <a:off x="951436" y="3239735"/>
            <a:ext cx="92691" cy="2656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a:stCxn id="279" idx="7"/>
            <a:endCxn id="334" idx="2"/>
          </p:cNvCxnSpPr>
          <p:nvPr/>
        </p:nvCxnSpPr>
        <p:spPr>
          <a:xfrm flipV="1">
            <a:off x="1136668" y="3179315"/>
            <a:ext cx="124188" cy="128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a:stCxn id="279" idx="2"/>
            <a:endCxn id="332" idx="3"/>
          </p:cNvCxnSpPr>
          <p:nvPr/>
        </p:nvCxnSpPr>
        <p:spPr>
          <a:xfrm flipH="1" flipV="1">
            <a:off x="757734" y="3312712"/>
            <a:ext cx="288326" cy="31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a:stCxn id="279" idx="4"/>
            <a:endCxn id="333" idx="0"/>
          </p:cNvCxnSpPr>
          <p:nvPr/>
        </p:nvCxnSpPr>
        <p:spPr>
          <a:xfrm flipH="1">
            <a:off x="1082828" y="3394829"/>
            <a:ext cx="16309" cy="1142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5" name="Oval 304"/>
          <p:cNvSpPr/>
          <p:nvPr/>
        </p:nvSpPr>
        <p:spPr>
          <a:xfrm>
            <a:off x="1545985" y="4451422"/>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6" name="Straight Connector 305"/>
          <p:cNvCxnSpPr>
            <a:stCxn id="276" idx="0"/>
            <a:endCxn id="325" idx="1"/>
          </p:cNvCxnSpPr>
          <p:nvPr/>
        </p:nvCxnSpPr>
        <p:spPr>
          <a:xfrm flipV="1">
            <a:off x="661557" y="4491050"/>
            <a:ext cx="115527" cy="1408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a:stCxn id="277" idx="2"/>
            <a:endCxn id="325" idx="3"/>
          </p:cNvCxnSpPr>
          <p:nvPr/>
        </p:nvCxnSpPr>
        <p:spPr>
          <a:xfrm flipH="1">
            <a:off x="939632" y="4450290"/>
            <a:ext cx="143959" cy="37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a:stCxn id="276" idx="5"/>
            <a:endCxn id="326" idx="1"/>
          </p:cNvCxnSpPr>
          <p:nvPr/>
        </p:nvCxnSpPr>
        <p:spPr>
          <a:xfrm>
            <a:off x="699088" y="4718608"/>
            <a:ext cx="186361" cy="837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a:stCxn id="278" idx="3"/>
            <a:endCxn id="326" idx="3"/>
          </p:cNvCxnSpPr>
          <p:nvPr/>
        </p:nvCxnSpPr>
        <p:spPr>
          <a:xfrm flipH="1">
            <a:off x="1040256" y="4711347"/>
            <a:ext cx="153634" cy="835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a:stCxn id="278" idx="1"/>
          </p:cNvCxnSpPr>
          <p:nvPr/>
        </p:nvCxnSpPr>
        <p:spPr>
          <a:xfrm flipH="1" flipV="1">
            <a:off x="931891" y="4487345"/>
            <a:ext cx="261999" cy="1521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a:stCxn id="277" idx="7"/>
            <a:endCxn id="339" idx="1"/>
          </p:cNvCxnSpPr>
          <p:nvPr/>
        </p:nvCxnSpPr>
        <p:spPr>
          <a:xfrm flipV="1">
            <a:off x="1174198" y="4283544"/>
            <a:ext cx="191153" cy="1308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a:stCxn id="305" idx="0"/>
          </p:cNvCxnSpPr>
          <p:nvPr/>
        </p:nvCxnSpPr>
        <p:spPr>
          <a:xfrm flipH="1" flipV="1">
            <a:off x="1512416" y="4290955"/>
            <a:ext cx="86645" cy="1604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a:stCxn id="252" idx="0"/>
            <a:endCxn id="338" idx="2"/>
          </p:cNvCxnSpPr>
          <p:nvPr/>
        </p:nvCxnSpPr>
        <p:spPr>
          <a:xfrm flipV="1">
            <a:off x="1926808" y="3887059"/>
            <a:ext cx="42288" cy="189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a:stCxn id="251" idx="2"/>
            <a:endCxn id="327" idx="3"/>
          </p:cNvCxnSpPr>
          <p:nvPr/>
        </p:nvCxnSpPr>
        <p:spPr>
          <a:xfrm flipH="1" flipV="1">
            <a:off x="1953616" y="4468817"/>
            <a:ext cx="151327" cy="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a:stCxn id="250" idx="0"/>
            <a:endCxn id="327" idx="2"/>
          </p:cNvCxnSpPr>
          <p:nvPr/>
        </p:nvCxnSpPr>
        <p:spPr>
          <a:xfrm flipH="1" flipV="1">
            <a:off x="1887823" y="4550337"/>
            <a:ext cx="57890" cy="81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a:stCxn id="305" idx="6"/>
            <a:endCxn id="327" idx="1"/>
          </p:cNvCxnSpPr>
          <p:nvPr/>
        </p:nvCxnSpPr>
        <p:spPr>
          <a:xfrm flipV="1">
            <a:off x="1652137" y="4465112"/>
            <a:ext cx="142802" cy="371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a:stCxn id="252" idx="4"/>
            <a:endCxn id="327" idx="0"/>
          </p:cNvCxnSpPr>
          <p:nvPr/>
        </p:nvCxnSpPr>
        <p:spPr>
          <a:xfrm flipH="1">
            <a:off x="1876212" y="4178127"/>
            <a:ext cx="50596" cy="2202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18"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7438" y="1801789"/>
            <a:ext cx="212306" cy="203271"/>
          </a:xfrm>
          <a:prstGeom prst="rect">
            <a:avLst/>
          </a:prstGeom>
          <a:solidFill>
            <a:srgbClr val="FFFF00"/>
          </a:solidFill>
          <a:ln>
            <a:solidFill>
              <a:schemeClr val="tx1"/>
            </a:solidFill>
          </a:ln>
          <a:extLst/>
        </p:spPr>
      </p:pic>
      <p:pic>
        <p:nvPicPr>
          <p:cNvPr id="319"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100" y="2370464"/>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20"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2705" y="2089756"/>
            <a:ext cx="212306" cy="203271"/>
          </a:xfrm>
          <a:prstGeom prst="rect">
            <a:avLst/>
          </a:prstGeom>
          <a:solidFill>
            <a:srgbClr val="FFFF00"/>
          </a:solidFill>
          <a:ln>
            <a:solidFill>
              <a:schemeClr val="tx1"/>
            </a:solidFill>
          </a:ln>
          <a:extLst/>
        </p:spPr>
      </p:pic>
      <p:pic>
        <p:nvPicPr>
          <p:cNvPr id="321"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8468" y="2370464"/>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22"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1752" y="2191391"/>
            <a:ext cx="212306" cy="203271"/>
          </a:xfrm>
          <a:prstGeom prst="rect">
            <a:avLst/>
          </a:prstGeom>
          <a:solidFill>
            <a:srgbClr val="FFFF00"/>
          </a:solidFill>
          <a:ln>
            <a:solidFill>
              <a:schemeClr val="tx1"/>
            </a:solidFill>
          </a:ln>
          <a:extLst/>
        </p:spPr>
      </p:pic>
      <p:pic>
        <p:nvPicPr>
          <p:cNvPr id="323"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9366" y="1642074"/>
            <a:ext cx="212306" cy="203271"/>
          </a:xfrm>
          <a:prstGeom prst="rect">
            <a:avLst/>
          </a:prstGeom>
          <a:solidFill>
            <a:srgbClr val="FFFF00"/>
          </a:solidFill>
          <a:ln>
            <a:solidFill>
              <a:schemeClr val="tx1"/>
            </a:solidFill>
          </a:ln>
          <a:extLst/>
        </p:spPr>
      </p:pic>
      <p:pic>
        <p:nvPicPr>
          <p:cNvPr id="324"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1011" y="1438803"/>
            <a:ext cx="212306" cy="203271"/>
          </a:xfrm>
          <a:prstGeom prst="rect">
            <a:avLst/>
          </a:prstGeom>
          <a:solidFill>
            <a:srgbClr val="FFFF00"/>
          </a:solidFill>
          <a:ln>
            <a:solidFill>
              <a:schemeClr val="tx1"/>
            </a:solidFill>
          </a:ln>
          <a:extLst/>
        </p:spPr>
      </p:pic>
      <p:pic>
        <p:nvPicPr>
          <p:cNvPr id="325"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074" y="4371719"/>
            <a:ext cx="212306" cy="203271"/>
          </a:xfrm>
          <a:prstGeom prst="rect">
            <a:avLst/>
          </a:prstGeom>
          <a:solidFill>
            <a:srgbClr val="FFFF00"/>
          </a:solidFill>
          <a:ln>
            <a:solidFill>
              <a:schemeClr val="tx1"/>
            </a:solidFill>
          </a:ln>
          <a:extLst/>
        </p:spPr>
      </p:pic>
      <p:pic>
        <p:nvPicPr>
          <p:cNvPr id="326"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226" y="4700825"/>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27"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3638" y="4371718"/>
            <a:ext cx="212306" cy="203271"/>
          </a:xfrm>
          <a:prstGeom prst="rect">
            <a:avLst/>
          </a:prstGeom>
          <a:solidFill>
            <a:srgbClr val="FFFF00"/>
          </a:solidFill>
          <a:ln>
            <a:solidFill>
              <a:schemeClr val="tx1"/>
            </a:solidFill>
          </a:ln>
          <a:extLst/>
        </p:spPr>
      </p:pic>
      <p:pic>
        <p:nvPicPr>
          <p:cNvPr id="328"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7905" y="3115792"/>
            <a:ext cx="212306" cy="203271"/>
          </a:xfrm>
          <a:prstGeom prst="rect">
            <a:avLst/>
          </a:prstGeom>
          <a:solidFill>
            <a:srgbClr val="FFFF00"/>
          </a:solidFill>
          <a:ln>
            <a:solidFill>
              <a:schemeClr val="tx1"/>
            </a:solidFill>
          </a:ln>
          <a:extLst/>
        </p:spPr>
      </p:pic>
      <p:pic>
        <p:nvPicPr>
          <p:cNvPr id="329"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9221" y="3924039"/>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30"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9446" y="4270082"/>
            <a:ext cx="212306" cy="203271"/>
          </a:xfrm>
          <a:prstGeom prst="rect">
            <a:avLst/>
          </a:prstGeom>
          <a:solidFill>
            <a:srgbClr val="FFFF00"/>
          </a:solidFill>
          <a:ln>
            <a:solidFill>
              <a:schemeClr val="tx1"/>
            </a:solidFill>
          </a:ln>
          <a:extLst/>
        </p:spPr>
      </p:pic>
      <p:pic>
        <p:nvPicPr>
          <p:cNvPr id="331"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1751" y="3626390"/>
            <a:ext cx="212306" cy="203271"/>
          </a:xfrm>
          <a:prstGeom prst="rect">
            <a:avLst/>
          </a:prstGeom>
          <a:solidFill>
            <a:srgbClr val="FFFF00"/>
          </a:solidFill>
          <a:ln>
            <a:solidFill>
              <a:schemeClr val="tx1"/>
            </a:solidFill>
          </a:ln>
          <a:extLst/>
        </p:spPr>
      </p:pic>
      <p:pic>
        <p:nvPicPr>
          <p:cNvPr id="332"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099" y="3205327"/>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33"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7438" y="3475146"/>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34"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9744" y="3002056"/>
            <a:ext cx="212306" cy="203271"/>
          </a:xfrm>
          <a:prstGeom prst="rect">
            <a:avLst/>
          </a:prstGeom>
          <a:solidFill>
            <a:srgbClr val="FFFF00"/>
          </a:solidFill>
          <a:ln>
            <a:solidFill>
              <a:schemeClr val="tx1"/>
            </a:solidFill>
          </a:ln>
          <a:extLst/>
        </p:spPr>
      </p:pic>
      <p:pic>
        <p:nvPicPr>
          <p:cNvPr id="335"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0719" y="4802460"/>
            <a:ext cx="212306" cy="203271"/>
          </a:xfrm>
          <a:prstGeom prst="rect">
            <a:avLst/>
          </a:prstGeom>
          <a:solidFill>
            <a:srgbClr val="FFFF00"/>
          </a:solidFill>
          <a:ln>
            <a:solidFill>
              <a:schemeClr val="tx1"/>
            </a:solidFill>
          </a:ln>
          <a:extLst/>
        </p:spPr>
      </p:pic>
      <p:pic>
        <p:nvPicPr>
          <p:cNvPr id="336"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0058" y="5072279"/>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37"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1646" y="3576781"/>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38"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2636" y="3709876"/>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39"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8969" y="4178051"/>
            <a:ext cx="212306" cy="203271"/>
          </a:xfrm>
          <a:prstGeom prst="rect">
            <a:avLst/>
          </a:prstGeom>
          <a:noFill/>
          <a:extLst>
            <a:ext uri="{909E8E84-426E-40DD-AFC4-6F175D3DCCD1}">
              <a14:hiddenFill xmlns:a14="http://schemas.microsoft.com/office/drawing/2010/main">
                <a:solidFill>
                  <a:srgbClr val="FFFFFF"/>
                </a:solidFill>
              </a14:hiddenFill>
            </a:ext>
          </a:extLst>
        </p:spPr>
      </p:pic>
      <p:sp>
        <p:nvSpPr>
          <p:cNvPr id="340" name="Oval 339"/>
          <p:cNvSpPr/>
          <p:nvPr/>
        </p:nvSpPr>
        <p:spPr>
          <a:xfrm>
            <a:off x="3137214" y="2460303"/>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 name="Oval 340"/>
          <p:cNvSpPr/>
          <p:nvPr/>
        </p:nvSpPr>
        <p:spPr>
          <a:xfrm>
            <a:off x="3299458" y="2332336"/>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2" name="Straight Connector 341"/>
          <p:cNvCxnSpPr>
            <a:stCxn id="341" idx="5"/>
          </p:cNvCxnSpPr>
          <p:nvPr/>
        </p:nvCxnSpPr>
        <p:spPr>
          <a:xfrm>
            <a:off x="3390065" y="2419088"/>
            <a:ext cx="63243" cy="905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a:stCxn id="340" idx="6"/>
          </p:cNvCxnSpPr>
          <p:nvPr/>
        </p:nvCxnSpPr>
        <p:spPr>
          <a:xfrm>
            <a:off x="3243367" y="2511121"/>
            <a:ext cx="189301" cy="330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44"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3952" y="2472099"/>
            <a:ext cx="212306" cy="203271"/>
          </a:xfrm>
          <a:prstGeom prst="rect">
            <a:avLst/>
          </a:prstGeom>
          <a:solidFill>
            <a:srgbClr val="FFFF00"/>
          </a:solidFill>
          <a:ln>
            <a:solidFill>
              <a:schemeClr val="tx1"/>
            </a:solidFill>
          </a:ln>
          <a:extLst/>
        </p:spPr>
      </p:pic>
      <p:cxnSp>
        <p:nvCxnSpPr>
          <p:cNvPr id="345" name="Straight Connector 344"/>
          <p:cNvCxnSpPr>
            <a:stCxn id="341" idx="0"/>
          </p:cNvCxnSpPr>
          <p:nvPr/>
        </p:nvCxnSpPr>
        <p:spPr>
          <a:xfrm flipH="1" flipV="1">
            <a:off x="3256572" y="2083732"/>
            <a:ext cx="95962" cy="2486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46"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8705" y="1911893"/>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47"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924" y="5757377"/>
            <a:ext cx="222083" cy="222083"/>
          </a:xfrm>
          <a:prstGeom prst="rect">
            <a:avLst/>
          </a:prstGeom>
          <a:noFill/>
          <a:extLst>
            <a:ext uri="{909E8E84-426E-40DD-AFC4-6F175D3DCCD1}">
              <a14:hiddenFill xmlns:a14="http://schemas.microsoft.com/office/drawing/2010/main">
                <a:solidFill>
                  <a:srgbClr val="FFFFFF"/>
                </a:solidFill>
              </a14:hiddenFill>
            </a:ext>
          </a:extLst>
        </p:spPr>
      </p:pic>
      <p:sp>
        <p:nvSpPr>
          <p:cNvPr id="348" name="Oval 347"/>
          <p:cNvSpPr/>
          <p:nvPr/>
        </p:nvSpPr>
        <p:spPr>
          <a:xfrm>
            <a:off x="369650" y="6099985"/>
            <a:ext cx="111041" cy="10885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TextBox 348"/>
          <p:cNvSpPr txBox="1"/>
          <p:nvPr/>
        </p:nvSpPr>
        <p:spPr>
          <a:xfrm>
            <a:off x="498801" y="5714309"/>
            <a:ext cx="848654" cy="307777"/>
          </a:xfrm>
          <a:prstGeom prst="rect">
            <a:avLst/>
          </a:prstGeom>
          <a:noFill/>
        </p:spPr>
        <p:txBody>
          <a:bodyPr wrap="square" rtlCol="0">
            <a:spAutoFit/>
          </a:bodyPr>
          <a:lstStyle/>
          <a:p>
            <a:r>
              <a:rPr lang="en-GB" sz="1400" dirty="0" smtClean="0"/>
              <a:t>Bus Stop</a:t>
            </a:r>
            <a:endParaRPr lang="en-GB" sz="1400" dirty="0"/>
          </a:p>
        </p:txBody>
      </p:sp>
      <p:sp>
        <p:nvSpPr>
          <p:cNvPr id="350" name="TextBox 349"/>
          <p:cNvSpPr txBox="1"/>
          <p:nvPr/>
        </p:nvSpPr>
        <p:spPr>
          <a:xfrm>
            <a:off x="489071" y="5981009"/>
            <a:ext cx="793495" cy="307777"/>
          </a:xfrm>
          <a:prstGeom prst="rect">
            <a:avLst/>
          </a:prstGeom>
          <a:noFill/>
        </p:spPr>
        <p:txBody>
          <a:bodyPr wrap="square" rtlCol="0">
            <a:spAutoFit/>
          </a:bodyPr>
          <a:lstStyle/>
          <a:p>
            <a:r>
              <a:rPr lang="en-GB" sz="1400" dirty="0" smtClean="0"/>
              <a:t>Address</a:t>
            </a:r>
            <a:endParaRPr lang="en-GB" dirty="0"/>
          </a:p>
        </p:txBody>
      </p:sp>
      <p:sp>
        <p:nvSpPr>
          <p:cNvPr id="351" name="Rectangle 350"/>
          <p:cNvSpPr/>
          <p:nvPr/>
        </p:nvSpPr>
        <p:spPr>
          <a:xfrm>
            <a:off x="260565" y="5714308"/>
            <a:ext cx="994338" cy="547007"/>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52" name="Rectangle 351"/>
          <p:cNvSpPr/>
          <p:nvPr/>
        </p:nvSpPr>
        <p:spPr>
          <a:xfrm>
            <a:off x="260565" y="1277102"/>
            <a:ext cx="4504330" cy="4260098"/>
          </a:xfrm>
          <a:prstGeom prst="rect">
            <a:avLst/>
          </a:prstGeom>
          <a:noFill/>
          <a:ln w="12700">
            <a:solidFill>
              <a:schemeClr val="tx1">
                <a:lumMod val="50000"/>
                <a:lumOff val="50000"/>
              </a:schemeClr>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75" name="TextBox 6"/>
          <p:cNvSpPr txBox="1">
            <a:spLocks noChangeArrowheads="1"/>
          </p:cNvSpPr>
          <p:nvPr/>
        </p:nvSpPr>
        <p:spPr bwMode="auto">
          <a:xfrm>
            <a:off x="5068571" y="1427528"/>
            <a:ext cx="3731123" cy="3693319"/>
          </a:xfrm>
          <a:prstGeom prst="rect">
            <a:avLst/>
          </a:prstGeom>
          <a:noFill/>
          <a:ln w="9525">
            <a:noFill/>
            <a:miter lim="800000"/>
            <a:headEnd/>
            <a:tailEnd/>
          </a:ln>
        </p:spPr>
        <p:txBody>
          <a:bodyPr wrap="square">
            <a:spAutoFit/>
          </a:bodyPr>
          <a:lstStyle/>
          <a:p>
            <a:pPr marL="342900" indent="-342900">
              <a:buClr>
                <a:srgbClr val="B63241"/>
              </a:buClr>
              <a:buFont typeface="+mj-lt"/>
              <a:buAutoNum type="arabicPeriod"/>
              <a:defRPr/>
            </a:pPr>
            <a:r>
              <a:rPr lang="en-US" b="1" dirty="0" smtClean="0">
                <a:solidFill>
                  <a:srgbClr val="3E6574"/>
                </a:solidFill>
                <a:latin typeface="Franklin Gothic Medium"/>
                <a:ea typeface="ＭＳ Ｐゴシック" charset="0"/>
                <a:cs typeface="Franklin Gothic Medium"/>
              </a:rPr>
              <a:t>Take a small number of non-compulsory serviced stops and deselect them.</a:t>
            </a:r>
          </a:p>
          <a:p>
            <a:pPr marL="342900" indent="-342900">
              <a:buClr>
                <a:srgbClr val="B63241"/>
              </a:buClr>
              <a:buFont typeface="+mj-lt"/>
              <a:buAutoNum type="arabicPeriod"/>
              <a:defRPr/>
            </a:pPr>
            <a:endParaRPr lang="en-US" dirty="0">
              <a:solidFill>
                <a:srgbClr val="3E6574"/>
              </a:solidFill>
              <a:latin typeface="Franklin Gothic Medium"/>
              <a:ea typeface="ＭＳ Ｐゴシック" charset="0"/>
              <a:cs typeface="Franklin Gothic Medium"/>
            </a:endParaRPr>
          </a:p>
          <a:p>
            <a:pPr marL="342900" indent="-342900">
              <a:buClr>
                <a:srgbClr val="B63241"/>
              </a:buClr>
              <a:buFont typeface="+mj-lt"/>
              <a:buAutoNum type="arabicPeriod"/>
              <a:defRPr/>
            </a:pPr>
            <a:r>
              <a:rPr lang="en-US" dirty="0" smtClean="0">
                <a:solidFill>
                  <a:srgbClr val="3E6574"/>
                </a:solidFill>
                <a:latin typeface="Franklin Gothic Medium"/>
                <a:ea typeface="ＭＳ Ｐゴシック" charset="0"/>
                <a:cs typeface="Franklin Gothic Medium"/>
              </a:rPr>
              <a:t>Add new stops to ensure all passengers are served. (Ensuring the subset is still minimal).</a:t>
            </a:r>
          </a:p>
          <a:p>
            <a:pPr marL="342900" indent="-342900">
              <a:buClr>
                <a:srgbClr val="B63241"/>
              </a:buClr>
              <a:buFont typeface="+mj-lt"/>
              <a:buAutoNum type="arabicPeriod"/>
              <a:defRPr/>
            </a:pPr>
            <a:endParaRPr lang="en-US" dirty="0">
              <a:solidFill>
                <a:srgbClr val="3E6574"/>
              </a:solidFill>
              <a:latin typeface="Franklin Gothic Medium"/>
              <a:ea typeface="ＭＳ Ｐゴシック" charset="0"/>
              <a:cs typeface="Franklin Gothic Medium"/>
            </a:endParaRPr>
          </a:p>
          <a:p>
            <a:pPr marL="342900" indent="-342900">
              <a:buClr>
                <a:srgbClr val="B63241"/>
              </a:buClr>
              <a:buFont typeface="+mj-lt"/>
              <a:buAutoNum type="arabicPeriod"/>
              <a:defRPr/>
            </a:pPr>
            <a:r>
              <a:rPr lang="en-US" dirty="0" smtClean="0">
                <a:solidFill>
                  <a:srgbClr val="3E6574"/>
                </a:solidFill>
                <a:latin typeface="Franklin Gothic Medium"/>
                <a:ea typeface="ＭＳ Ｐゴシック" charset="0"/>
                <a:cs typeface="Franklin Gothic Medium"/>
              </a:rPr>
              <a:t>Repair the routes and passenger allocations to reflect the changes</a:t>
            </a:r>
            <a:endParaRPr lang="en-US" dirty="0">
              <a:solidFill>
                <a:srgbClr val="3E6574"/>
              </a:solidFill>
              <a:latin typeface="Franklin Gothic Medium"/>
              <a:ea typeface="ＭＳ Ｐゴシック" charset="0"/>
              <a:cs typeface="Franklin Gothic Medium"/>
            </a:endParaRPr>
          </a:p>
          <a:p>
            <a:pPr marL="342900" indent="-342900">
              <a:buClr>
                <a:srgbClr val="B63241"/>
              </a:buClr>
              <a:buFont typeface="+mj-lt"/>
              <a:buAutoNum type="arabicPeriod"/>
              <a:defRPr/>
            </a:pPr>
            <a:endParaRPr lang="en-US" dirty="0">
              <a:solidFill>
                <a:srgbClr val="3E6574"/>
              </a:solidFill>
              <a:latin typeface="Franklin Gothic Medium"/>
              <a:ea typeface="ＭＳ Ｐゴシック" charset="0"/>
              <a:cs typeface="Franklin Gothic Medium"/>
            </a:endParaRPr>
          </a:p>
        </p:txBody>
      </p:sp>
    </p:spTree>
    <p:extLst>
      <p:ext uri="{BB962C8B-B14F-4D97-AF65-F5344CB8AC3E}">
        <p14:creationId xmlns:p14="http://schemas.microsoft.com/office/powerpoint/2010/main" val="268588471"/>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1145512" y="0"/>
            <a:ext cx="7623838" cy="1125538"/>
          </a:xfrm>
        </p:spPr>
        <p:txBody>
          <a:bodyPr>
            <a:normAutofit/>
          </a:bodyPr>
          <a:lstStyle/>
          <a:p>
            <a:pPr algn="l"/>
            <a:r>
              <a:rPr lang="en-US" altLang="en-US" sz="2800" dirty="0">
                <a:solidFill>
                  <a:schemeClr val="bg1"/>
                </a:solidFill>
                <a:latin typeface="Franklin Gothic Medium"/>
                <a:ea typeface="MS PGothic" pitchFamily="34" charset="-128"/>
                <a:cs typeface="Franklin Gothic Medium"/>
              </a:rPr>
              <a:t>Arranging the </a:t>
            </a:r>
            <a:r>
              <a:rPr lang="en-US" altLang="en-US" sz="2800" dirty="0" smtClean="0">
                <a:solidFill>
                  <a:schemeClr val="bg1"/>
                </a:solidFill>
                <a:latin typeface="Franklin Gothic Medium"/>
                <a:ea typeface="MS PGothic" pitchFamily="34" charset="-128"/>
                <a:cs typeface="Franklin Gothic Medium"/>
              </a:rPr>
              <a:t>trapezoids in a single bin</a:t>
            </a:r>
            <a:endParaRPr lang="en-US" altLang="en-US" sz="2800" dirty="0">
              <a:solidFill>
                <a:schemeClr val="bg1"/>
              </a:solidFill>
              <a:latin typeface="Franklin Gothic Medium"/>
              <a:ea typeface="MS PGothic" pitchFamily="34" charset="-128"/>
              <a:cs typeface="Franklin Gothic Medium"/>
            </a:endParaRPr>
          </a:p>
        </p:txBody>
      </p:sp>
      <p:sp>
        <p:nvSpPr>
          <p:cNvPr id="2" name="Rectangle 1"/>
          <p:cNvSpPr/>
          <p:nvPr/>
        </p:nvSpPr>
        <p:spPr>
          <a:xfrm>
            <a:off x="8244408" y="6597352"/>
            <a:ext cx="82758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3"/>
          <p:cNvSpPr txBox="1">
            <a:spLocks noChangeArrowheads="1"/>
          </p:cNvSpPr>
          <p:nvPr/>
        </p:nvSpPr>
        <p:spPr bwMode="auto">
          <a:xfrm>
            <a:off x="457200" y="2682910"/>
            <a:ext cx="8229600" cy="362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lang="en-GB" altLang="en-US" dirty="0">
                <a:solidFill>
                  <a:srgbClr val="3E6574"/>
                </a:solidFill>
                <a:latin typeface="Franklin Gothic Medium"/>
                <a:ea typeface="ＭＳ Ｐゴシック" charset="0"/>
                <a:cs typeface="Franklin Gothic Medium"/>
              </a:rPr>
              <a:t>Items have 4 orientations, but we only need to consider two</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lang="en-GB" altLang="en-US" dirty="0">
                <a:solidFill>
                  <a:srgbClr val="3E6574"/>
                </a:solidFill>
                <a:latin typeface="Franklin Gothic Medium"/>
                <a:ea typeface="ＭＳ Ｐゴシック" charset="0"/>
                <a:cs typeface="Franklin Gothic Medium"/>
              </a:rPr>
              <a:t>Inter-item wastage in the above is simply </a:t>
            </a:r>
            <a:r>
              <a:rPr lang="en-GB" altLang="en-US" dirty="0">
                <a:latin typeface="Times New Roman" panose="02020603050405020304" pitchFamily="18" charset="0"/>
                <a:ea typeface="ＭＳ Ｐゴシック" charset="0"/>
                <a:cs typeface="Times New Roman" panose="02020603050405020304" pitchFamily="18" charset="0"/>
              </a:rPr>
              <a:t>|</a:t>
            </a:r>
            <a:r>
              <a:rPr lang="en-GB" altLang="en-US" i="1" dirty="0" err="1">
                <a:latin typeface="Times New Roman" panose="02020603050405020304" pitchFamily="18" charset="0"/>
                <a:ea typeface="ＭＳ Ｐゴシック" charset="0"/>
                <a:cs typeface="Times New Roman" panose="02020603050405020304" pitchFamily="18" charset="0"/>
              </a:rPr>
              <a:t>q</a:t>
            </a:r>
            <a:r>
              <a:rPr lang="en-GB" altLang="en-US" i="1" baseline="-25000" dirty="0" err="1">
                <a:latin typeface="Times New Roman" panose="02020603050405020304" pitchFamily="18" charset="0"/>
                <a:ea typeface="ＭＳ Ｐゴシック" charset="0"/>
                <a:cs typeface="Times New Roman" panose="02020603050405020304" pitchFamily="18" charset="0"/>
              </a:rPr>
              <a:t>i</a:t>
            </a:r>
            <a:r>
              <a:rPr lang="en-GB" altLang="en-US" dirty="0">
                <a:latin typeface="Times New Roman" panose="02020603050405020304" pitchFamily="18" charset="0"/>
                <a:ea typeface="ＭＳ Ｐゴシック" charset="0"/>
                <a:cs typeface="Times New Roman" panose="02020603050405020304" pitchFamily="18" charset="0"/>
              </a:rPr>
              <a:t> – </a:t>
            </a:r>
            <a:r>
              <a:rPr lang="en-GB" altLang="en-US" i="1" dirty="0" err="1">
                <a:latin typeface="Times New Roman" panose="02020603050405020304" pitchFamily="18" charset="0"/>
                <a:ea typeface="ＭＳ Ｐゴシック" charset="0"/>
                <a:cs typeface="Times New Roman" panose="02020603050405020304" pitchFamily="18" charset="0"/>
              </a:rPr>
              <a:t>q</a:t>
            </a:r>
            <a:r>
              <a:rPr lang="en-GB" altLang="en-US" i="1" baseline="-25000" dirty="0" err="1">
                <a:latin typeface="Times New Roman" panose="02020603050405020304" pitchFamily="18" charset="0"/>
                <a:ea typeface="ＭＳ Ｐゴシック" charset="0"/>
                <a:cs typeface="Times New Roman" panose="02020603050405020304" pitchFamily="18" charset="0"/>
              </a:rPr>
              <a:t>j</a:t>
            </a:r>
            <a:r>
              <a:rPr lang="en-GB" altLang="en-US" dirty="0">
                <a:latin typeface="Times New Roman" panose="02020603050405020304" pitchFamily="18" charset="0"/>
                <a:ea typeface="ＭＳ Ｐゴシック" charset="0"/>
                <a:cs typeface="Times New Roman" panose="02020603050405020304" pitchFamily="18" charset="0"/>
              </a:rPr>
              <a:t>|</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lang="en-GB" altLang="en-US" dirty="0">
                <a:solidFill>
                  <a:srgbClr val="3E6574"/>
                </a:solidFill>
                <a:latin typeface="Franklin Gothic Medium"/>
                <a:ea typeface="ＭＳ Ｐゴシック" charset="0"/>
                <a:cs typeface="Franklin Gothic Medium"/>
              </a:rPr>
              <a:t>Wastage </a:t>
            </a:r>
            <a:r>
              <a:rPr lang="en-GB" altLang="en-US" i="1" dirty="0">
                <a:latin typeface="Times New Roman" panose="02020603050405020304" pitchFamily="18" charset="0"/>
                <a:ea typeface="ＭＳ Ｐゴシック" charset="0"/>
                <a:cs typeface="Times New Roman" panose="02020603050405020304" pitchFamily="18" charset="0"/>
              </a:rPr>
              <a:t>w</a:t>
            </a:r>
            <a:r>
              <a:rPr lang="en-GB" altLang="en-US" dirty="0">
                <a:solidFill>
                  <a:srgbClr val="3E6574"/>
                </a:solidFill>
                <a:latin typeface="Franklin Gothic Medium"/>
                <a:ea typeface="ＭＳ Ｐゴシック" charset="0"/>
                <a:cs typeface="Franklin Gothic Medium"/>
              </a:rPr>
              <a:t> = all inter-item wastage plus the LHS and RHS</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endParaRPr lang="en-GB" altLang="en-US" dirty="0">
              <a:solidFill>
                <a:srgbClr val="3E6574"/>
              </a:solidFill>
              <a:latin typeface="Franklin Gothic Medium"/>
              <a:ea typeface="ＭＳ Ｐゴシック" charset="0"/>
              <a:cs typeface="Franklin Gothic Medium"/>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lang="en-GB" altLang="en-US" dirty="0">
                <a:solidFill>
                  <a:srgbClr val="3E6574"/>
                </a:solidFill>
                <a:latin typeface="Franklin Gothic Medium"/>
                <a:ea typeface="ＭＳ Ｐゴシック" charset="0"/>
                <a:cs typeface="Franklin Gothic Medium"/>
              </a:rPr>
              <a:t>Problem Def: Given a group of items </a:t>
            </a:r>
            <a:r>
              <a:rPr lang="en-GB" altLang="en-US" i="1" dirty="0">
                <a:latin typeface="Times New Roman" panose="02020603050405020304" pitchFamily="18" charset="0"/>
                <a:ea typeface="ＭＳ Ｐゴシック" charset="0"/>
                <a:cs typeface="Times New Roman" panose="02020603050405020304" pitchFamily="18" charset="0"/>
              </a:rPr>
              <a:t>S</a:t>
            </a:r>
            <a:r>
              <a:rPr lang="en-GB" altLang="en-US" dirty="0">
                <a:solidFill>
                  <a:srgbClr val="3E6574"/>
                </a:solidFill>
                <a:latin typeface="Franklin Gothic Medium"/>
                <a:ea typeface="ＭＳ Ｐゴシック" charset="0"/>
                <a:cs typeface="Franklin Gothic Medium"/>
              </a:rPr>
              <a:t> such that:</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endParaRPr lang="en-GB" altLang="en-US" sz="2000" b="1" dirty="0" smtClean="0">
              <a:solidFill>
                <a:schemeClr val="bg2"/>
              </a:solidFill>
              <a:latin typeface="+mn-lt"/>
              <a:cs typeface="+mn-cs"/>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endParaRPr kumimoji="0" lang="en-GB"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GB" sz="2000" b="0" i="0" u="none" strike="noStrike" kern="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80000"/>
              </a:lnSpc>
              <a:spcBef>
                <a:spcPct val="20000"/>
              </a:spcBef>
              <a:spcAft>
                <a:spcPct val="0"/>
              </a:spcAft>
              <a:buClrTx/>
              <a:buSzTx/>
              <a:buFontTx/>
              <a:buNone/>
              <a:tabLst/>
              <a:defRPr/>
            </a:pPr>
            <a:endParaRPr lang="en-GB" altLang="en-US" sz="1200" dirty="0" smtClean="0">
              <a:solidFill>
                <a:schemeClr val="bg2"/>
              </a:solidFill>
              <a:latin typeface="+mn-lt"/>
              <a:cs typeface="+mn-cs"/>
            </a:endParaRPr>
          </a:p>
          <a:p>
            <a:pPr marL="342900" marR="0" lvl="0" indent="-342900" algn="l" defTabSz="914400" rtl="0" eaLnBrk="1" fontAlgn="base" latinLnBrk="0" hangingPunct="1">
              <a:lnSpc>
                <a:spcPct val="80000"/>
              </a:lnSpc>
              <a:spcBef>
                <a:spcPct val="20000"/>
              </a:spcBef>
              <a:spcAft>
                <a:spcPct val="0"/>
              </a:spcAft>
              <a:buClrTx/>
              <a:buSzTx/>
              <a:buFontTx/>
              <a:buNone/>
              <a:tabLst/>
              <a:defRPr/>
            </a:pPr>
            <a:r>
              <a:rPr lang="en-GB" altLang="en-US" sz="2000" dirty="0" smtClean="0">
                <a:solidFill>
                  <a:schemeClr val="bg2"/>
                </a:solidFill>
                <a:latin typeface="+mn-lt"/>
                <a:cs typeface="+mn-cs"/>
              </a:rPr>
              <a:t>	</a:t>
            </a:r>
            <a:r>
              <a:rPr lang="en-GB" altLang="en-US" dirty="0">
                <a:solidFill>
                  <a:srgbClr val="3E6574"/>
                </a:solidFill>
                <a:latin typeface="Franklin Gothic Medium"/>
                <a:ea typeface="ＭＳ Ｐゴシック" charset="0"/>
                <a:cs typeface="Franklin Gothic Medium"/>
              </a:rPr>
              <a:t>can we determine an item arrangement such that</a:t>
            </a:r>
            <a:r>
              <a:rPr lang="en-GB" altLang="en-US" sz="2000" dirty="0" smtClean="0">
                <a:solidFill>
                  <a:schemeClr val="bg2"/>
                </a:solidFill>
                <a:latin typeface="+mn-lt"/>
                <a:cs typeface="+mn-cs"/>
              </a:rPr>
              <a:t>:</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endParaRPr kumimoji="0" lang="en-GB" sz="2600" b="0" i="0" u="none" strike="noStrike" kern="0" cap="none" spc="0" normalizeH="0" baseline="0" noProof="0" dirty="0">
              <a:ln>
                <a:noFill/>
              </a:ln>
              <a:solidFill>
                <a:schemeClr val="tx1"/>
              </a:solidFill>
              <a:effectLst/>
              <a:uLnTx/>
              <a:uFillTx/>
              <a:latin typeface="+mn-lt"/>
              <a:ea typeface="+mn-ea"/>
              <a:cs typeface="+mn-cs"/>
            </a:endParaRPr>
          </a:p>
        </p:txBody>
      </p:sp>
      <p:graphicFrame>
        <p:nvGraphicFramePr>
          <p:cNvPr id="28" name="Object 4"/>
          <p:cNvGraphicFramePr>
            <a:graphicFrameLocks noChangeAspect="1"/>
          </p:cNvGraphicFramePr>
          <p:nvPr/>
        </p:nvGraphicFramePr>
        <p:xfrm>
          <a:off x="2978150" y="4305300"/>
          <a:ext cx="2811463" cy="722313"/>
        </p:xfrm>
        <a:graphic>
          <a:graphicData uri="http://schemas.openxmlformats.org/presentationml/2006/ole">
            <mc:AlternateContent xmlns:mc="http://schemas.openxmlformats.org/markup-compatibility/2006">
              <mc:Choice xmlns:v="urn:schemas-microsoft-com:vml" Requires="v">
                <p:oleObj spid="_x0000_s1044" name="Equation" r:id="rId4" imgW="1384200" imgH="355320" progId="Equation.3">
                  <p:embed/>
                </p:oleObj>
              </mc:Choice>
              <mc:Fallback>
                <p:oleObj name="Equation" r:id="rId4" imgW="1384200" imgH="3553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8150" y="4305300"/>
                        <a:ext cx="2811463" cy="722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3"/>
          <p:cNvGraphicFramePr>
            <a:graphicFrameLocks noChangeAspect="1"/>
          </p:cNvGraphicFramePr>
          <p:nvPr/>
        </p:nvGraphicFramePr>
        <p:xfrm>
          <a:off x="3267075" y="5470525"/>
          <a:ext cx="2032000" cy="412750"/>
        </p:xfrm>
        <a:graphic>
          <a:graphicData uri="http://schemas.openxmlformats.org/presentationml/2006/ole">
            <mc:AlternateContent xmlns:mc="http://schemas.openxmlformats.org/markup-compatibility/2006">
              <mc:Choice xmlns:v="urn:schemas-microsoft-com:vml" Requires="v">
                <p:oleObj spid="_x0000_s1045" name="Equation" r:id="rId6" imgW="1002960" imgH="203040" progId="Equation.3">
                  <p:embed/>
                </p:oleObj>
              </mc:Choice>
              <mc:Fallback>
                <p:oleObj name="Equation" r:id="rId6" imgW="1002960" imgH="203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7075" y="5470525"/>
                        <a:ext cx="2032000"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8" name="Group 37"/>
          <p:cNvGrpSpPr/>
          <p:nvPr/>
        </p:nvGrpSpPr>
        <p:grpSpPr>
          <a:xfrm>
            <a:off x="1666412" y="992719"/>
            <a:ext cx="5857916" cy="1585581"/>
            <a:chOff x="1357290" y="1069743"/>
            <a:chExt cx="5857916" cy="1585581"/>
          </a:xfrm>
        </p:grpSpPr>
        <p:grpSp>
          <p:nvGrpSpPr>
            <p:cNvPr id="7" name="Group 6"/>
            <p:cNvGrpSpPr/>
            <p:nvPr/>
          </p:nvGrpSpPr>
          <p:grpSpPr>
            <a:xfrm>
              <a:off x="1763688" y="1069743"/>
              <a:ext cx="5400600" cy="1379021"/>
              <a:chOff x="2483768" y="1257891"/>
              <a:chExt cx="5400600" cy="1379021"/>
            </a:xfrm>
          </p:grpSpPr>
          <p:grpSp>
            <p:nvGrpSpPr>
              <p:cNvPr id="8" name="Group 49"/>
              <p:cNvGrpSpPr/>
              <p:nvPr/>
            </p:nvGrpSpPr>
            <p:grpSpPr>
              <a:xfrm>
                <a:off x="2483768" y="1327422"/>
                <a:ext cx="5400600" cy="1309490"/>
                <a:chOff x="2483768" y="1412776"/>
                <a:chExt cx="5400600" cy="1309490"/>
              </a:xfrm>
            </p:grpSpPr>
            <p:sp>
              <p:nvSpPr>
                <p:cNvPr id="10" name="Rectangle 9"/>
                <p:cNvSpPr/>
                <p:nvPr/>
              </p:nvSpPr>
              <p:spPr>
                <a:xfrm>
                  <a:off x="2483768" y="1772816"/>
                  <a:ext cx="5400600" cy="6960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1" name="Group 43"/>
                <p:cNvGrpSpPr/>
                <p:nvPr/>
              </p:nvGrpSpPr>
              <p:grpSpPr>
                <a:xfrm>
                  <a:off x="2483768" y="1412776"/>
                  <a:ext cx="3466568" cy="1309490"/>
                  <a:chOff x="-5365104" y="3084958"/>
                  <a:chExt cx="3466568" cy="1309490"/>
                </a:xfrm>
              </p:grpSpPr>
              <p:grpSp>
                <p:nvGrpSpPr>
                  <p:cNvPr id="12" name="Group 35"/>
                  <p:cNvGrpSpPr/>
                  <p:nvPr/>
                </p:nvGrpSpPr>
                <p:grpSpPr>
                  <a:xfrm>
                    <a:off x="-5365104" y="3450703"/>
                    <a:ext cx="1981200" cy="914401"/>
                    <a:chOff x="-5365104" y="3450703"/>
                    <a:chExt cx="1981200" cy="914401"/>
                  </a:xfrm>
                </p:grpSpPr>
                <p:sp>
                  <p:nvSpPr>
                    <p:cNvPr id="21" name="Text Box 86"/>
                    <p:cNvSpPr txBox="1">
                      <a:spLocks noChangeArrowheads="1"/>
                    </p:cNvSpPr>
                    <p:nvPr/>
                  </p:nvSpPr>
                  <p:spPr bwMode="auto">
                    <a:xfrm>
                      <a:off x="-5365104" y="3998391"/>
                      <a:ext cx="341313" cy="366713"/>
                    </a:xfrm>
                    <a:prstGeom prst="rect">
                      <a:avLst/>
                    </a:prstGeom>
                    <a:noFill/>
                    <a:ln w="9525">
                      <a:noFill/>
                      <a:miter lim="800000"/>
                      <a:headEnd/>
                      <a:tailEnd/>
                    </a:ln>
                  </p:spPr>
                  <p:txBody>
                    <a:bodyPr wrap="none">
                      <a:spAutoFit/>
                    </a:bodyPr>
                    <a:lstStyle/>
                    <a:p>
                      <a:r>
                        <a:rPr lang="en-GB" i="1">
                          <a:latin typeface="Times New Roman" pitchFamily="18" charset="0"/>
                        </a:rPr>
                        <a:t>p</a:t>
                      </a:r>
                      <a:r>
                        <a:rPr lang="en-GB" i="1" baseline="-25000">
                          <a:latin typeface="Times New Roman" pitchFamily="18" charset="0"/>
                        </a:rPr>
                        <a:t>i</a:t>
                      </a:r>
                    </a:p>
                  </p:txBody>
                </p:sp>
                <p:sp>
                  <p:nvSpPr>
                    <p:cNvPr id="22" name="Text Box 87"/>
                    <p:cNvSpPr txBox="1">
                      <a:spLocks noChangeArrowheads="1"/>
                    </p:cNvSpPr>
                    <p:nvPr/>
                  </p:nvSpPr>
                  <p:spPr bwMode="auto">
                    <a:xfrm>
                      <a:off x="-4069704" y="3998391"/>
                      <a:ext cx="341313" cy="366713"/>
                    </a:xfrm>
                    <a:prstGeom prst="rect">
                      <a:avLst/>
                    </a:prstGeom>
                    <a:noFill/>
                    <a:ln w="9525">
                      <a:noFill/>
                      <a:miter lim="800000"/>
                      <a:headEnd/>
                      <a:tailEnd/>
                    </a:ln>
                  </p:spPr>
                  <p:txBody>
                    <a:bodyPr wrap="none">
                      <a:spAutoFit/>
                    </a:bodyPr>
                    <a:lstStyle/>
                    <a:p>
                      <a:r>
                        <a:rPr lang="en-GB" i="1">
                          <a:latin typeface="Times New Roman" pitchFamily="18" charset="0"/>
                        </a:rPr>
                        <a:t>q</a:t>
                      </a:r>
                      <a:r>
                        <a:rPr lang="en-GB" i="1" baseline="-25000">
                          <a:latin typeface="Times New Roman" pitchFamily="18" charset="0"/>
                        </a:rPr>
                        <a:t>i</a:t>
                      </a:r>
                    </a:p>
                  </p:txBody>
                </p:sp>
                <p:sp>
                  <p:nvSpPr>
                    <p:cNvPr id="23" name="Freeform 21"/>
                    <p:cNvSpPr>
                      <a:spLocks/>
                    </p:cNvSpPr>
                    <p:nvPr/>
                  </p:nvSpPr>
                  <p:spPr bwMode="auto">
                    <a:xfrm>
                      <a:off x="-5365104" y="3450703"/>
                      <a:ext cx="1981200" cy="685800"/>
                    </a:xfrm>
                    <a:custGeom>
                      <a:avLst/>
                      <a:gdLst/>
                      <a:ahLst/>
                      <a:cxnLst>
                        <a:cxn ang="0">
                          <a:pos x="0" y="432"/>
                        </a:cxn>
                        <a:cxn ang="0">
                          <a:pos x="240" y="0"/>
                        </a:cxn>
                        <a:cxn ang="0">
                          <a:pos x="720" y="0"/>
                        </a:cxn>
                        <a:cxn ang="0">
                          <a:pos x="1248" y="432"/>
                        </a:cxn>
                        <a:cxn ang="0">
                          <a:pos x="0" y="432"/>
                        </a:cxn>
                      </a:cxnLst>
                      <a:rect l="0" t="0" r="r" b="b"/>
                      <a:pathLst>
                        <a:path w="1248" h="432">
                          <a:moveTo>
                            <a:pt x="0" y="432"/>
                          </a:moveTo>
                          <a:lnTo>
                            <a:pt x="240" y="0"/>
                          </a:lnTo>
                          <a:lnTo>
                            <a:pt x="720" y="0"/>
                          </a:lnTo>
                          <a:lnTo>
                            <a:pt x="1248" y="432"/>
                          </a:lnTo>
                          <a:lnTo>
                            <a:pt x="0" y="432"/>
                          </a:lnTo>
                          <a:close/>
                        </a:path>
                      </a:pathLst>
                    </a:custGeom>
                    <a:solidFill>
                      <a:srgbClr val="00CCFF"/>
                    </a:solidFill>
                    <a:ln w="12700">
                      <a:solidFill>
                        <a:schemeClr val="tx1"/>
                      </a:solidFill>
                      <a:round/>
                      <a:headEnd/>
                      <a:tailEnd/>
                    </a:ln>
                    <a:effectLst/>
                  </p:spPr>
                  <p:txBody>
                    <a:bodyPr/>
                    <a:lstStyle/>
                    <a:p>
                      <a:endParaRPr lang="en-GB"/>
                    </a:p>
                  </p:txBody>
                </p:sp>
                <p:sp>
                  <p:nvSpPr>
                    <p:cNvPr id="24" name="Line 23"/>
                    <p:cNvSpPr>
                      <a:spLocks noChangeShapeType="1"/>
                    </p:cNvSpPr>
                    <p:nvPr/>
                  </p:nvSpPr>
                  <p:spPr bwMode="auto">
                    <a:xfrm>
                      <a:off x="-4984104" y="3450703"/>
                      <a:ext cx="0" cy="685800"/>
                    </a:xfrm>
                    <a:prstGeom prst="line">
                      <a:avLst/>
                    </a:prstGeom>
                    <a:noFill/>
                    <a:ln w="12700">
                      <a:solidFill>
                        <a:schemeClr val="tx1"/>
                      </a:solidFill>
                      <a:prstDash val="dash"/>
                      <a:round/>
                      <a:headEnd/>
                      <a:tailEnd/>
                    </a:ln>
                    <a:effectLst/>
                  </p:spPr>
                  <p:txBody>
                    <a:bodyPr/>
                    <a:lstStyle/>
                    <a:p>
                      <a:endParaRPr lang="en-GB"/>
                    </a:p>
                  </p:txBody>
                </p:sp>
                <p:sp>
                  <p:nvSpPr>
                    <p:cNvPr id="25" name="Line 24"/>
                    <p:cNvSpPr>
                      <a:spLocks noChangeShapeType="1"/>
                    </p:cNvSpPr>
                    <p:nvPr/>
                  </p:nvSpPr>
                  <p:spPr bwMode="auto">
                    <a:xfrm>
                      <a:off x="-4222104" y="3450703"/>
                      <a:ext cx="0" cy="685800"/>
                    </a:xfrm>
                    <a:prstGeom prst="line">
                      <a:avLst/>
                    </a:prstGeom>
                    <a:noFill/>
                    <a:ln w="12700">
                      <a:solidFill>
                        <a:schemeClr val="tx1"/>
                      </a:solidFill>
                      <a:prstDash val="dash"/>
                      <a:round/>
                      <a:headEnd/>
                      <a:tailEnd/>
                    </a:ln>
                    <a:effectLst/>
                  </p:spPr>
                  <p:txBody>
                    <a:bodyPr/>
                    <a:lstStyle/>
                    <a:p>
                      <a:endParaRPr lang="en-GB"/>
                    </a:p>
                  </p:txBody>
                </p:sp>
                <p:sp>
                  <p:nvSpPr>
                    <p:cNvPr id="26" name="Text Box 97"/>
                    <p:cNvSpPr txBox="1">
                      <a:spLocks noChangeArrowheads="1"/>
                    </p:cNvSpPr>
                    <p:nvPr/>
                  </p:nvSpPr>
                  <p:spPr bwMode="auto">
                    <a:xfrm>
                      <a:off x="-4755504" y="3526903"/>
                      <a:ext cx="268288" cy="457200"/>
                    </a:xfrm>
                    <a:prstGeom prst="rect">
                      <a:avLst/>
                    </a:prstGeom>
                    <a:noFill/>
                    <a:ln w="9525">
                      <a:noFill/>
                      <a:miter lim="800000"/>
                      <a:headEnd/>
                      <a:tailEnd/>
                    </a:ln>
                  </p:spPr>
                  <p:txBody>
                    <a:bodyPr wrap="none">
                      <a:spAutoFit/>
                    </a:bodyPr>
                    <a:lstStyle/>
                    <a:p>
                      <a:r>
                        <a:rPr lang="en-GB" sz="2400" i="1">
                          <a:latin typeface="Times New Roman" pitchFamily="18" charset="0"/>
                        </a:rPr>
                        <a:t>i</a:t>
                      </a:r>
                    </a:p>
                  </p:txBody>
                </p:sp>
              </p:grpSp>
              <p:grpSp>
                <p:nvGrpSpPr>
                  <p:cNvPr id="13" name="Group 34"/>
                  <p:cNvGrpSpPr/>
                  <p:nvPr/>
                </p:nvGrpSpPr>
                <p:grpSpPr>
                  <a:xfrm>
                    <a:off x="-3986767" y="3084958"/>
                    <a:ext cx="2088231" cy="1309490"/>
                    <a:chOff x="-3996951" y="1838151"/>
                    <a:chExt cx="2088231" cy="1309490"/>
                  </a:xfrm>
                </p:grpSpPr>
                <p:grpSp>
                  <p:nvGrpSpPr>
                    <p:cNvPr id="14" name="Group 30"/>
                    <p:cNvGrpSpPr/>
                    <p:nvPr/>
                  </p:nvGrpSpPr>
                  <p:grpSpPr>
                    <a:xfrm rot="10800000" flipV="1">
                      <a:off x="-3996951" y="2204865"/>
                      <a:ext cx="2057400" cy="681609"/>
                      <a:chOff x="-2381944" y="3449960"/>
                      <a:chExt cx="2057400" cy="686543"/>
                    </a:xfrm>
                  </p:grpSpPr>
                  <p:sp>
                    <p:nvSpPr>
                      <p:cNvPr id="18" name="Freeform 22"/>
                      <p:cNvSpPr>
                        <a:spLocks/>
                      </p:cNvSpPr>
                      <p:nvPr/>
                    </p:nvSpPr>
                    <p:spPr bwMode="auto">
                      <a:xfrm>
                        <a:off x="-2381944" y="3449960"/>
                        <a:ext cx="2057400" cy="685800"/>
                      </a:xfrm>
                      <a:custGeom>
                        <a:avLst/>
                        <a:gdLst/>
                        <a:ahLst/>
                        <a:cxnLst>
                          <a:cxn ang="0">
                            <a:pos x="0" y="432"/>
                          </a:cxn>
                          <a:cxn ang="0">
                            <a:pos x="144" y="0"/>
                          </a:cxn>
                          <a:cxn ang="0">
                            <a:pos x="1296" y="0"/>
                          </a:cxn>
                          <a:cxn ang="0">
                            <a:pos x="912" y="432"/>
                          </a:cxn>
                          <a:cxn ang="0">
                            <a:pos x="0" y="432"/>
                          </a:cxn>
                        </a:cxnLst>
                        <a:rect l="0" t="0" r="r" b="b"/>
                        <a:pathLst>
                          <a:path w="1296" h="432">
                            <a:moveTo>
                              <a:pt x="0" y="432"/>
                            </a:moveTo>
                            <a:lnTo>
                              <a:pt x="144" y="0"/>
                            </a:lnTo>
                            <a:lnTo>
                              <a:pt x="1296" y="0"/>
                            </a:lnTo>
                            <a:lnTo>
                              <a:pt x="912" y="432"/>
                            </a:lnTo>
                            <a:lnTo>
                              <a:pt x="0" y="432"/>
                            </a:lnTo>
                            <a:close/>
                          </a:path>
                        </a:pathLst>
                      </a:custGeom>
                      <a:solidFill>
                        <a:schemeClr val="tx2">
                          <a:lumMod val="60000"/>
                          <a:lumOff val="40000"/>
                        </a:schemeClr>
                      </a:solidFill>
                      <a:ln w="12700">
                        <a:solidFill>
                          <a:schemeClr val="tx1"/>
                        </a:solidFill>
                        <a:round/>
                        <a:headEnd/>
                        <a:tailEnd/>
                      </a:ln>
                      <a:effectLst/>
                    </p:spPr>
                    <p:txBody>
                      <a:bodyPr/>
                      <a:lstStyle/>
                      <a:p>
                        <a:endParaRPr lang="en-GB"/>
                      </a:p>
                    </p:txBody>
                  </p:sp>
                  <p:sp>
                    <p:nvSpPr>
                      <p:cNvPr id="19" name="Line 25"/>
                      <p:cNvSpPr>
                        <a:spLocks noChangeShapeType="1"/>
                      </p:cNvSpPr>
                      <p:nvPr/>
                    </p:nvSpPr>
                    <p:spPr bwMode="auto">
                      <a:xfrm>
                        <a:off x="-2153344" y="3450703"/>
                        <a:ext cx="0" cy="685800"/>
                      </a:xfrm>
                      <a:prstGeom prst="line">
                        <a:avLst/>
                      </a:prstGeom>
                      <a:noFill/>
                      <a:ln w="12700">
                        <a:solidFill>
                          <a:schemeClr val="tx1"/>
                        </a:solidFill>
                        <a:prstDash val="dash"/>
                        <a:round/>
                        <a:headEnd/>
                        <a:tailEnd/>
                      </a:ln>
                      <a:effectLst/>
                    </p:spPr>
                    <p:txBody>
                      <a:bodyPr/>
                      <a:lstStyle/>
                      <a:p>
                        <a:endParaRPr lang="en-GB"/>
                      </a:p>
                    </p:txBody>
                  </p:sp>
                  <p:sp>
                    <p:nvSpPr>
                      <p:cNvPr id="20" name="Line 26"/>
                      <p:cNvSpPr>
                        <a:spLocks noChangeShapeType="1"/>
                      </p:cNvSpPr>
                      <p:nvPr/>
                    </p:nvSpPr>
                    <p:spPr bwMode="auto">
                      <a:xfrm>
                        <a:off x="-934144" y="3449960"/>
                        <a:ext cx="0" cy="685800"/>
                      </a:xfrm>
                      <a:prstGeom prst="line">
                        <a:avLst/>
                      </a:prstGeom>
                      <a:noFill/>
                      <a:ln w="12700">
                        <a:solidFill>
                          <a:schemeClr val="tx1"/>
                        </a:solidFill>
                        <a:prstDash val="dash"/>
                        <a:round/>
                        <a:headEnd/>
                        <a:tailEnd/>
                      </a:ln>
                      <a:effectLst/>
                    </p:spPr>
                    <p:txBody>
                      <a:bodyPr/>
                      <a:lstStyle/>
                      <a:p>
                        <a:endParaRPr lang="en-GB"/>
                      </a:p>
                    </p:txBody>
                  </p:sp>
                </p:grpSp>
                <p:sp>
                  <p:nvSpPr>
                    <p:cNvPr id="15" name="Text Box 88"/>
                    <p:cNvSpPr txBox="1">
                      <a:spLocks noChangeArrowheads="1"/>
                    </p:cNvSpPr>
                    <p:nvPr/>
                  </p:nvSpPr>
                  <p:spPr bwMode="auto">
                    <a:xfrm>
                      <a:off x="-2250032" y="2780928"/>
                      <a:ext cx="341312" cy="366713"/>
                    </a:xfrm>
                    <a:prstGeom prst="rect">
                      <a:avLst/>
                    </a:prstGeom>
                    <a:noFill/>
                    <a:ln w="9525">
                      <a:noFill/>
                      <a:miter lim="800000"/>
                      <a:headEnd/>
                      <a:tailEnd/>
                    </a:ln>
                  </p:spPr>
                  <p:txBody>
                    <a:bodyPr wrap="none">
                      <a:spAutoFit/>
                    </a:bodyPr>
                    <a:lstStyle/>
                    <a:p>
                      <a:r>
                        <a:rPr lang="en-GB" i="1">
                          <a:latin typeface="Times New Roman" pitchFamily="18" charset="0"/>
                        </a:rPr>
                        <a:t>p</a:t>
                      </a:r>
                      <a:r>
                        <a:rPr lang="en-GB" i="1" baseline="-25000">
                          <a:latin typeface="Times New Roman" pitchFamily="18" charset="0"/>
                        </a:rPr>
                        <a:t>j</a:t>
                      </a:r>
                    </a:p>
                  </p:txBody>
                </p:sp>
                <p:sp>
                  <p:nvSpPr>
                    <p:cNvPr id="16" name="Text Box 89"/>
                    <p:cNvSpPr txBox="1">
                      <a:spLocks noChangeArrowheads="1"/>
                    </p:cNvSpPr>
                    <p:nvPr/>
                  </p:nvSpPr>
                  <p:spPr bwMode="auto">
                    <a:xfrm>
                      <a:off x="-3852936" y="1838151"/>
                      <a:ext cx="341312" cy="366713"/>
                    </a:xfrm>
                    <a:prstGeom prst="rect">
                      <a:avLst/>
                    </a:prstGeom>
                    <a:noFill/>
                    <a:ln w="9525">
                      <a:noFill/>
                      <a:miter lim="800000"/>
                      <a:headEnd/>
                      <a:tailEnd/>
                    </a:ln>
                  </p:spPr>
                  <p:txBody>
                    <a:bodyPr wrap="none">
                      <a:spAutoFit/>
                    </a:bodyPr>
                    <a:lstStyle/>
                    <a:p>
                      <a:r>
                        <a:rPr lang="en-GB" i="1">
                          <a:latin typeface="Times New Roman" pitchFamily="18" charset="0"/>
                        </a:rPr>
                        <a:t>q</a:t>
                      </a:r>
                      <a:r>
                        <a:rPr lang="en-GB" i="1" baseline="-25000">
                          <a:latin typeface="Times New Roman" pitchFamily="18" charset="0"/>
                        </a:rPr>
                        <a:t>j</a:t>
                      </a:r>
                    </a:p>
                  </p:txBody>
                </p:sp>
                <p:sp>
                  <p:nvSpPr>
                    <p:cNvPr id="17" name="Text Box 98"/>
                    <p:cNvSpPr txBox="1">
                      <a:spLocks noChangeArrowheads="1"/>
                    </p:cNvSpPr>
                    <p:nvPr/>
                  </p:nvSpPr>
                  <p:spPr bwMode="auto">
                    <a:xfrm>
                      <a:off x="-2844824" y="2251720"/>
                      <a:ext cx="268287" cy="457200"/>
                    </a:xfrm>
                    <a:prstGeom prst="rect">
                      <a:avLst/>
                    </a:prstGeom>
                    <a:noFill/>
                    <a:ln w="9525">
                      <a:noFill/>
                      <a:miter lim="800000"/>
                      <a:headEnd/>
                      <a:tailEnd/>
                    </a:ln>
                  </p:spPr>
                  <p:txBody>
                    <a:bodyPr wrap="none">
                      <a:spAutoFit/>
                    </a:bodyPr>
                    <a:lstStyle/>
                    <a:p>
                      <a:r>
                        <a:rPr lang="en-GB" sz="2400" i="1">
                          <a:latin typeface="Times New Roman" pitchFamily="18" charset="0"/>
                        </a:rPr>
                        <a:t>j</a:t>
                      </a:r>
                    </a:p>
                  </p:txBody>
                </p:sp>
              </p:grpSp>
            </p:grpSp>
          </p:grpSp>
          <p:sp>
            <p:nvSpPr>
              <p:cNvPr id="9" name="TextBox 8"/>
              <p:cNvSpPr txBox="1"/>
              <p:nvPr/>
            </p:nvSpPr>
            <p:spPr>
              <a:xfrm>
                <a:off x="6038065" y="1257891"/>
                <a:ext cx="1031051" cy="1107996"/>
              </a:xfrm>
              <a:prstGeom prst="rect">
                <a:avLst/>
              </a:prstGeom>
              <a:noFill/>
            </p:spPr>
            <p:txBody>
              <a:bodyPr wrap="square" rtlCol="0">
                <a:spAutoFit/>
              </a:bodyPr>
              <a:lstStyle/>
              <a:p>
                <a:r>
                  <a:rPr lang="en-GB" sz="6600" dirty="0" smtClean="0">
                    <a:latin typeface="Times New Roman" pitchFamily="18" charset="0"/>
                    <a:cs typeface="Times New Roman" pitchFamily="18" charset="0"/>
                  </a:rPr>
                  <a:t>…</a:t>
                </a:r>
                <a:endParaRPr lang="en-GB" sz="6600" dirty="0">
                  <a:latin typeface="Times New Roman" pitchFamily="18" charset="0"/>
                  <a:cs typeface="Times New Roman" pitchFamily="18" charset="0"/>
                </a:endParaRPr>
              </a:p>
            </p:txBody>
          </p:sp>
        </p:grpSp>
        <p:sp>
          <p:nvSpPr>
            <p:cNvPr id="31" name="TextBox 30"/>
            <p:cNvSpPr txBox="1"/>
            <p:nvPr/>
          </p:nvSpPr>
          <p:spPr>
            <a:xfrm>
              <a:off x="1357290" y="1714488"/>
              <a:ext cx="351378" cy="369332"/>
            </a:xfrm>
            <a:prstGeom prst="rect">
              <a:avLst/>
            </a:prstGeom>
            <a:noFill/>
          </p:spPr>
          <p:txBody>
            <a:bodyPr wrap="none" rtlCol="0">
              <a:spAutoFit/>
            </a:bodyPr>
            <a:lstStyle/>
            <a:p>
              <a:r>
                <a:rPr lang="en-GB" i="1" dirty="0" smtClean="0">
                  <a:latin typeface="Times New Roman" pitchFamily="18" charset="0"/>
                  <a:cs typeface="Times New Roman" pitchFamily="18" charset="0"/>
                </a:rPr>
                <a:t>H</a:t>
              </a:r>
            </a:p>
          </p:txBody>
        </p:sp>
        <p:cxnSp>
          <p:nvCxnSpPr>
            <p:cNvPr id="32" name="Straight Arrow Connector 31"/>
            <p:cNvCxnSpPr/>
            <p:nvPr/>
          </p:nvCxnSpPr>
          <p:spPr>
            <a:xfrm rot="5400000" flipH="1" flipV="1">
              <a:off x="1429522" y="1642256"/>
              <a:ext cx="2857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1463653" y="2106603"/>
              <a:ext cx="21431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714744" y="2285992"/>
              <a:ext cx="377026" cy="369332"/>
            </a:xfrm>
            <a:prstGeom prst="rect">
              <a:avLst/>
            </a:prstGeom>
            <a:noFill/>
          </p:spPr>
          <p:txBody>
            <a:bodyPr wrap="none" rtlCol="0">
              <a:spAutoFit/>
            </a:bodyPr>
            <a:lstStyle/>
            <a:p>
              <a:r>
                <a:rPr lang="en-GB" i="1" dirty="0" smtClean="0">
                  <a:latin typeface="Times New Roman" pitchFamily="18" charset="0"/>
                  <a:cs typeface="Times New Roman" pitchFamily="18" charset="0"/>
                </a:rPr>
                <a:t>W</a:t>
              </a:r>
            </a:p>
          </p:txBody>
        </p:sp>
        <p:cxnSp>
          <p:nvCxnSpPr>
            <p:cNvPr id="35" name="Straight Arrow Connector 34"/>
            <p:cNvCxnSpPr/>
            <p:nvPr/>
          </p:nvCxnSpPr>
          <p:spPr>
            <a:xfrm rot="10800000" flipV="1">
              <a:off x="1785918" y="2500304"/>
              <a:ext cx="1928826"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000496" y="2500306"/>
              <a:ext cx="321471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9" name="Rectangle 3"/>
          <p:cNvSpPr txBox="1">
            <a:spLocks noChangeArrowheads="1"/>
          </p:cNvSpPr>
          <p:nvPr/>
        </p:nvSpPr>
        <p:spPr bwMode="auto">
          <a:xfrm>
            <a:off x="683568" y="4149080"/>
            <a:ext cx="2088232" cy="534307"/>
          </a:xfrm>
          <a:prstGeom prst="rect">
            <a:avLst/>
          </a:prstGeom>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en-US" altLang="en-US" sz="1400" kern="0" dirty="0" smtClean="0"/>
              <a:t>Total area of trapezoids in the group</a:t>
            </a:r>
            <a:endParaRPr lang="en-US" altLang="en-US" sz="1400" kern="0" baseline="-25000" dirty="0"/>
          </a:p>
        </p:txBody>
      </p:sp>
      <p:sp>
        <p:nvSpPr>
          <p:cNvPr id="40" name="Right Brace 39"/>
          <p:cNvSpPr/>
          <p:nvPr/>
        </p:nvSpPr>
        <p:spPr>
          <a:xfrm rot="13451844">
            <a:off x="2744208" y="4113645"/>
            <a:ext cx="288032" cy="450960"/>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 name="Rectangle 3"/>
          <p:cNvSpPr txBox="1">
            <a:spLocks noChangeArrowheads="1"/>
          </p:cNvSpPr>
          <p:nvPr/>
        </p:nvSpPr>
        <p:spPr bwMode="auto">
          <a:xfrm>
            <a:off x="6084168" y="4653136"/>
            <a:ext cx="1440160" cy="288032"/>
          </a:xfrm>
          <a:prstGeom prst="rect">
            <a:avLst/>
          </a:prstGeom>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en-US" altLang="en-US" sz="1400" kern="0" dirty="0" smtClean="0"/>
              <a:t>Area of the </a:t>
            </a:r>
            <a:r>
              <a:rPr lang="en-US" altLang="en-US" sz="1400" kern="0" dirty="0" smtClean="0"/>
              <a:t>bin</a:t>
            </a:r>
            <a:endParaRPr lang="en-US" altLang="en-US" sz="1400" kern="0" baseline="-25000" dirty="0"/>
          </a:p>
        </p:txBody>
      </p:sp>
      <p:sp>
        <p:nvSpPr>
          <p:cNvPr id="42" name="Right Brace 41"/>
          <p:cNvSpPr/>
          <p:nvPr/>
        </p:nvSpPr>
        <p:spPr>
          <a:xfrm rot="2342990">
            <a:off x="5843573" y="4498330"/>
            <a:ext cx="252028" cy="333192"/>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Rectangle 3"/>
          <p:cNvSpPr txBox="1">
            <a:spLocks noChangeArrowheads="1"/>
          </p:cNvSpPr>
          <p:nvPr/>
        </p:nvSpPr>
        <p:spPr bwMode="auto">
          <a:xfrm>
            <a:off x="1979712" y="6021288"/>
            <a:ext cx="2664296" cy="534307"/>
          </a:xfrm>
          <a:prstGeom prst="rect">
            <a:avLst/>
          </a:prstGeom>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en-US" altLang="en-US" sz="1400" kern="0" dirty="0" smtClean="0"/>
              <a:t>Total area of trapezoids in the group plus inter-item wastage</a:t>
            </a:r>
            <a:endParaRPr lang="en-US" altLang="en-US" sz="1400" kern="0" baseline="-25000" dirty="0"/>
          </a:p>
        </p:txBody>
      </p:sp>
      <p:sp>
        <p:nvSpPr>
          <p:cNvPr id="46" name="Right Brace 45"/>
          <p:cNvSpPr/>
          <p:nvPr/>
        </p:nvSpPr>
        <p:spPr>
          <a:xfrm rot="5400000">
            <a:off x="3707904" y="5301208"/>
            <a:ext cx="216024" cy="1224136"/>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3156501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1096878" y="283409"/>
            <a:ext cx="75670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GB" altLang="en-US" sz="2800" dirty="0" smtClean="0">
                <a:solidFill>
                  <a:schemeClr val="bg1"/>
                </a:solidFill>
                <a:latin typeface="Franklin Gothic Medium"/>
                <a:cs typeface="Franklin Gothic Medium"/>
              </a:rPr>
              <a:t>Generating a new minimal subset of stops</a:t>
            </a:r>
            <a:endParaRPr lang="en-GB" altLang="en-US" sz="2800" dirty="0">
              <a:solidFill>
                <a:schemeClr val="bg1"/>
              </a:solidFill>
              <a:latin typeface="Franklin Gothic Medium"/>
              <a:cs typeface="Franklin Gothic Medium"/>
            </a:endParaRPr>
          </a:p>
        </p:txBody>
      </p:sp>
      <p:pic>
        <p:nvPicPr>
          <p:cNvPr id="120" name="Picture 2" descr="Image result for school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5011" y="3217428"/>
            <a:ext cx="312141" cy="298857"/>
          </a:xfrm>
          <a:prstGeom prst="rect">
            <a:avLst/>
          </a:prstGeom>
          <a:noFill/>
          <a:extLst>
            <a:ext uri="{909E8E84-426E-40DD-AFC4-6F175D3DCCD1}">
              <a14:hiddenFill xmlns:a14="http://schemas.microsoft.com/office/drawing/2010/main">
                <a:solidFill>
                  <a:srgbClr val="FFFFFF"/>
                </a:solidFill>
              </a14:hiddenFill>
            </a:ext>
          </a:extLst>
        </p:spPr>
      </p:pic>
      <p:sp>
        <p:nvSpPr>
          <p:cNvPr id="121" name="Oval 120"/>
          <p:cNvSpPr/>
          <p:nvPr/>
        </p:nvSpPr>
        <p:spPr>
          <a:xfrm>
            <a:off x="2664723" y="1931254"/>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p:cNvSpPr/>
          <p:nvPr/>
        </p:nvSpPr>
        <p:spPr>
          <a:xfrm>
            <a:off x="2473795" y="1700153"/>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p:cNvSpPr/>
          <p:nvPr/>
        </p:nvSpPr>
        <p:spPr>
          <a:xfrm>
            <a:off x="3032520" y="1438803"/>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Oval 219"/>
          <p:cNvSpPr/>
          <p:nvPr/>
        </p:nvSpPr>
        <p:spPr>
          <a:xfrm>
            <a:off x="3629052" y="1743709"/>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Oval 229"/>
          <p:cNvSpPr/>
          <p:nvPr/>
        </p:nvSpPr>
        <p:spPr>
          <a:xfrm>
            <a:off x="3500361" y="2140573"/>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Oval 230"/>
          <p:cNvSpPr/>
          <p:nvPr/>
        </p:nvSpPr>
        <p:spPr>
          <a:xfrm>
            <a:off x="4096684" y="2472099"/>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Oval 231"/>
          <p:cNvSpPr/>
          <p:nvPr/>
        </p:nvSpPr>
        <p:spPr>
          <a:xfrm>
            <a:off x="3891751" y="2637862"/>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Oval 232"/>
          <p:cNvSpPr/>
          <p:nvPr/>
        </p:nvSpPr>
        <p:spPr>
          <a:xfrm>
            <a:off x="3616258" y="2779425"/>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Oval 241"/>
          <p:cNvSpPr/>
          <p:nvPr/>
        </p:nvSpPr>
        <p:spPr>
          <a:xfrm>
            <a:off x="4296144" y="3392868"/>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Oval 242"/>
          <p:cNvSpPr/>
          <p:nvPr/>
        </p:nvSpPr>
        <p:spPr>
          <a:xfrm>
            <a:off x="4402297" y="3608240"/>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Oval 243"/>
          <p:cNvSpPr/>
          <p:nvPr/>
        </p:nvSpPr>
        <p:spPr>
          <a:xfrm>
            <a:off x="3799343" y="3408599"/>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Oval 244"/>
          <p:cNvSpPr/>
          <p:nvPr/>
        </p:nvSpPr>
        <p:spPr>
          <a:xfrm>
            <a:off x="4050981" y="3924038"/>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Oval 245"/>
          <p:cNvSpPr/>
          <p:nvPr/>
        </p:nvSpPr>
        <p:spPr>
          <a:xfrm>
            <a:off x="3636478" y="3677207"/>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Oval 246"/>
          <p:cNvSpPr/>
          <p:nvPr/>
        </p:nvSpPr>
        <p:spPr>
          <a:xfrm>
            <a:off x="3838624" y="4538690"/>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Oval 247"/>
          <p:cNvSpPr/>
          <p:nvPr/>
        </p:nvSpPr>
        <p:spPr>
          <a:xfrm>
            <a:off x="3492935" y="4270081"/>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Oval 248"/>
          <p:cNvSpPr/>
          <p:nvPr/>
        </p:nvSpPr>
        <p:spPr>
          <a:xfrm>
            <a:off x="2570999" y="5075907"/>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Oval 249"/>
          <p:cNvSpPr/>
          <p:nvPr/>
        </p:nvSpPr>
        <p:spPr>
          <a:xfrm>
            <a:off x="1892636" y="4631857"/>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Oval 250"/>
          <p:cNvSpPr/>
          <p:nvPr/>
        </p:nvSpPr>
        <p:spPr>
          <a:xfrm>
            <a:off x="2104943" y="4418904"/>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Oval 251"/>
          <p:cNvSpPr/>
          <p:nvPr/>
        </p:nvSpPr>
        <p:spPr>
          <a:xfrm>
            <a:off x="1873732" y="4076491"/>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3" name="Straight Connector 252"/>
          <p:cNvCxnSpPr>
            <a:stCxn id="122" idx="6"/>
            <a:endCxn id="323" idx="1"/>
          </p:cNvCxnSpPr>
          <p:nvPr/>
        </p:nvCxnSpPr>
        <p:spPr>
          <a:xfrm flipV="1">
            <a:off x="2579948" y="1743710"/>
            <a:ext cx="169418" cy="72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a:stCxn id="121" idx="7"/>
          </p:cNvCxnSpPr>
          <p:nvPr/>
        </p:nvCxnSpPr>
        <p:spPr>
          <a:xfrm flipV="1">
            <a:off x="2755330" y="1815703"/>
            <a:ext cx="57463" cy="1304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a:stCxn id="123" idx="6"/>
          </p:cNvCxnSpPr>
          <p:nvPr/>
        </p:nvCxnSpPr>
        <p:spPr>
          <a:xfrm>
            <a:off x="3138673" y="1489621"/>
            <a:ext cx="243035" cy="333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a:endCxn id="123" idx="3"/>
          </p:cNvCxnSpPr>
          <p:nvPr/>
        </p:nvCxnSpPr>
        <p:spPr>
          <a:xfrm flipV="1">
            <a:off x="2886327" y="1525555"/>
            <a:ext cx="161739" cy="13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a:stCxn id="230" idx="1"/>
            <a:endCxn id="346" idx="3"/>
          </p:cNvCxnSpPr>
          <p:nvPr/>
        </p:nvCxnSpPr>
        <p:spPr>
          <a:xfrm flipH="1" flipV="1">
            <a:off x="3343006" y="2038031"/>
            <a:ext cx="172900" cy="117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a:stCxn id="220" idx="1"/>
            <a:endCxn id="324" idx="2"/>
          </p:cNvCxnSpPr>
          <p:nvPr/>
        </p:nvCxnSpPr>
        <p:spPr>
          <a:xfrm flipH="1" flipV="1">
            <a:off x="3528774" y="1604492"/>
            <a:ext cx="115823" cy="1541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a:stCxn id="230" idx="6"/>
            <a:endCxn id="322" idx="1"/>
          </p:cNvCxnSpPr>
          <p:nvPr/>
        </p:nvCxnSpPr>
        <p:spPr>
          <a:xfrm>
            <a:off x="3606513" y="2191391"/>
            <a:ext cx="309278" cy="874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a:stCxn id="233" idx="1"/>
            <a:endCxn id="344" idx="2"/>
          </p:cNvCxnSpPr>
          <p:nvPr/>
        </p:nvCxnSpPr>
        <p:spPr>
          <a:xfrm flipH="1" flipV="1">
            <a:off x="3524904" y="2645728"/>
            <a:ext cx="106900" cy="1485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a:stCxn id="231" idx="0"/>
            <a:endCxn id="322" idx="3"/>
          </p:cNvCxnSpPr>
          <p:nvPr/>
        </p:nvCxnSpPr>
        <p:spPr>
          <a:xfrm flipH="1" flipV="1">
            <a:off x="4074468" y="2308531"/>
            <a:ext cx="75293" cy="1635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a:stCxn id="232" idx="0"/>
            <a:endCxn id="322" idx="2"/>
          </p:cNvCxnSpPr>
          <p:nvPr/>
        </p:nvCxnSpPr>
        <p:spPr>
          <a:xfrm flipV="1">
            <a:off x="3944827" y="2364112"/>
            <a:ext cx="40627" cy="2737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a:stCxn id="232" idx="2"/>
            <a:endCxn id="344" idx="3"/>
          </p:cNvCxnSpPr>
          <p:nvPr/>
        </p:nvCxnSpPr>
        <p:spPr>
          <a:xfrm flipH="1" flipV="1">
            <a:off x="3594567" y="2579029"/>
            <a:ext cx="297184" cy="1096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a:stCxn id="242" idx="1"/>
            <a:endCxn id="328" idx="2"/>
          </p:cNvCxnSpPr>
          <p:nvPr/>
        </p:nvCxnSpPr>
        <p:spPr>
          <a:xfrm flipH="1" flipV="1">
            <a:off x="4120910" y="3294185"/>
            <a:ext cx="190780" cy="1135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a:stCxn id="244" idx="7"/>
            <a:endCxn id="328" idx="1"/>
          </p:cNvCxnSpPr>
          <p:nvPr/>
        </p:nvCxnSpPr>
        <p:spPr>
          <a:xfrm flipV="1">
            <a:off x="3889950" y="3264541"/>
            <a:ext cx="145816" cy="158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a:stCxn id="243" idx="2"/>
            <a:endCxn id="331" idx="3"/>
          </p:cNvCxnSpPr>
          <p:nvPr/>
        </p:nvCxnSpPr>
        <p:spPr>
          <a:xfrm flipH="1">
            <a:off x="4078338" y="3659059"/>
            <a:ext cx="323959" cy="612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a:stCxn id="245" idx="6"/>
            <a:endCxn id="329" idx="1"/>
          </p:cNvCxnSpPr>
          <p:nvPr/>
        </p:nvCxnSpPr>
        <p:spPr>
          <a:xfrm>
            <a:off x="4157134" y="3974856"/>
            <a:ext cx="216627" cy="443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a:stCxn id="245" idx="1"/>
            <a:endCxn id="331" idx="2"/>
          </p:cNvCxnSpPr>
          <p:nvPr/>
        </p:nvCxnSpPr>
        <p:spPr>
          <a:xfrm flipH="1" flipV="1">
            <a:off x="4000935" y="3805539"/>
            <a:ext cx="65592" cy="1333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a:stCxn id="246" idx="6"/>
            <a:endCxn id="331" idx="1"/>
          </p:cNvCxnSpPr>
          <p:nvPr/>
        </p:nvCxnSpPr>
        <p:spPr>
          <a:xfrm>
            <a:off x="3742631" y="3728025"/>
            <a:ext cx="180900" cy="34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stCxn id="246" idx="2"/>
            <a:endCxn id="337" idx="3"/>
          </p:cNvCxnSpPr>
          <p:nvPr/>
        </p:nvCxnSpPr>
        <p:spPr>
          <a:xfrm flipH="1" flipV="1">
            <a:off x="3373968" y="3672142"/>
            <a:ext cx="262511" cy="55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a:stCxn id="244" idx="5"/>
            <a:endCxn id="331" idx="0"/>
          </p:cNvCxnSpPr>
          <p:nvPr/>
        </p:nvCxnSpPr>
        <p:spPr>
          <a:xfrm>
            <a:off x="3889950" y="3495351"/>
            <a:ext cx="103244" cy="154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a:stCxn id="248" idx="6"/>
            <a:endCxn id="330" idx="1"/>
          </p:cNvCxnSpPr>
          <p:nvPr/>
        </p:nvCxnSpPr>
        <p:spPr>
          <a:xfrm>
            <a:off x="3599088" y="4320900"/>
            <a:ext cx="111584" cy="36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a:stCxn id="247" idx="0"/>
            <a:endCxn id="330" idx="2"/>
          </p:cNvCxnSpPr>
          <p:nvPr/>
        </p:nvCxnSpPr>
        <p:spPr>
          <a:xfrm flipH="1" flipV="1">
            <a:off x="3815167" y="4450290"/>
            <a:ext cx="76533" cy="88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a:stCxn id="249" idx="1"/>
            <a:endCxn id="335" idx="2"/>
          </p:cNvCxnSpPr>
          <p:nvPr/>
        </p:nvCxnSpPr>
        <p:spPr>
          <a:xfrm flipH="1" flipV="1">
            <a:off x="2522531" y="4980172"/>
            <a:ext cx="64014" cy="1106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a:stCxn id="249" idx="6"/>
            <a:endCxn id="336" idx="1"/>
          </p:cNvCxnSpPr>
          <p:nvPr/>
        </p:nvCxnSpPr>
        <p:spPr>
          <a:xfrm>
            <a:off x="2677152" y="5126725"/>
            <a:ext cx="166602" cy="461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6" name="Oval 275"/>
          <p:cNvSpPr/>
          <p:nvPr/>
        </p:nvSpPr>
        <p:spPr>
          <a:xfrm>
            <a:off x="608481" y="4631856"/>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Oval 276"/>
          <p:cNvSpPr/>
          <p:nvPr/>
        </p:nvSpPr>
        <p:spPr>
          <a:xfrm>
            <a:off x="1083590" y="4399472"/>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Oval 277"/>
          <p:cNvSpPr/>
          <p:nvPr/>
        </p:nvSpPr>
        <p:spPr>
          <a:xfrm>
            <a:off x="1178344" y="4624595"/>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Oval 278"/>
          <p:cNvSpPr/>
          <p:nvPr/>
        </p:nvSpPr>
        <p:spPr>
          <a:xfrm>
            <a:off x="1046061" y="3293193"/>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Oval 279"/>
          <p:cNvSpPr/>
          <p:nvPr/>
        </p:nvSpPr>
        <p:spPr>
          <a:xfrm>
            <a:off x="898360" y="3138099"/>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Oval 280"/>
          <p:cNvSpPr/>
          <p:nvPr/>
        </p:nvSpPr>
        <p:spPr>
          <a:xfrm>
            <a:off x="924361" y="2204745"/>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Oval 281"/>
          <p:cNvSpPr/>
          <p:nvPr/>
        </p:nvSpPr>
        <p:spPr>
          <a:xfrm>
            <a:off x="665606" y="2053821"/>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Oval 282"/>
          <p:cNvSpPr/>
          <p:nvPr/>
        </p:nvSpPr>
        <p:spPr>
          <a:xfrm>
            <a:off x="1830072" y="2032890"/>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Oval 283"/>
          <p:cNvSpPr/>
          <p:nvPr/>
        </p:nvSpPr>
        <p:spPr>
          <a:xfrm>
            <a:off x="1695392" y="2185627"/>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Oval 284"/>
          <p:cNvSpPr/>
          <p:nvPr/>
        </p:nvSpPr>
        <p:spPr>
          <a:xfrm>
            <a:off x="2109243" y="2536832"/>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p:cNvSpPr/>
          <p:nvPr/>
        </p:nvSpPr>
        <p:spPr>
          <a:xfrm>
            <a:off x="2326220" y="2342272"/>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7" name="Straight Connector 286"/>
          <p:cNvCxnSpPr>
            <a:stCxn id="283" idx="6"/>
            <a:endCxn id="320" idx="1"/>
          </p:cNvCxnSpPr>
          <p:nvPr/>
        </p:nvCxnSpPr>
        <p:spPr>
          <a:xfrm>
            <a:off x="1936224" y="2083708"/>
            <a:ext cx="241861" cy="9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a:stCxn id="284" idx="4"/>
            <a:endCxn id="321" idx="0"/>
          </p:cNvCxnSpPr>
          <p:nvPr/>
        </p:nvCxnSpPr>
        <p:spPr>
          <a:xfrm>
            <a:off x="1748468" y="2287263"/>
            <a:ext cx="77433" cy="1027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a:stCxn id="284" idx="6"/>
            <a:endCxn id="320" idx="1"/>
          </p:cNvCxnSpPr>
          <p:nvPr/>
        </p:nvCxnSpPr>
        <p:spPr>
          <a:xfrm flipV="1">
            <a:off x="1801544" y="2197367"/>
            <a:ext cx="376541" cy="390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a:stCxn id="283" idx="4"/>
            <a:endCxn id="321" idx="0"/>
          </p:cNvCxnSpPr>
          <p:nvPr/>
        </p:nvCxnSpPr>
        <p:spPr>
          <a:xfrm flipH="1">
            <a:off x="1854621" y="2134526"/>
            <a:ext cx="28527" cy="235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a:stCxn id="285" idx="0"/>
            <a:endCxn id="320" idx="2"/>
          </p:cNvCxnSpPr>
          <p:nvPr/>
        </p:nvCxnSpPr>
        <p:spPr>
          <a:xfrm flipV="1">
            <a:off x="2162319" y="2264065"/>
            <a:ext cx="89300" cy="2727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a:stCxn id="285" idx="2"/>
            <a:endCxn id="321" idx="3"/>
          </p:cNvCxnSpPr>
          <p:nvPr/>
        </p:nvCxnSpPr>
        <p:spPr>
          <a:xfrm flipH="1" flipV="1">
            <a:off x="1934265" y="2493804"/>
            <a:ext cx="174978" cy="93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a:stCxn id="286" idx="2"/>
            <a:endCxn id="321" idx="3"/>
          </p:cNvCxnSpPr>
          <p:nvPr/>
        </p:nvCxnSpPr>
        <p:spPr>
          <a:xfrm flipH="1">
            <a:off x="1934265" y="2393091"/>
            <a:ext cx="391954" cy="56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a:stCxn id="286" idx="0"/>
            <a:endCxn id="320" idx="2"/>
          </p:cNvCxnSpPr>
          <p:nvPr/>
        </p:nvCxnSpPr>
        <p:spPr>
          <a:xfrm flipH="1" flipV="1">
            <a:off x="2305801" y="2264065"/>
            <a:ext cx="73495" cy="782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a:stCxn id="282" idx="7"/>
            <a:endCxn id="318" idx="1"/>
          </p:cNvCxnSpPr>
          <p:nvPr/>
        </p:nvCxnSpPr>
        <p:spPr>
          <a:xfrm flipV="1">
            <a:off x="756213" y="1889813"/>
            <a:ext cx="249212" cy="1788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a:stCxn id="282" idx="3"/>
            <a:endCxn id="319" idx="0"/>
          </p:cNvCxnSpPr>
          <p:nvPr/>
        </p:nvCxnSpPr>
        <p:spPr>
          <a:xfrm flipH="1">
            <a:off x="676460" y="2140573"/>
            <a:ext cx="4691" cy="2494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a:stCxn id="281" idx="7"/>
            <a:endCxn id="318" idx="2"/>
          </p:cNvCxnSpPr>
          <p:nvPr/>
        </p:nvCxnSpPr>
        <p:spPr>
          <a:xfrm flipV="1">
            <a:off x="1014968" y="1975039"/>
            <a:ext cx="60119" cy="244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a:endCxn id="281" idx="3"/>
          </p:cNvCxnSpPr>
          <p:nvPr/>
        </p:nvCxnSpPr>
        <p:spPr>
          <a:xfrm flipV="1">
            <a:off x="753864" y="2291497"/>
            <a:ext cx="186044" cy="1689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a:stCxn id="280" idx="3"/>
            <a:endCxn id="332" idx="3"/>
          </p:cNvCxnSpPr>
          <p:nvPr/>
        </p:nvCxnSpPr>
        <p:spPr>
          <a:xfrm flipH="1">
            <a:off x="757734" y="3224851"/>
            <a:ext cx="156171" cy="619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a:stCxn id="280" idx="6"/>
            <a:endCxn id="334" idx="1"/>
          </p:cNvCxnSpPr>
          <p:nvPr/>
        </p:nvCxnSpPr>
        <p:spPr>
          <a:xfrm flipV="1">
            <a:off x="1004512" y="3105206"/>
            <a:ext cx="206031" cy="83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a:stCxn id="280" idx="4"/>
            <a:endCxn id="333" idx="0"/>
          </p:cNvCxnSpPr>
          <p:nvPr/>
        </p:nvCxnSpPr>
        <p:spPr>
          <a:xfrm>
            <a:off x="951436" y="3239735"/>
            <a:ext cx="92691" cy="2656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a:stCxn id="279" idx="7"/>
            <a:endCxn id="334" idx="2"/>
          </p:cNvCxnSpPr>
          <p:nvPr/>
        </p:nvCxnSpPr>
        <p:spPr>
          <a:xfrm flipV="1">
            <a:off x="1136668" y="3179315"/>
            <a:ext cx="124188" cy="128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a:stCxn id="279" idx="2"/>
            <a:endCxn id="332" idx="3"/>
          </p:cNvCxnSpPr>
          <p:nvPr/>
        </p:nvCxnSpPr>
        <p:spPr>
          <a:xfrm flipH="1" flipV="1">
            <a:off x="757734" y="3312712"/>
            <a:ext cx="288326" cy="31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a:stCxn id="279" idx="4"/>
            <a:endCxn id="333" idx="0"/>
          </p:cNvCxnSpPr>
          <p:nvPr/>
        </p:nvCxnSpPr>
        <p:spPr>
          <a:xfrm flipH="1">
            <a:off x="1082828" y="3394829"/>
            <a:ext cx="16309" cy="1142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5" name="Oval 304"/>
          <p:cNvSpPr/>
          <p:nvPr/>
        </p:nvSpPr>
        <p:spPr>
          <a:xfrm>
            <a:off x="1545985" y="4451422"/>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6" name="Straight Connector 305"/>
          <p:cNvCxnSpPr>
            <a:stCxn id="276" idx="0"/>
            <a:endCxn id="325" idx="1"/>
          </p:cNvCxnSpPr>
          <p:nvPr/>
        </p:nvCxnSpPr>
        <p:spPr>
          <a:xfrm flipV="1">
            <a:off x="661557" y="4491050"/>
            <a:ext cx="115527" cy="1408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a:stCxn id="277" idx="2"/>
            <a:endCxn id="325" idx="3"/>
          </p:cNvCxnSpPr>
          <p:nvPr/>
        </p:nvCxnSpPr>
        <p:spPr>
          <a:xfrm flipH="1">
            <a:off x="939632" y="4450290"/>
            <a:ext cx="143959" cy="37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a:stCxn id="276" idx="5"/>
            <a:endCxn id="326" idx="1"/>
          </p:cNvCxnSpPr>
          <p:nvPr/>
        </p:nvCxnSpPr>
        <p:spPr>
          <a:xfrm>
            <a:off x="699088" y="4718608"/>
            <a:ext cx="186361" cy="837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a:stCxn id="278" idx="3"/>
            <a:endCxn id="326" idx="3"/>
          </p:cNvCxnSpPr>
          <p:nvPr/>
        </p:nvCxnSpPr>
        <p:spPr>
          <a:xfrm flipH="1">
            <a:off x="1040256" y="4711347"/>
            <a:ext cx="153634" cy="835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a:stCxn id="278" idx="1"/>
          </p:cNvCxnSpPr>
          <p:nvPr/>
        </p:nvCxnSpPr>
        <p:spPr>
          <a:xfrm flipH="1" flipV="1">
            <a:off x="931891" y="4487345"/>
            <a:ext cx="261999" cy="1521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a:stCxn id="277" idx="7"/>
            <a:endCxn id="339" idx="1"/>
          </p:cNvCxnSpPr>
          <p:nvPr/>
        </p:nvCxnSpPr>
        <p:spPr>
          <a:xfrm flipV="1">
            <a:off x="1174198" y="4283544"/>
            <a:ext cx="191153" cy="1308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a:stCxn id="305" idx="0"/>
          </p:cNvCxnSpPr>
          <p:nvPr/>
        </p:nvCxnSpPr>
        <p:spPr>
          <a:xfrm flipH="1" flipV="1">
            <a:off x="1512416" y="4290955"/>
            <a:ext cx="86645" cy="1604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a:stCxn id="252" idx="0"/>
            <a:endCxn id="338" idx="2"/>
          </p:cNvCxnSpPr>
          <p:nvPr/>
        </p:nvCxnSpPr>
        <p:spPr>
          <a:xfrm flipV="1">
            <a:off x="1926808" y="3887059"/>
            <a:ext cx="42288" cy="189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a:stCxn id="251" idx="2"/>
            <a:endCxn id="327" idx="3"/>
          </p:cNvCxnSpPr>
          <p:nvPr/>
        </p:nvCxnSpPr>
        <p:spPr>
          <a:xfrm flipH="1" flipV="1">
            <a:off x="1953616" y="4468817"/>
            <a:ext cx="151327" cy="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a:stCxn id="250" idx="0"/>
            <a:endCxn id="327" idx="2"/>
          </p:cNvCxnSpPr>
          <p:nvPr/>
        </p:nvCxnSpPr>
        <p:spPr>
          <a:xfrm flipH="1" flipV="1">
            <a:off x="1887823" y="4550337"/>
            <a:ext cx="57890" cy="81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a:stCxn id="305" idx="6"/>
            <a:endCxn id="327" idx="1"/>
          </p:cNvCxnSpPr>
          <p:nvPr/>
        </p:nvCxnSpPr>
        <p:spPr>
          <a:xfrm flipV="1">
            <a:off x="1652137" y="4465112"/>
            <a:ext cx="142802" cy="371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a:stCxn id="252" idx="4"/>
            <a:endCxn id="327" idx="0"/>
          </p:cNvCxnSpPr>
          <p:nvPr/>
        </p:nvCxnSpPr>
        <p:spPr>
          <a:xfrm flipH="1">
            <a:off x="1876212" y="4178127"/>
            <a:ext cx="50596" cy="2202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18"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7438" y="1801789"/>
            <a:ext cx="212306" cy="203271"/>
          </a:xfrm>
          <a:prstGeom prst="rect">
            <a:avLst/>
          </a:prstGeom>
          <a:solidFill>
            <a:srgbClr val="FFFF00"/>
          </a:solidFill>
          <a:ln w="76200">
            <a:solidFill>
              <a:schemeClr val="tx1"/>
            </a:solidFill>
          </a:ln>
          <a:extLst/>
        </p:spPr>
      </p:pic>
      <p:pic>
        <p:nvPicPr>
          <p:cNvPr id="319"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100" y="2370464"/>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20"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2705" y="2089756"/>
            <a:ext cx="212306" cy="203271"/>
          </a:xfrm>
          <a:prstGeom prst="rect">
            <a:avLst/>
          </a:prstGeom>
          <a:solidFill>
            <a:srgbClr val="FFFF00"/>
          </a:solidFill>
          <a:ln w="76200">
            <a:solidFill>
              <a:schemeClr val="tx1"/>
            </a:solidFill>
          </a:ln>
          <a:extLst/>
        </p:spPr>
      </p:pic>
      <p:pic>
        <p:nvPicPr>
          <p:cNvPr id="321"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8468" y="2370464"/>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22"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1752" y="2191391"/>
            <a:ext cx="212306" cy="203271"/>
          </a:xfrm>
          <a:prstGeom prst="rect">
            <a:avLst/>
          </a:prstGeom>
          <a:solidFill>
            <a:srgbClr val="FFFF00"/>
          </a:solidFill>
          <a:ln>
            <a:solidFill>
              <a:schemeClr val="tx1"/>
            </a:solidFill>
          </a:ln>
          <a:extLst/>
        </p:spPr>
      </p:pic>
      <p:pic>
        <p:nvPicPr>
          <p:cNvPr id="323"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9366" y="1642074"/>
            <a:ext cx="212306" cy="203271"/>
          </a:xfrm>
          <a:prstGeom prst="rect">
            <a:avLst/>
          </a:prstGeom>
          <a:solidFill>
            <a:srgbClr val="FFFF00"/>
          </a:solidFill>
          <a:ln>
            <a:solidFill>
              <a:schemeClr val="tx1"/>
            </a:solidFill>
          </a:ln>
          <a:extLst/>
        </p:spPr>
      </p:pic>
      <p:pic>
        <p:nvPicPr>
          <p:cNvPr id="324"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1011" y="1438803"/>
            <a:ext cx="212306" cy="203271"/>
          </a:xfrm>
          <a:prstGeom prst="rect">
            <a:avLst/>
          </a:prstGeom>
          <a:solidFill>
            <a:srgbClr val="FFFF00"/>
          </a:solidFill>
          <a:ln>
            <a:solidFill>
              <a:schemeClr val="tx1"/>
            </a:solidFill>
          </a:ln>
          <a:extLst/>
        </p:spPr>
      </p:pic>
      <p:pic>
        <p:nvPicPr>
          <p:cNvPr id="325"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074" y="4371719"/>
            <a:ext cx="212306" cy="203271"/>
          </a:xfrm>
          <a:prstGeom prst="rect">
            <a:avLst/>
          </a:prstGeom>
          <a:solidFill>
            <a:srgbClr val="FFFF00"/>
          </a:solidFill>
          <a:ln w="76200">
            <a:solidFill>
              <a:schemeClr val="tx1"/>
            </a:solidFill>
          </a:ln>
          <a:extLst/>
        </p:spPr>
      </p:pic>
      <p:pic>
        <p:nvPicPr>
          <p:cNvPr id="326"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226" y="4700825"/>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27"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3638" y="4371718"/>
            <a:ext cx="212306" cy="203271"/>
          </a:xfrm>
          <a:prstGeom prst="rect">
            <a:avLst/>
          </a:prstGeom>
          <a:solidFill>
            <a:srgbClr val="FFFF00"/>
          </a:solidFill>
          <a:ln>
            <a:solidFill>
              <a:schemeClr val="tx1"/>
            </a:solidFill>
          </a:ln>
          <a:extLst/>
        </p:spPr>
      </p:pic>
      <p:pic>
        <p:nvPicPr>
          <p:cNvPr id="328"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7905" y="3115792"/>
            <a:ext cx="212306" cy="203271"/>
          </a:xfrm>
          <a:prstGeom prst="rect">
            <a:avLst/>
          </a:prstGeom>
          <a:solidFill>
            <a:srgbClr val="FFFF00"/>
          </a:solidFill>
          <a:ln>
            <a:solidFill>
              <a:schemeClr val="tx1"/>
            </a:solidFill>
          </a:ln>
          <a:extLst/>
        </p:spPr>
      </p:pic>
      <p:pic>
        <p:nvPicPr>
          <p:cNvPr id="329"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9221" y="3924039"/>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30"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9446" y="4270082"/>
            <a:ext cx="212306" cy="203271"/>
          </a:xfrm>
          <a:prstGeom prst="rect">
            <a:avLst/>
          </a:prstGeom>
          <a:solidFill>
            <a:srgbClr val="FFFF00"/>
          </a:solidFill>
          <a:ln>
            <a:solidFill>
              <a:schemeClr val="tx1"/>
            </a:solidFill>
          </a:ln>
          <a:extLst/>
        </p:spPr>
      </p:pic>
      <p:pic>
        <p:nvPicPr>
          <p:cNvPr id="331"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1751" y="3626390"/>
            <a:ext cx="212306" cy="203271"/>
          </a:xfrm>
          <a:prstGeom prst="rect">
            <a:avLst/>
          </a:prstGeom>
          <a:solidFill>
            <a:srgbClr val="FFFF00"/>
          </a:solidFill>
          <a:ln>
            <a:solidFill>
              <a:schemeClr val="tx1"/>
            </a:solidFill>
          </a:ln>
          <a:extLst/>
        </p:spPr>
      </p:pic>
      <p:pic>
        <p:nvPicPr>
          <p:cNvPr id="332"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099" y="3205327"/>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33"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7438" y="3475146"/>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34"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9744" y="3002056"/>
            <a:ext cx="212306" cy="203271"/>
          </a:xfrm>
          <a:prstGeom prst="rect">
            <a:avLst/>
          </a:prstGeom>
          <a:solidFill>
            <a:srgbClr val="FFFF00"/>
          </a:solidFill>
          <a:ln>
            <a:solidFill>
              <a:schemeClr val="tx1"/>
            </a:solidFill>
          </a:ln>
          <a:extLst/>
        </p:spPr>
      </p:pic>
      <p:pic>
        <p:nvPicPr>
          <p:cNvPr id="335"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0719" y="4802460"/>
            <a:ext cx="212306" cy="203271"/>
          </a:xfrm>
          <a:prstGeom prst="rect">
            <a:avLst/>
          </a:prstGeom>
          <a:solidFill>
            <a:srgbClr val="FFFF00"/>
          </a:solidFill>
          <a:ln>
            <a:solidFill>
              <a:schemeClr val="tx1"/>
            </a:solidFill>
          </a:ln>
          <a:extLst/>
        </p:spPr>
      </p:pic>
      <p:pic>
        <p:nvPicPr>
          <p:cNvPr id="336"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0058" y="5072279"/>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37"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1646" y="3576781"/>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38"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2636" y="3709876"/>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39"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8969" y="4178051"/>
            <a:ext cx="212306" cy="203271"/>
          </a:xfrm>
          <a:prstGeom prst="rect">
            <a:avLst/>
          </a:prstGeom>
          <a:noFill/>
          <a:extLst>
            <a:ext uri="{909E8E84-426E-40DD-AFC4-6F175D3DCCD1}">
              <a14:hiddenFill xmlns:a14="http://schemas.microsoft.com/office/drawing/2010/main">
                <a:solidFill>
                  <a:srgbClr val="FFFFFF"/>
                </a:solidFill>
              </a14:hiddenFill>
            </a:ext>
          </a:extLst>
        </p:spPr>
      </p:pic>
      <p:sp>
        <p:nvSpPr>
          <p:cNvPr id="340" name="Oval 339"/>
          <p:cNvSpPr/>
          <p:nvPr/>
        </p:nvSpPr>
        <p:spPr>
          <a:xfrm>
            <a:off x="3137214" y="2460303"/>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 name="Oval 340"/>
          <p:cNvSpPr/>
          <p:nvPr/>
        </p:nvSpPr>
        <p:spPr>
          <a:xfrm>
            <a:off x="3299458" y="2332336"/>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2" name="Straight Connector 341"/>
          <p:cNvCxnSpPr>
            <a:stCxn id="341" idx="5"/>
          </p:cNvCxnSpPr>
          <p:nvPr/>
        </p:nvCxnSpPr>
        <p:spPr>
          <a:xfrm>
            <a:off x="3390065" y="2419088"/>
            <a:ext cx="63243" cy="905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a:stCxn id="340" idx="6"/>
          </p:cNvCxnSpPr>
          <p:nvPr/>
        </p:nvCxnSpPr>
        <p:spPr>
          <a:xfrm>
            <a:off x="3243367" y="2511121"/>
            <a:ext cx="189301" cy="330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44"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3952" y="2472099"/>
            <a:ext cx="212306" cy="203271"/>
          </a:xfrm>
          <a:prstGeom prst="rect">
            <a:avLst/>
          </a:prstGeom>
          <a:solidFill>
            <a:srgbClr val="FFFF00"/>
          </a:solidFill>
          <a:ln>
            <a:solidFill>
              <a:schemeClr val="tx1"/>
            </a:solidFill>
          </a:ln>
          <a:extLst/>
        </p:spPr>
      </p:pic>
      <p:cxnSp>
        <p:nvCxnSpPr>
          <p:cNvPr id="345" name="Straight Connector 344"/>
          <p:cNvCxnSpPr>
            <a:stCxn id="341" idx="0"/>
          </p:cNvCxnSpPr>
          <p:nvPr/>
        </p:nvCxnSpPr>
        <p:spPr>
          <a:xfrm flipH="1" flipV="1">
            <a:off x="3256572" y="2083732"/>
            <a:ext cx="95962" cy="2486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46"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8705" y="1911893"/>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47"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924" y="5757377"/>
            <a:ext cx="222083" cy="222083"/>
          </a:xfrm>
          <a:prstGeom prst="rect">
            <a:avLst/>
          </a:prstGeom>
          <a:noFill/>
          <a:extLst>
            <a:ext uri="{909E8E84-426E-40DD-AFC4-6F175D3DCCD1}">
              <a14:hiddenFill xmlns:a14="http://schemas.microsoft.com/office/drawing/2010/main">
                <a:solidFill>
                  <a:srgbClr val="FFFFFF"/>
                </a:solidFill>
              </a14:hiddenFill>
            </a:ext>
          </a:extLst>
        </p:spPr>
      </p:pic>
      <p:sp>
        <p:nvSpPr>
          <p:cNvPr id="348" name="Oval 347"/>
          <p:cNvSpPr/>
          <p:nvPr/>
        </p:nvSpPr>
        <p:spPr>
          <a:xfrm>
            <a:off x="369650" y="6099985"/>
            <a:ext cx="111041" cy="10885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TextBox 348"/>
          <p:cNvSpPr txBox="1"/>
          <p:nvPr/>
        </p:nvSpPr>
        <p:spPr>
          <a:xfrm>
            <a:off x="498801" y="5714309"/>
            <a:ext cx="848654" cy="307777"/>
          </a:xfrm>
          <a:prstGeom prst="rect">
            <a:avLst/>
          </a:prstGeom>
          <a:noFill/>
        </p:spPr>
        <p:txBody>
          <a:bodyPr wrap="square" rtlCol="0">
            <a:spAutoFit/>
          </a:bodyPr>
          <a:lstStyle/>
          <a:p>
            <a:r>
              <a:rPr lang="en-GB" sz="1400" dirty="0" smtClean="0"/>
              <a:t>Bus Stop</a:t>
            </a:r>
            <a:endParaRPr lang="en-GB" sz="1400" dirty="0"/>
          </a:p>
        </p:txBody>
      </p:sp>
      <p:sp>
        <p:nvSpPr>
          <p:cNvPr id="350" name="TextBox 349"/>
          <p:cNvSpPr txBox="1"/>
          <p:nvPr/>
        </p:nvSpPr>
        <p:spPr>
          <a:xfrm>
            <a:off x="489071" y="5981009"/>
            <a:ext cx="793495" cy="307777"/>
          </a:xfrm>
          <a:prstGeom prst="rect">
            <a:avLst/>
          </a:prstGeom>
          <a:noFill/>
        </p:spPr>
        <p:txBody>
          <a:bodyPr wrap="square" rtlCol="0">
            <a:spAutoFit/>
          </a:bodyPr>
          <a:lstStyle/>
          <a:p>
            <a:r>
              <a:rPr lang="en-GB" sz="1400" dirty="0" smtClean="0"/>
              <a:t>Address</a:t>
            </a:r>
            <a:endParaRPr lang="en-GB" dirty="0"/>
          </a:p>
        </p:txBody>
      </p:sp>
      <p:sp>
        <p:nvSpPr>
          <p:cNvPr id="351" name="Rectangle 350"/>
          <p:cNvSpPr/>
          <p:nvPr/>
        </p:nvSpPr>
        <p:spPr>
          <a:xfrm>
            <a:off x="260565" y="5714308"/>
            <a:ext cx="994338" cy="547007"/>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52" name="Rectangle 351"/>
          <p:cNvSpPr/>
          <p:nvPr/>
        </p:nvSpPr>
        <p:spPr>
          <a:xfrm>
            <a:off x="260565" y="1277102"/>
            <a:ext cx="4504330" cy="4260098"/>
          </a:xfrm>
          <a:prstGeom prst="rect">
            <a:avLst/>
          </a:prstGeom>
          <a:noFill/>
          <a:ln w="12700">
            <a:solidFill>
              <a:schemeClr val="tx1">
                <a:lumMod val="50000"/>
                <a:lumOff val="50000"/>
              </a:schemeClr>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75" name="TextBox 6"/>
          <p:cNvSpPr txBox="1">
            <a:spLocks noChangeArrowheads="1"/>
          </p:cNvSpPr>
          <p:nvPr/>
        </p:nvSpPr>
        <p:spPr bwMode="auto">
          <a:xfrm>
            <a:off x="5068571" y="1427528"/>
            <a:ext cx="3731123" cy="3693319"/>
          </a:xfrm>
          <a:prstGeom prst="rect">
            <a:avLst/>
          </a:prstGeom>
          <a:noFill/>
          <a:ln w="9525">
            <a:noFill/>
            <a:miter lim="800000"/>
            <a:headEnd/>
            <a:tailEnd/>
          </a:ln>
        </p:spPr>
        <p:txBody>
          <a:bodyPr wrap="square">
            <a:spAutoFit/>
          </a:bodyPr>
          <a:lstStyle/>
          <a:p>
            <a:pPr marL="342900" indent="-342900">
              <a:buClr>
                <a:srgbClr val="B63241"/>
              </a:buClr>
              <a:buFont typeface="+mj-lt"/>
              <a:buAutoNum type="arabicPeriod"/>
              <a:defRPr/>
            </a:pPr>
            <a:r>
              <a:rPr lang="en-US" b="1" dirty="0" smtClean="0">
                <a:solidFill>
                  <a:srgbClr val="3E6574"/>
                </a:solidFill>
                <a:latin typeface="Franklin Gothic Medium"/>
                <a:ea typeface="ＭＳ Ｐゴシック" charset="0"/>
                <a:cs typeface="Franklin Gothic Medium"/>
              </a:rPr>
              <a:t>Take a small number of non-compulsory serviced stops and deselect them.</a:t>
            </a:r>
          </a:p>
          <a:p>
            <a:pPr marL="342900" indent="-342900">
              <a:buClr>
                <a:srgbClr val="B63241"/>
              </a:buClr>
              <a:buFont typeface="+mj-lt"/>
              <a:buAutoNum type="arabicPeriod"/>
              <a:defRPr/>
            </a:pPr>
            <a:endParaRPr lang="en-US" dirty="0">
              <a:solidFill>
                <a:srgbClr val="3E6574"/>
              </a:solidFill>
              <a:latin typeface="Franklin Gothic Medium"/>
              <a:ea typeface="ＭＳ Ｐゴシック" charset="0"/>
              <a:cs typeface="Franklin Gothic Medium"/>
            </a:endParaRPr>
          </a:p>
          <a:p>
            <a:pPr marL="342900" indent="-342900">
              <a:buClr>
                <a:srgbClr val="B63241"/>
              </a:buClr>
              <a:buFont typeface="+mj-lt"/>
              <a:buAutoNum type="arabicPeriod"/>
              <a:defRPr/>
            </a:pPr>
            <a:r>
              <a:rPr lang="en-US" dirty="0" smtClean="0">
                <a:solidFill>
                  <a:srgbClr val="3E6574"/>
                </a:solidFill>
                <a:latin typeface="Franklin Gothic Medium"/>
                <a:ea typeface="ＭＳ Ｐゴシック" charset="0"/>
                <a:cs typeface="Franklin Gothic Medium"/>
              </a:rPr>
              <a:t>Add new stops to ensure all passengers are served. (Ensuring the subset is still minimal).</a:t>
            </a:r>
          </a:p>
          <a:p>
            <a:pPr marL="342900" indent="-342900">
              <a:buClr>
                <a:srgbClr val="B63241"/>
              </a:buClr>
              <a:buFont typeface="+mj-lt"/>
              <a:buAutoNum type="arabicPeriod"/>
              <a:defRPr/>
            </a:pPr>
            <a:endParaRPr lang="en-US" dirty="0">
              <a:solidFill>
                <a:srgbClr val="3E6574"/>
              </a:solidFill>
              <a:latin typeface="Franklin Gothic Medium"/>
              <a:ea typeface="ＭＳ Ｐゴシック" charset="0"/>
              <a:cs typeface="Franklin Gothic Medium"/>
            </a:endParaRPr>
          </a:p>
          <a:p>
            <a:pPr marL="342900" indent="-342900">
              <a:buClr>
                <a:srgbClr val="B63241"/>
              </a:buClr>
              <a:buFont typeface="+mj-lt"/>
              <a:buAutoNum type="arabicPeriod"/>
              <a:defRPr/>
            </a:pPr>
            <a:r>
              <a:rPr lang="en-US" dirty="0" smtClean="0">
                <a:solidFill>
                  <a:srgbClr val="3E6574"/>
                </a:solidFill>
                <a:latin typeface="Franklin Gothic Medium"/>
                <a:ea typeface="ＭＳ Ｐゴシック" charset="0"/>
                <a:cs typeface="Franklin Gothic Medium"/>
              </a:rPr>
              <a:t>Repair the routes and passenger allocations to reflect the changes</a:t>
            </a:r>
            <a:endParaRPr lang="en-US" dirty="0">
              <a:solidFill>
                <a:srgbClr val="3E6574"/>
              </a:solidFill>
              <a:latin typeface="Franklin Gothic Medium"/>
              <a:ea typeface="ＭＳ Ｐゴシック" charset="0"/>
              <a:cs typeface="Franklin Gothic Medium"/>
            </a:endParaRPr>
          </a:p>
          <a:p>
            <a:pPr marL="342900" indent="-342900">
              <a:buClr>
                <a:srgbClr val="B63241"/>
              </a:buClr>
              <a:buFont typeface="+mj-lt"/>
              <a:buAutoNum type="arabicPeriod"/>
              <a:defRPr/>
            </a:pPr>
            <a:endParaRPr lang="en-US" dirty="0">
              <a:solidFill>
                <a:srgbClr val="3E6574"/>
              </a:solidFill>
              <a:latin typeface="Franklin Gothic Medium"/>
              <a:ea typeface="ＭＳ Ｐゴシック" charset="0"/>
              <a:cs typeface="Franklin Gothic Medium"/>
            </a:endParaRPr>
          </a:p>
        </p:txBody>
      </p:sp>
    </p:spTree>
    <p:extLst>
      <p:ext uri="{BB962C8B-B14F-4D97-AF65-F5344CB8AC3E}">
        <p14:creationId xmlns:p14="http://schemas.microsoft.com/office/powerpoint/2010/main" val="2942563633"/>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1096878" y="283409"/>
            <a:ext cx="75670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GB" altLang="en-US" sz="2800" dirty="0" smtClean="0">
                <a:solidFill>
                  <a:schemeClr val="bg1"/>
                </a:solidFill>
                <a:latin typeface="Franklin Gothic Medium"/>
                <a:cs typeface="Franklin Gothic Medium"/>
              </a:rPr>
              <a:t>Generating a new minimal subset of stops</a:t>
            </a:r>
            <a:endParaRPr lang="en-GB" altLang="en-US" sz="2800" dirty="0">
              <a:solidFill>
                <a:schemeClr val="bg1"/>
              </a:solidFill>
              <a:latin typeface="Franklin Gothic Medium"/>
              <a:cs typeface="Franklin Gothic Medium"/>
            </a:endParaRPr>
          </a:p>
        </p:txBody>
      </p:sp>
      <p:pic>
        <p:nvPicPr>
          <p:cNvPr id="120" name="Picture 2" descr="Image result for school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5011" y="3217428"/>
            <a:ext cx="312141" cy="298857"/>
          </a:xfrm>
          <a:prstGeom prst="rect">
            <a:avLst/>
          </a:prstGeom>
          <a:noFill/>
          <a:extLst>
            <a:ext uri="{909E8E84-426E-40DD-AFC4-6F175D3DCCD1}">
              <a14:hiddenFill xmlns:a14="http://schemas.microsoft.com/office/drawing/2010/main">
                <a:solidFill>
                  <a:srgbClr val="FFFFFF"/>
                </a:solidFill>
              </a14:hiddenFill>
            </a:ext>
          </a:extLst>
        </p:spPr>
      </p:pic>
      <p:sp>
        <p:nvSpPr>
          <p:cNvPr id="121" name="Oval 120"/>
          <p:cNvSpPr/>
          <p:nvPr/>
        </p:nvSpPr>
        <p:spPr>
          <a:xfrm>
            <a:off x="2664723" y="1931254"/>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p:cNvSpPr/>
          <p:nvPr/>
        </p:nvSpPr>
        <p:spPr>
          <a:xfrm>
            <a:off x="2473795" y="1700153"/>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p:cNvSpPr/>
          <p:nvPr/>
        </p:nvSpPr>
        <p:spPr>
          <a:xfrm>
            <a:off x="3032520" y="1438803"/>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Oval 219"/>
          <p:cNvSpPr/>
          <p:nvPr/>
        </p:nvSpPr>
        <p:spPr>
          <a:xfrm>
            <a:off x="3629052" y="1743709"/>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Oval 229"/>
          <p:cNvSpPr/>
          <p:nvPr/>
        </p:nvSpPr>
        <p:spPr>
          <a:xfrm>
            <a:off x="3500361" y="2140573"/>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Oval 230"/>
          <p:cNvSpPr/>
          <p:nvPr/>
        </p:nvSpPr>
        <p:spPr>
          <a:xfrm>
            <a:off x="4096684" y="2472099"/>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Oval 231"/>
          <p:cNvSpPr/>
          <p:nvPr/>
        </p:nvSpPr>
        <p:spPr>
          <a:xfrm>
            <a:off x="3891751" y="2637862"/>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Oval 232"/>
          <p:cNvSpPr/>
          <p:nvPr/>
        </p:nvSpPr>
        <p:spPr>
          <a:xfrm>
            <a:off x="3616258" y="2779425"/>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Oval 241"/>
          <p:cNvSpPr/>
          <p:nvPr/>
        </p:nvSpPr>
        <p:spPr>
          <a:xfrm>
            <a:off x="4296144" y="3392868"/>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Oval 242"/>
          <p:cNvSpPr/>
          <p:nvPr/>
        </p:nvSpPr>
        <p:spPr>
          <a:xfrm>
            <a:off x="4402297" y="3608240"/>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Oval 243"/>
          <p:cNvSpPr/>
          <p:nvPr/>
        </p:nvSpPr>
        <p:spPr>
          <a:xfrm>
            <a:off x="3799343" y="3408599"/>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Oval 244"/>
          <p:cNvSpPr/>
          <p:nvPr/>
        </p:nvSpPr>
        <p:spPr>
          <a:xfrm>
            <a:off x="4050981" y="3924038"/>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Oval 245"/>
          <p:cNvSpPr/>
          <p:nvPr/>
        </p:nvSpPr>
        <p:spPr>
          <a:xfrm>
            <a:off x="3636478" y="3677207"/>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Oval 246"/>
          <p:cNvSpPr/>
          <p:nvPr/>
        </p:nvSpPr>
        <p:spPr>
          <a:xfrm>
            <a:off x="3838624" y="4538690"/>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Oval 247"/>
          <p:cNvSpPr/>
          <p:nvPr/>
        </p:nvSpPr>
        <p:spPr>
          <a:xfrm>
            <a:off x="3492935" y="4270081"/>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Oval 248"/>
          <p:cNvSpPr/>
          <p:nvPr/>
        </p:nvSpPr>
        <p:spPr>
          <a:xfrm>
            <a:off x="2570999" y="5075907"/>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Oval 249"/>
          <p:cNvSpPr/>
          <p:nvPr/>
        </p:nvSpPr>
        <p:spPr>
          <a:xfrm>
            <a:off x="1892636" y="4631857"/>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Oval 250"/>
          <p:cNvSpPr/>
          <p:nvPr/>
        </p:nvSpPr>
        <p:spPr>
          <a:xfrm>
            <a:off x="2104943" y="4418904"/>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Oval 251"/>
          <p:cNvSpPr/>
          <p:nvPr/>
        </p:nvSpPr>
        <p:spPr>
          <a:xfrm>
            <a:off x="1873732" y="4076491"/>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3" name="Straight Connector 252"/>
          <p:cNvCxnSpPr>
            <a:stCxn id="122" idx="6"/>
            <a:endCxn id="323" idx="1"/>
          </p:cNvCxnSpPr>
          <p:nvPr/>
        </p:nvCxnSpPr>
        <p:spPr>
          <a:xfrm flipV="1">
            <a:off x="2579948" y="1743710"/>
            <a:ext cx="169418" cy="72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a:stCxn id="121" idx="7"/>
          </p:cNvCxnSpPr>
          <p:nvPr/>
        </p:nvCxnSpPr>
        <p:spPr>
          <a:xfrm flipV="1">
            <a:off x="2755330" y="1815703"/>
            <a:ext cx="57463" cy="1304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a:stCxn id="123" idx="6"/>
          </p:cNvCxnSpPr>
          <p:nvPr/>
        </p:nvCxnSpPr>
        <p:spPr>
          <a:xfrm>
            <a:off x="3138673" y="1489621"/>
            <a:ext cx="243035" cy="333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a:endCxn id="123" idx="3"/>
          </p:cNvCxnSpPr>
          <p:nvPr/>
        </p:nvCxnSpPr>
        <p:spPr>
          <a:xfrm flipV="1">
            <a:off x="2886327" y="1525555"/>
            <a:ext cx="161739" cy="13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a:stCxn id="230" idx="1"/>
            <a:endCxn id="346" idx="3"/>
          </p:cNvCxnSpPr>
          <p:nvPr/>
        </p:nvCxnSpPr>
        <p:spPr>
          <a:xfrm flipH="1" flipV="1">
            <a:off x="3343006" y="2038031"/>
            <a:ext cx="172900" cy="117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a:stCxn id="220" idx="1"/>
            <a:endCxn id="324" idx="2"/>
          </p:cNvCxnSpPr>
          <p:nvPr/>
        </p:nvCxnSpPr>
        <p:spPr>
          <a:xfrm flipH="1" flipV="1">
            <a:off x="3528774" y="1604492"/>
            <a:ext cx="115823" cy="1541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a:stCxn id="230" idx="6"/>
            <a:endCxn id="322" idx="1"/>
          </p:cNvCxnSpPr>
          <p:nvPr/>
        </p:nvCxnSpPr>
        <p:spPr>
          <a:xfrm>
            <a:off x="3606513" y="2191391"/>
            <a:ext cx="309278" cy="874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a:stCxn id="233" idx="1"/>
            <a:endCxn id="344" idx="2"/>
          </p:cNvCxnSpPr>
          <p:nvPr/>
        </p:nvCxnSpPr>
        <p:spPr>
          <a:xfrm flipH="1" flipV="1">
            <a:off x="3524904" y="2645728"/>
            <a:ext cx="106900" cy="1485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a:stCxn id="231" idx="0"/>
            <a:endCxn id="322" idx="3"/>
          </p:cNvCxnSpPr>
          <p:nvPr/>
        </p:nvCxnSpPr>
        <p:spPr>
          <a:xfrm flipH="1" flipV="1">
            <a:off x="4074468" y="2308531"/>
            <a:ext cx="75293" cy="1635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a:stCxn id="232" idx="0"/>
            <a:endCxn id="322" idx="2"/>
          </p:cNvCxnSpPr>
          <p:nvPr/>
        </p:nvCxnSpPr>
        <p:spPr>
          <a:xfrm flipV="1">
            <a:off x="3944827" y="2364112"/>
            <a:ext cx="40627" cy="2737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a:stCxn id="232" idx="2"/>
            <a:endCxn id="344" idx="3"/>
          </p:cNvCxnSpPr>
          <p:nvPr/>
        </p:nvCxnSpPr>
        <p:spPr>
          <a:xfrm flipH="1" flipV="1">
            <a:off x="3594567" y="2579029"/>
            <a:ext cx="297184" cy="1096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a:stCxn id="242" idx="1"/>
            <a:endCxn id="328" idx="2"/>
          </p:cNvCxnSpPr>
          <p:nvPr/>
        </p:nvCxnSpPr>
        <p:spPr>
          <a:xfrm flipH="1" flipV="1">
            <a:off x="4120910" y="3294185"/>
            <a:ext cx="190780" cy="1135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a:stCxn id="244" idx="7"/>
            <a:endCxn id="328" idx="1"/>
          </p:cNvCxnSpPr>
          <p:nvPr/>
        </p:nvCxnSpPr>
        <p:spPr>
          <a:xfrm flipV="1">
            <a:off x="3889950" y="3264541"/>
            <a:ext cx="145816" cy="158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a:stCxn id="243" idx="2"/>
            <a:endCxn id="331" idx="3"/>
          </p:cNvCxnSpPr>
          <p:nvPr/>
        </p:nvCxnSpPr>
        <p:spPr>
          <a:xfrm flipH="1">
            <a:off x="4078338" y="3659059"/>
            <a:ext cx="323959" cy="612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a:stCxn id="245" idx="6"/>
            <a:endCxn id="329" idx="1"/>
          </p:cNvCxnSpPr>
          <p:nvPr/>
        </p:nvCxnSpPr>
        <p:spPr>
          <a:xfrm>
            <a:off x="4157134" y="3974856"/>
            <a:ext cx="216627" cy="443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a:stCxn id="245" idx="1"/>
            <a:endCxn id="331" idx="2"/>
          </p:cNvCxnSpPr>
          <p:nvPr/>
        </p:nvCxnSpPr>
        <p:spPr>
          <a:xfrm flipH="1" flipV="1">
            <a:off x="4000935" y="3805539"/>
            <a:ext cx="65592" cy="1333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a:stCxn id="246" idx="6"/>
            <a:endCxn id="331" idx="1"/>
          </p:cNvCxnSpPr>
          <p:nvPr/>
        </p:nvCxnSpPr>
        <p:spPr>
          <a:xfrm>
            <a:off x="3742631" y="3728025"/>
            <a:ext cx="180900" cy="34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stCxn id="246" idx="2"/>
            <a:endCxn id="337" idx="3"/>
          </p:cNvCxnSpPr>
          <p:nvPr/>
        </p:nvCxnSpPr>
        <p:spPr>
          <a:xfrm flipH="1" flipV="1">
            <a:off x="3373968" y="3672142"/>
            <a:ext cx="262511" cy="55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a:stCxn id="244" idx="5"/>
            <a:endCxn id="331" idx="0"/>
          </p:cNvCxnSpPr>
          <p:nvPr/>
        </p:nvCxnSpPr>
        <p:spPr>
          <a:xfrm>
            <a:off x="3889950" y="3495351"/>
            <a:ext cx="103244" cy="154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a:stCxn id="248" idx="6"/>
            <a:endCxn id="330" idx="1"/>
          </p:cNvCxnSpPr>
          <p:nvPr/>
        </p:nvCxnSpPr>
        <p:spPr>
          <a:xfrm>
            <a:off x="3599088" y="4320900"/>
            <a:ext cx="111584" cy="36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a:stCxn id="247" idx="0"/>
            <a:endCxn id="330" idx="2"/>
          </p:cNvCxnSpPr>
          <p:nvPr/>
        </p:nvCxnSpPr>
        <p:spPr>
          <a:xfrm flipH="1" flipV="1">
            <a:off x="3815167" y="4450290"/>
            <a:ext cx="76533" cy="88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a:stCxn id="249" idx="1"/>
            <a:endCxn id="335" idx="2"/>
          </p:cNvCxnSpPr>
          <p:nvPr/>
        </p:nvCxnSpPr>
        <p:spPr>
          <a:xfrm flipH="1" flipV="1">
            <a:off x="2522531" y="4980172"/>
            <a:ext cx="64014" cy="1106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a:stCxn id="249" idx="6"/>
            <a:endCxn id="336" idx="1"/>
          </p:cNvCxnSpPr>
          <p:nvPr/>
        </p:nvCxnSpPr>
        <p:spPr>
          <a:xfrm>
            <a:off x="2677152" y="5126725"/>
            <a:ext cx="166602" cy="461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6" name="Oval 275"/>
          <p:cNvSpPr/>
          <p:nvPr/>
        </p:nvSpPr>
        <p:spPr>
          <a:xfrm>
            <a:off x="608481" y="4631856"/>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Oval 276"/>
          <p:cNvSpPr/>
          <p:nvPr/>
        </p:nvSpPr>
        <p:spPr>
          <a:xfrm>
            <a:off x="1083590" y="4399472"/>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Oval 277"/>
          <p:cNvSpPr/>
          <p:nvPr/>
        </p:nvSpPr>
        <p:spPr>
          <a:xfrm>
            <a:off x="1178344" y="4624595"/>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Oval 278"/>
          <p:cNvSpPr/>
          <p:nvPr/>
        </p:nvSpPr>
        <p:spPr>
          <a:xfrm>
            <a:off x="1046061" y="3293193"/>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Oval 279"/>
          <p:cNvSpPr/>
          <p:nvPr/>
        </p:nvSpPr>
        <p:spPr>
          <a:xfrm>
            <a:off x="898360" y="3138099"/>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Oval 280"/>
          <p:cNvSpPr/>
          <p:nvPr/>
        </p:nvSpPr>
        <p:spPr>
          <a:xfrm>
            <a:off x="924361" y="2204745"/>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Oval 281"/>
          <p:cNvSpPr/>
          <p:nvPr/>
        </p:nvSpPr>
        <p:spPr>
          <a:xfrm>
            <a:off x="665606" y="2053821"/>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Oval 282"/>
          <p:cNvSpPr/>
          <p:nvPr/>
        </p:nvSpPr>
        <p:spPr>
          <a:xfrm>
            <a:off x="1830072" y="2032890"/>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Oval 283"/>
          <p:cNvSpPr/>
          <p:nvPr/>
        </p:nvSpPr>
        <p:spPr>
          <a:xfrm>
            <a:off x="1695392" y="2185627"/>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Oval 284"/>
          <p:cNvSpPr/>
          <p:nvPr/>
        </p:nvSpPr>
        <p:spPr>
          <a:xfrm>
            <a:off x="2109243" y="2536832"/>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p:cNvSpPr/>
          <p:nvPr/>
        </p:nvSpPr>
        <p:spPr>
          <a:xfrm>
            <a:off x="2326220" y="2342272"/>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7" name="Straight Connector 286"/>
          <p:cNvCxnSpPr>
            <a:stCxn id="283" idx="6"/>
            <a:endCxn id="320" idx="1"/>
          </p:cNvCxnSpPr>
          <p:nvPr/>
        </p:nvCxnSpPr>
        <p:spPr>
          <a:xfrm>
            <a:off x="1936224" y="2083708"/>
            <a:ext cx="241861" cy="9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a:stCxn id="284" idx="4"/>
            <a:endCxn id="321" idx="0"/>
          </p:cNvCxnSpPr>
          <p:nvPr/>
        </p:nvCxnSpPr>
        <p:spPr>
          <a:xfrm>
            <a:off x="1748468" y="2287263"/>
            <a:ext cx="77433" cy="1027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a:stCxn id="284" idx="6"/>
            <a:endCxn id="320" idx="1"/>
          </p:cNvCxnSpPr>
          <p:nvPr/>
        </p:nvCxnSpPr>
        <p:spPr>
          <a:xfrm flipV="1">
            <a:off x="1801544" y="2197367"/>
            <a:ext cx="376541" cy="390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a:stCxn id="283" idx="4"/>
            <a:endCxn id="321" idx="0"/>
          </p:cNvCxnSpPr>
          <p:nvPr/>
        </p:nvCxnSpPr>
        <p:spPr>
          <a:xfrm flipH="1">
            <a:off x="1854621" y="2134526"/>
            <a:ext cx="28527" cy="235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a:stCxn id="285" idx="0"/>
            <a:endCxn id="320" idx="2"/>
          </p:cNvCxnSpPr>
          <p:nvPr/>
        </p:nvCxnSpPr>
        <p:spPr>
          <a:xfrm flipV="1">
            <a:off x="2162319" y="2264065"/>
            <a:ext cx="89300" cy="2727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a:stCxn id="285" idx="2"/>
            <a:endCxn id="321" idx="3"/>
          </p:cNvCxnSpPr>
          <p:nvPr/>
        </p:nvCxnSpPr>
        <p:spPr>
          <a:xfrm flipH="1" flipV="1">
            <a:off x="1934265" y="2493804"/>
            <a:ext cx="174978" cy="93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a:stCxn id="286" idx="2"/>
            <a:endCxn id="321" idx="3"/>
          </p:cNvCxnSpPr>
          <p:nvPr/>
        </p:nvCxnSpPr>
        <p:spPr>
          <a:xfrm flipH="1">
            <a:off x="1934265" y="2393091"/>
            <a:ext cx="391954" cy="56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a:stCxn id="286" idx="0"/>
            <a:endCxn id="320" idx="2"/>
          </p:cNvCxnSpPr>
          <p:nvPr/>
        </p:nvCxnSpPr>
        <p:spPr>
          <a:xfrm flipH="1" flipV="1">
            <a:off x="2305801" y="2264065"/>
            <a:ext cx="73495" cy="782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a:stCxn id="282" idx="7"/>
            <a:endCxn id="318" idx="1"/>
          </p:cNvCxnSpPr>
          <p:nvPr/>
        </p:nvCxnSpPr>
        <p:spPr>
          <a:xfrm flipV="1">
            <a:off x="756213" y="1889813"/>
            <a:ext cx="249212" cy="1788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a:stCxn id="282" idx="3"/>
            <a:endCxn id="319" idx="0"/>
          </p:cNvCxnSpPr>
          <p:nvPr/>
        </p:nvCxnSpPr>
        <p:spPr>
          <a:xfrm flipH="1">
            <a:off x="676460" y="2140573"/>
            <a:ext cx="4691" cy="2494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a:stCxn id="281" idx="7"/>
            <a:endCxn id="318" idx="2"/>
          </p:cNvCxnSpPr>
          <p:nvPr/>
        </p:nvCxnSpPr>
        <p:spPr>
          <a:xfrm flipV="1">
            <a:off x="1014968" y="1975039"/>
            <a:ext cx="60119" cy="244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a:endCxn id="281" idx="3"/>
          </p:cNvCxnSpPr>
          <p:nvPr/>
        </p:nvCxnSpPr>
        <p:spPr>
          <a:xfrm flipV="1">
            <a:off x="753864" y="2291497"/>
            <a:ext cx="186044" cy="1689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a:stCxn id="280" idx="3"/>
            <a:endCxn id="332" idx="3"/>
          </p:cNvCxnSpPr>
          <p:nvPr/>
        </p:nvCxnSpPr>
        <p:spPr>
          <a:xfrm flipH="1">
            <a:off x="757734" y="3224851"/>
            <a:ext cx="156171" cy="619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a:stCxn id="280" idx="6"/>
            <a:endCxn id="334" idx="1"/>
          </p:cNvCxnSpPr>
          <p:nvPr/>
        </p:nvCxnSpPr>
        <p:spPr>
          <a:xfrm flipV="1">
            <a:off x="1004512" y="3105206"/>
            <a:ext cx="206031" cy="83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a:stCxn id="280" idx="4"/>
            <a:endCxn id="333" idx="0"/>
          </p:cNvCxnSpPr>
          <p:nvPr/>
        </p:nvCxnSpPr>
        <p:spPr>
          <a:xfrm>
            <a:off x="951436" y="3239735"/>
            <a:ext cx="92691" cy="2656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a:stCxn id="279" idx="7"/>
            <a:endCxn id="334" idx="2"/>
          </p:cNvCxnSpPr>
          <p:nvPr/>
        </p:nvCxnSpPr>
        <p:spPr>
          <a:xfrm flipV="1">
            <a:off x="1136668" y="3179315"/>
            <a:ext cx="124188" cy="128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a:stCxn id="279" idx="2"/>
            <a:endCxn id="332" idx="3"/>
          </p:cNvCxnSpPr>
          <p:nvPr/>
        </p:nvCxnSpPr>
        <p:spPr>
          <a:xfrm flipH="1" flipV="1">
            <a:off x="757734" y="3312712"/>
            <a:ext cx="288326" cy="31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a:stCxn id="279" idx="4"/>
            <a:endCxn id="333" idx="0"/>
          </p:cNvCxnSpPr>
          <p:nvPr/>
        </p:nvCxnSpPr>
        <p:spPr>
          <a:xfrm flipH="1">
            <a:off x="1082828" y="3394829"/>
            <a:ext cx="16309" cy="1142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5" name="Oval 304"/>
          <p:cNvSpPr/>
          <p:nvPr/>
        </p:nvSpPr>
        <p:spPr>
          <a:xfrm>
            <a:off x="1545985" y="4451422"/>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6" name="Straight Connector 305"/>
          <p:cNvCxnSpPr>
            <a:stCxn id="276" idx="0"/>
            <a:endCxn id="325" idx="1"/>
          </p:cNvCxnSpPr>
          <p:nvPr/>
        </p:nvCxnSpPr>
        <p:spPr>
          <a:xfrm flipV="1">
            <a:off x="661557" y="4491050"/>
            <a:ext cx="115527" cy="1408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a:stCxn id="277" idx="2"/>
            <a:endCxn id="325" idx="3"/>
          </p:cNvCxnSpPr>
          <p:nvPr/>
        </p:nvCxnSpPr>
        <p:spPr>
          <a:xfrm flipH="1">
            <a:off x="939632" y="4450290"/>
            <a:ext cx="143959" cy="37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a:stCxn id="276" idx="5"/>
            <a:endCxn id="326" idx="1"/>
          </p:cNvCxnSpPr>
          <p:nvPr/>
        </p:nvCxnSpPr>
        <p:spPr>
          <a:xfrm>
            <a:off x="699088" y="4718608"/>
            <a:ext cx="186361" cy="837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a:stCxn id="278" idx="3"/>
            <a:endCxn id="326" idx="3"/>
          </p:cNvCxnSpPr>
          <p:nvPr/>
        </p:nvCxnSpPr>
        <p:spPr>
          <a:xfrm flipH="1">
            <a:off x="1040256" y="4711347"/>
            <a:ext cx="153634" cy="835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a:stCxn id="278" idx="1"/>
          </p:cNvCxnSpPr>
          <p:nvPr/>
        </p:nvCxnSpPr>
        <p:spPr>
          <a:xfrm flipH="1" flipV="1">
            <a:off x="931891" y="4487345"/>
            <a:ext cx="261999" cy="1521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a:stCxn id="277" idx="7"/>
            <a:endCxn id="339" idx="1"/>
          </p:cNvCxnSpPr>
          <p:nvPr/>
        </p:nvCxnSpPr>
        <p:spPr>
          <a:xfrm flipV="1">
            <a:off x="1174198" y="4283544"/>
            <a:ext cx="191153" cy="1308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a:stCxn id="305" idx="0"/>
          </p:cNvCxnSpPr>
          <p:nvPr/>
        </p:nvCxnSpPr>
        <p:spPr>
          <a:xfrm flipH="1" flipV="1">
            <a:off x="1512416" y="4290955"/>
            <a:ext cx="86645" cy="1604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a:stCxn id="252" idx="0"/>
            <a:endCxn id="338" idx="2"/>
          </p:cNvCxnSpPr>
          <p:nvPr/>
        </p:nvCxnSpPr>
        <p:spPr>
          <a:xfrm flipV="1">
            <a:off x="1926808" y="3887059"/>
            <a:ext cx="42288" cy="189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a:stCxn id="251" idx="2"/>
            <a:endCxn id="327" idx="3"/>
          </p:cNvCxnSpPr>
          <p:nvPr/>
        </p:nvCxnSpPr>
        <p:spPr>
          <a:xfrm flipH="1" flipV="1">
            <a:off x="1953616" y="4468817"/>
            <a:ext cx="151327" cy="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a:stCxn id="250" idx="0"/>
            <a:endCxn id="327" idx="2"/>
          </p:cNvCxnSpPr>
          <p:nvPr/>
        </p:nvCxnSpPr>
        <p:spPr>
          <a:xfrm flipH="1" flipV="1">
            <a:off x="1887823" y="4550337"/>
            <a:ext cx="57890" cy="81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a:stCxn id="305" idx="6"/>
            <a:endCxn id="327" idx="1"/>
          </p:cNvCxnSpPr>
          <p:nvPr/>
        </p:nvCxnSpPr>
        <p:spPr>
          <a:xfrm flipV="1">
            <a:off x="1652137" y="4465112"/>
            <a:ext cx="142802" cy="371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a:stCxn id="252" idx="4"/>
            <a:endCxn id="327" idx="0"/>
          </p:cNvCxnSpPr>
          <p:nvPr/>
        </p:nvCxnSpPr>
        <p:spPr>
          <a:xfrm flipH="1">
            <a:off x="1876212" y="4178127"/>
            <a:ext cx="50596" cy="2202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18"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7438" y="1801789"/>
            <a:ext cx="212306" cy="203271"/>
          </a:xfrm>
          <a:prstGeom prst="rect">
            <a:avLst/>
          </a:prstGeom>
          <a:noFill/>
          <a:ln w="76200">
            <a:noFill/>
          </a:ln>
          <a:extLst/>
        </p:spPr>
      </p:pic>
      <p:pic>
        <p:nvPicPr>
          <p:cNvPr id="319"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100" y="2370464"/>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20"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2705" y="2089756"/>
            <a:ext cx="212306" cy="203271"/>
          </a:xfrm>
          <a:prstGeom prst="rect">
            <a:avLst/>
          </a:prstGeom>
          <a:noFill/>
          <a:ln w="76200">
            <a:noFill/>
          </a:ln>
          <a:extLst/>
        </p:spPr>
      </p:pic>
      <p:pic>
        <p:nvPicPr>
          <p:cNvPr id="321"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8468" y="2370464"/>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22"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1752" y="2191391"/>
            <a:ext cx="212306" cy="203271"/>
          </a:xfrm>
          <a:prstGeom prst="rect">
            <a:avLst/>
          </a:prstGeom>
          <a:solidFill>
            <a:srgbClr val="FFFF00"/>
          </a:solidFill>
          <a:ln>
            <a:solidFill>
              <a:schemeClr val="tx1"/>
            </a:solidFill>
          </a:ln>
          <a:extLst/>
        </p:spPr>
      </p:pic>
      <p:pic>
        <p:nvPicPr>
          <p:cNvPr id="323"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9366" y="1642074"/>
            <a:ext cx="212306" cy="203271"/>
          </a:xfrm>
          <a:prstGeom prst="rect">
            <a:avLst/>
          </a:prstGeom>
          <a:solidFill>
            <a:srgbClr val="FFFF00"/>
          </a:solidFill>
          <a:ln>
            <a:solidFill>
              <a:schemeClr val="tx1"/>
            </a:solidFill>
          </a:ln>
          <a:extLst/>
        </p:spPr>
      </p:pic>
      <p:pic>
        <p:nvPicPr>
          <p:cNvPr id="324"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1011" y="1438803"/>
            <a:ext cx="212306" cy="203271"/>
          </a:xfrm>
          <a:prstGeom prst="rect">
            <a:avLst/>
          </a:prstGeom>
          <a:solidFill>
            <a:srgbClr val="FFFF00"/>
          </a:solidFill>
          <a:ln>
            <a:solidFill>
              <a:schemeClr val="tx1"/>
            </a:solidFill>
          </a:ln>
          <a:extLst/>
        </p:spPr>
      </p:pic>
      <p:pic>
        <p:nvPicPr>
          <p:cNvPr id="325"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074" y="4371719"/>
            <a:ext cx="212306" cy="203271"/>
          </a:xfrm>
          <a:prstGeom prst="rect">
            <a:avLst/>
          </a:prstGeom>
          <a:noFill/>
          <a:ln w="76200">
            <a:noFill/>
          </a:ln>
          <a:extLst/>
        </p:spPr>
      </p:pic>
      <p:pic>
        <p:nvPicPr>
          <p:cNvPr id="326"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226" y="4700825"/>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27"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3638" y="4371718"/>
            <a:ext cx="212306" cy="203271"/>
          </a:xfrm>
          <a:prstGeom prst="rect">
            <a:avLst/>
          </a:prstGeom>
          <a:solidFill>
            <a:srgbClr val="FFFF00"/>
          </a:solidFill>
          <a:ln>
            <a:solidFill>
              <a:schemeClr val="tx1"/>
            </a:solidFill>
          </a:ln>
          <a:extLst/>
        </p:spPr>
      </p:pic>
      <p:pic>
        <p:nvPicPr>
          <p:cNvPr id="328"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7905" y="3115792"/>
            <a:ext cx="212306" cy="203271"/>
          </a:xfrm>
          <a:prstGeom prst="rect">
            <a:avLst/>
          </a:prstGeom>
          <a:solidFill>
            <a:srgbClr val="FFFF00"/>
          </a:solidFill>
          <a:ln>
            <a:solidFill>
              <a:schemeClr val="tx1"/>
            </a:solidFill>
          </a:ln>
          <a:extLst/>
        </p:spPr>
      </p:pic>
      <p:pic>
        <p:nvPicPr>
          <p:cNvPr id="329"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9221" y="3924039"/>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30"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9446" y="4270082"/>
            <a:ext cx="212306" cy="203271"/>
          </a:xfrm>
          <a:prstGeom prst="rect">
            <a:avLst/>
          </a:prstGeom>
          <a:solidFill>
            <a:srgbClr val="FFFF00"/>
          </a:solidFill>
          <a:ln>
            <a:solidFill>
              <a:schemeClr val="tx1"/>
            </a:solidFill>
          </a:ln>
          <a:extLst/>
        </p:spPr>
      </p:pic>
      <p:pic>
        <p:nvPicPr>
          <p:cNvPr id="331"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1751" y="3626390"/>
            <a:ext cx="212306" cy="203271"/>
          </a:xfrm>
          <a:prstGeom prst="rect">
            <a:avLst/>
          </a:prstGeom>
          <a:solidFill>
            <a:srgbClr val="FFFF00"/>
          </a:solidFill>
          <a:ln>
            <a:solidFill>
              <a:schemeClr val="tx1"/>
            </a:solidFill>
          </a:ln>
          <a:extLst/>
        </p:spPr>
      </p:pic>
      <p:pic>
        <p:nvPicPr>
          <p:cNvPr id="332"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099" y="3205327"/>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33"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7438" y="3475146"/>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34"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9744" y="3002056"/>
            <a:ext cx="212306" cy="203271"/>
          </a:xfrm>
          <a:prstGeom prst="rect">
            <a:avLst/>
          </a:prstGeom>
          <a:solidFill>
            <a:srgbClr val="FFFF00"/>
          </a:solidFill>
          <a:ln>
            <a:solidFill>
              <a:schemeClr val="tx1"/>
            </a:solidFill>
          </a:ln>
          <a:extLst/>
        </p:spPr>
      </p:pic>
      <p:pic>
        <p:nvPicPr>
          <p:cNvPr id="335"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0719" y="4802460"/>
            <a:ext cx="212306" cy="203271"/>
          </a:xfrm>
          <a:prstGeom prst="rect">
            <a:avLst/>
          </a:prstGeom>
          <a:solidFill>
            <a:srgbClr val="FFFF00"/>
          </a:solidFill>
          <a:ln>
            <a:solidFill>
              <a:schemeClr val="tx1"/>
            </a:solidFill>
          </a:ln>
          <a:extLst/>
        </p:spPr>
      </p:pic>
      <p:pic>
        <p:nvPicPr>
          <p:cNvPr id="336"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0058" y="5072279"/>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37"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1646" y="3576781"/>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38"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2636" y="3709876"/>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39"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8969" y="4178051"/>
            <a:ext cx="212306" cy="203271"/>
          </a:xfrm>
          <a:prstGeom prst="rect">
            <a:avLst/>
          </a:prstGeom>
          <a:noFill/>
          <a:extLst>
            <a:ext uri="{909E8E84-426E-40DD-AFC4-6F175D3DCCD1}">
              <a14:hiddenFill xmlns:a14="http://schemas.microsoft.com/office/drawing/2010/main">
                <a:solidFill>
                  <a:srgbClr val="FFFFFF"/>
                </a:solidFill>
              </a14:hiddenFill>
            </a:ext>
          </a:extLst>
        </p:spPr>
      </p:pic>
      <p:sp>
        <p:nvSpPr>
          <p:cNvPr id="340" name="Oval 339"/>
          <p:cNvSpPr/>
          <p:nvPr/>
        </p:nvSpPr>
        <p:spPr>
          <a:xfrm>
            <a:off x="3137214" y="2460303"/>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 name="Oval 340"/>
          <p:cNvSpPr/>
          <p:nvPr/>
        </p:nvSpPr>
        <p:spPr>
          <a:xfrm>
            <a:off x="3299458" y="2332336"/>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2" name="Straight Connector 341"/>
          <p:cNvCxnSpPr>
            <a:stCxn id="341" idx="5"/>
          </p:cNvCxnSpPr>
          <p:nvPr/>
        </p:nvCxnSpPr>
        <p:spPr>
          <a:xfrm>
            <a:off x="3390065" y="2419088"/>
            <a:ext cx="63243" cy="905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a:stCxn id="340" idx="6"/>
          </p:cNvCxnSpPr>
          <p:nvPr/>
        </p:nvCxnSpPr>
        <p:spPr>
          <a:xfrm>
            <a:off x="3243367" y="2511121"/>
            <a:ext cx="189301" cy="330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44"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3952" y="2472099"/>
            <a:ext cx="212306" cy="203271"/>
          </a:xfrm>
          <a:prstGeom prst="rect">
            <a:avLst/>
          </a:prstGeom>
          <a:solidFill>
            <a:srgbClr val="FFFF00"/>
          </a:solidFill>
          <a:ln>
            <a:solidFill>
              <a:schemeClr val="tx1"/>
            </a:solidFill>
          </a:ln>
          <a:extLst/>
        </p:spPr>
      </p:pic>
      <p:cxnSp>
        <p:nvCxnSpPr>
          <p:cNvPr id="345" name="Straight Connector 344"/>
          <p:cNvCxnSpPr>
            <a:stCxn id="341" idx="0"/>
          </p:cNvCxnSpPr>
          <p:nvPr/>
        </p:nvCxnSpPr>
        <p:spPr>
          <a:xfrm flipH="1" flipV="1">
            <a:off x="3256572" y="2083732"/>
            <a:ext cx="95962" cy="2486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46"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8705" y="1911893"/>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47"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924" y="5757377"/>
            <a:ext cx="222083" cy="222083"/>
          </a:xfrm>
          <a:prstGeom prst="rect">
            <a:avLst/>
          </a:prstGeom>
          <a:noFill/>
          <a:extLst>
            <a:ext uri="{909E8E84-426E-40DD-AFC4-6F175D3DCCD1}">
              <a14:hiddenFill xmlns:a14="http://schemas.microsoft.com/office/drawing/2010/main">
                <a:solidFill>
                  <a:srgbClr val="FFFFFF"/>
                </a:solidFill>
              </a14:hiddenFill>
            </a:ext>
          </a:extLst>
        </p:spPr>
      </p:pic>
      <p:sp>
        <p:nvSpPr>
          <p:cNvPr id="348" name="Oval 347"/>
          <p:cNvSpPr/>
          <p:nvPr/>
        </p:nvSpPr>
        <p:spPr>
          <a:xfrm>
            <a:off x="369650" y="6099985"/>
            <a:ext cx="111041" cy="10885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TextBox 348"/>
          <p:cNvSpPr txBox="1"/>
          <p:nvPr/>
        </p:nvSpPr>
        <p:spPr>
          <a:xfrm>
            <a:off x="498801" y="5714309"/>
            <a:ext cx="848654" cy="307777"/>
          </a:xfrm>
          <a:prstGeom prst="rect">
            <a:avLst/>
          </a:prstGeom>
          <a:noFill/>
        </p:spPr>
        <p:txBody>
          <a:bodyPr wrap="square" rtlCol="0">
            <a:spAutoFit/>
          </a:bodyPr>
          <a:lstStyle/>
          <a:p>
            <a:r>
              <a:rPr lang="en-GB" sz="1400" dirty="0" smtClean="0"/>
              <a:t>Bus Stop</a:t>
            </a:r>
            <a:endParaRPr lang="en-GB" sz="1400" dirty="0"/>
          </a:p>
        </p:txBody>
      </p:sp>
      <p:sp>
        <p:nvSpPr>
          <p:cNvPr id="350" name="TextBox 349"/>
          <p:cNvSpPr txBox="1"/>
          <p:nvPr/>
        </p:nvSpPr>
        <p:spPr>
          <a:xfrm>
            <a:off x="489071" y="5981009"/>
            <a:ext cx="793495" cy="307777"/>
          </a:xfrm>
          <a:prstGeom prst="rect">
            <a:avLst/>
          </a:prstGeom>
          <a:noFill/>
        </p:spPr>
        <p:txBody>
          <a:bodyPr wrap="square" rtlCol="0">
            <a:spAutoFit/>
          </a:bodyPr>
          <a:lstStyle/>
          <a:p>
            <a:r>
              <a:rPr lang="en-GB" sz="1400" dirty="0" smtClean="0"/>
              <a:t>Address</a:t>
            </a:r>
            <a:endParaRPr lang="en-GB" dirty="0"/>
          </a:p>
        </p:txBody>
      </p:sp>
      <p:sp>
        <p:nvSpPr>
          <p:cNvPr id="351" name="Rectangle 350"/>
          <p:cNvSpPr/>
          <p:nvPr/>
        </p:nvSpPr>
        <p:spPr>
          <a:xfrm>
            <a:off x="260565" y="5714308"/>
            <a:ext cx="994338" cy="547007"/>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52" name="Rectangle 351"/>
          <p:cNvSpPr/>
          <p:nvPr/>
        </p:nvSpPr>
        <p:spPr>
          <a:xfrm>
            <a:off x="260565" y="1277102"/>
            <a:ext cx="4504330" cy="4260098"/>
          </a:xfrm>
          <a:prstGeom prst="rect">
            <a:avLst/>
          </a:prstGeom>
          <a:noFill/>
          <a:ln w="12700">
            <a:solidFill>
              <a:schemeClr val="tx1">
                <a:lumMod val="50000"/>
                <a:lumOff val="50000"/>
              </a:schemeClr>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75" name="TextBox 6"/>
          <p:cNvSpPr txBox="1">
            <a:spLocks noChangeArrowheads="1"/>
          </p:cNvSpPr>
          <p:nvPr/>
        </p:nvSpPr>
        <p:spPr bwMode="auto">
          <a:xfrm>
            <a:off x="5068571" y="1427528"/>
            <a:ext cx="3731123" cy="3693319"/>
          </a:xfrm>
          <a:prstGeom prst="rect">
            <a:avLst/>
          </a:prstGeom>
          <a:noFill/>
          <a:ln w="9525">
            <a:noFill/>
            <a:miter lim="800000"/>
            <a:headEnd/>
            <a:tailEnd/>
          </a:ln>
        </p:spPr>
        <p:txBody>
          <a:bodyPr wrap="square">
            <a:spAutoFit/>
          </a:bodyPr>
          <a:lstStyle/>
          <a:p>
            <a:pPr marL="342900" indent="-342900">
              <a:buClr>
                <a:srgbClr val="B63241"/>
              </a:buClr>
              <a:buFont typeface="+mj-lt"/>
              <a:buAutoNum type="arabicPeriod"/>
              <a:defRPr/>
            </a:pPr>
            <a:r>
              <a:rPr lang="en-US" b="1" dirty="0" smtClean="0">
                <a:solidFill>
                  <a:srgbClr val="3E6574"/>
                </a:solidFill>
                <a:latin typeface="Franklin Gothic Medium"/>
                <a:ea typeface="ＭＳ Ｐゴシック" charset="0"/>
                <a:cs typeface="Franklin Gothic Medium"/>
              </a:rPr>
              <a:t>Take a small number of non-compulsory </a:t>
            </a:r>
            <a:r>
              <a:rPr lang="en-US" b="1" dirty="0">
                <a:solidFill>
                  <a:srgbClr val="3E6574"/>
                </a:solidFill>
                <a:latin typeface="Franklin Gothic Medium"/>
                <a:ea typeface="ＭＳ Ｐゴシック" charset="0"/>
                <a:cs typeface="Franklin Gothic Medium"/>
              </a:rPr>
              <a:t>serviced </a:t>
            </a:r>
            <a:r>
              <a:rPr lang="en-US" b="1" dirty="0" smtClean="0">
                <a:solidFill>
                  <a:srgbClr val="3E6574"/>
                </a:solidFill>
                <a:latin typeface="Franklin Gothic Medium"/>
                <a:ea typeface="ＭＳ Ｐゴシック" charset="0"/>
                <a:cs typeface="Franklin Gothic Medium"/>
              </a:rPr>
              <a:t>stops and deselect them.</a:t>
            </a:r>
          </a:p>
          <a:p>
            <a:pPr marL="342900" indent="-342900">
              <a:buClr>
                <a:srgbClr val="B63241"/>
              </a:buClr>
              <a:buFont typeface="+mj-lt"/>
              <a:buAutoNum type="arabicPeriod"/>
              <a:defRPr/>
            </a:pPr>
            <a:endParaRPr lang="en-US" dirty="0">
              <a:solidFill>
                <a:srgbClr val="3E6574"/>
              </a:solidFill>
              <a:latin typeface="Franklin Gothic Medium"/>
              <a:ea typeface="ＭＳ Ｐゴシック" charset="0"/>
              <a:cs typeface="Franklin Gothic Medium"/>
            </a:endParaRPr>
          </a:p>
          <a:p>
            <a:pPr marL="342900" indent="-342900">
              <a:buClr>
                <a:srgbClr val="B63241"/>
              </a:buClr>
              <a:buFont typeface="+mj-lt"/>
              <a:buAutoNum type="arabicPeriod"/>
              <a:defRPr/>
            </a:pPr>
            <a:r>
              <a:rPr lang="en-US" dirty="0" smtClean="0">
                <a:solidFill>
                  <a:srgbClr val="3E6574"/>
                </a:solidFill>
                <a:latin typeface="Franklin Gothic Medium"/>
                <a:ea typeface="ＭＳ Ｐゴシック" charset="0"/>
                <a:cs typeface="Franklin Gothic Medium"/>
              </a:rPr>
              <a:t>Add new stops to ensure all passengers are served. (Ensuring the subset is still minimal).</a:t>
            </a:r>
          </a:p>
          <a:p>
            <a:pPr marL="342900" indent="-342900">
              <a:buClr>
                <a:srgbClr val="B63241"/>
              </a:buClr>
              <a:buFont typeface="+mj-lt"/>
              <a:buAutoNum type="arabicPeriod"/>
              <a:defRPr/>
            </a:pPr>
            <a:endParaRPr lang="en-US" dirty="0">
              <a:solidFill>
                <a:srgbClr val="3E6574"/>
              </a:solidFill>
              <a:latin typeface="Franklin Gothic Medium"/>
              <a:ea typeface="ＭＳ Ｐゴシック" charset="0"/>
              <a:cs typeface="Franklin Gothic Medium"/>
            </a:endParaRPr>
          </a:p>
          <a:p>
            <a:pPr marL="342900" indent="-342900">
              <a:buClr>
                <a:srgbClr val="B63241"/>
              </a:buClr>
              <a:buFont typeface="+mj-lt"/>
              <a:buAutoNum type="arabicPeriod"/>
              <a:defRPr/>
            </a:pPr>
            <a:r>
              <a:rPr lang="en-US" dirty="0" smtClean="0">
                <a:solidFill>
                  <a:srgbClr val="3E6574"/>
                </a:solidFill>
                <a:latin typeface="Franklin Gothic Medium"/>
                <a:ea typeface="ＭＳ Ｐゴシック" charset="0"/>
                <a:cs typeface="Franklin Gothic Medium"/>
              </a:rPr>
              <a:t>Repair the routes and passenger allocations to reflect the changes</a:t>
            </a:r>
            <a:endParaRPr lang="en-US" dirty="0">
              <a:solidFill>
                <a:srgbClr val="3E6574"/>
              </a:solidFill>
              <a:latin typeface="Franklin Gothic Medium"/>
              <a:ea typeface="ＭＳ Ｐゴシック" charset="0"/>
              <a:cs typeface="Franklin Gothic Medium"/>
            </a:endParaRPr>
          </a:p>
          <a:p>
            <a:pPr marL="342900" indent="-342900">
              <a:buClr>
                <a:srgbClr val="B63241"/>
              </a:buClr>
              <a:buFont typeface="+mj-lt"/>
              <a:buAutoNum type="arabicPeriod"/>
              <a:defRPr/>
            </a:pPr>
            <a:endParaRPr lang="en-US" dirty="0">
              <a:solidFill>
                <a:srgbClr val="3E6574"/>
              </a:solidFill>
              <a:latin typeface="Franklin Gothic Medium"/>
              <a:ea typeface="ＭＳ Ｐゴシック" charset="0"/>
              <a:cs typeface="Franklin Gothic Medium"/>
            </a:endParaRPr>
          </a:p>
        </p:txBody>
      </p:sp>
    </p:spTree>
    <p:extLst>
      <p:ext uri="{BB962C8B-B14F-4D97-AF65-F5344CB8AC3E}">
        <p14:creationId xmlns:p14="http://schemas.microsoft.com/office/powerpoint/2010/main" val="2575628351"/>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1096878" y="283409"/>
            <a:ext cx="75670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GB" altLang="en-US" sz="2800" dirty="0" smtClean="0">
                <a:solidFill>
                  <a:schemeClr val="bg1"/>
                </a:solidFill>
                <a:latin typeface="Franklin Gothic Medium"/>
                <a:cs typeface="Franklin Gothic Medium"/>
              </a:rPr>
              <a:t>Generating a new minimal subset of stops</a:t>
            </a:r>
            <a:endParaRPr lang="en-GB" altLang="en-US" sz="2800" dirty="0">
              <a:solidFill>
                <a:schemeClr val="bg1"/>
              </a:solidFill>
              <a:latin typeface="Franklin Gothic Medium"/>
              <a:cs typeface="Franklin Gothic Medium"/>
            </a:endParaRPr>
          </a:p>
        </p:txBody>
      </p:sp>
      <p:pic>
        <p:nvPicPr>
          <p:cNvPr id="120" name="Picture 2" descr="Image result for school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5011" y="3217428"/>
            <a:ext cx="312141" cy="298857"/>
          </a:xfrm>
          <a:prstGeom prst="rect">
            <a:avLst/>
          </a:prstGeom>
          <a:noFill/>
          <a:extLst>
            <a:ext uri="{909E8E84-426E-40DD-AFC4-6F175D3DCCD1}">
              <a14:hiddenFill xmlns:a14="http://schemas.microsoft.com/office/drawing/2010/main">
                <a:solidFill>
                  <a:srgbClr val="FFFFFF"/>
                </a:solidFill>
              </a14:hiddenFill>
            </a:ext>
          </a:extLst>
        </p:spPr>
      </p:pic>
      <p:sp>
        <p:nvSpPr>
          <p:cNvPr id="121" name="Oval 120"/>
          <p:cNvSpPr/>
          <p:nvPr/>
        </p:nvSpPr>
        <p:spPr>
          <a:xfrm>
            <a:off x="2664723" y="1931254"/>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p:cNvSpPr/>
          <p:nvPr/>
        </p:nvSpPr>
        <p:spPr>
          <a:xfrm>
            <a:off x="2473795" y="1700153"/>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p:cNvSpPr/>
          <p:nvPr/>
        </p:nvSpPr>
        <p:spPr>
          <a:xfrm>
            <a:off x="3032520" y="1438803"/>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Oval 219"/>
          <p:cNvSpPr/>
          <p:nvPr/>
        </p:nvSpPr>
        <p:spPr>
          <a:xfrm>
            <a:off x="3629052" y="1743709"/>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Oval 229"/>
          <p:cNvSpPr/>
          <p:nvPr/>
        </p:nvSpPr>
        <p:spPr>
          <a:xfrm>
            <a:off x="3500361" y="2140573"/>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Oval 230"/>
          <p:cNvSpPr/>
          <p:nvPr/>
        </p:nvSpPr>
        <p:spPr>
          <a:xfrm>
            <a:off x="4096684" y="2472099"/>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Oval 231"/>
          <p:cNvSpPr/>
          <p:nvPr/>
        </p:nvSpPr>
        <p:spPr>
          <a:xfrm>
            <a:off x="3891751" y="2637862"/>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Oval 232"/>
          <p:cNvSpPr/>
          <p:nvPr/>
        </p:nvSpPr>
        <p:spPr>
          <a:xfrm>
            <a:off x="3616258" y="2779425"/>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Oval 241"/>
          <p:cNvSpPr/>
          <p:nvPr/>
        </p:nvSpPr>
        <p:spPr>
          <a:xfrm>
            <a:off x="4296144" y="3392868"/>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Oval 242"/>
          <p:cNvSpPr/>
          <p:nvPr/>
        </p:nvSpPr>
        <p:spPr>
          <a:xfrm>
            <a:off x="4402297" y="3608240"/>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Oval 243"/>
          <p:cNvSpPr/>
          <p:nvPr/>
        </p:nvSpPr>
        <p:spPr>
          <a:xfrm>
            <a:off x="3799343" y="3408599"/>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Oval 244"/>
          <p:cNvSpPr/>
          <p:nvPr/>
        </p:nvSpPr>
        <p:spPr>
          <a:xfrm>
            <a:off x="4050981" y="3924038"/>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Oval 245"/>
          <p:cNvSpPr/>
          <p:nvPr/>
        </p:nvSpPr>
        <p:spPr>
          <a:xfrm>
            <a:off x="3636478" y="3677207"/>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Oval 246"/>
          <p:cNvSpPr/>
          <p:nvPr/>
        </p:nvSpPr>
        <p:spPr>
          <a:xfrm>
            <a:off x="3838624" y="4538690"/>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Oval 247"/>
          <p:cNvSpPr/>
          <p:nvPr/>
        </p:nvSpPr>
        <p:spPr>
          <a:xfrm>
            <a:off x="3492935" y="4270081"/>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Oval 248"/>
          <p:cNvSpPr/>
          <p:nvPr/>
        </p:nvSpPr>
        <p:spPr>
          <a:xfrm>
            <a:off x="2570999" y="5075907"/>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Oval 249"/>
          <p:cNvSpPr/>
          <p:nvPr/>
        </p:nvSpPr>
        <p:spPr>
          <a:xfrm>
            <a:off x="1892636" y="4631857"/>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Oval 250"/>
          <p:cNvSpPr/>
          <p:nvPr/>
        </p:nvSpPr>
        <p:spPr>
          <a:xfrm>
            <a:off x="2104943" y="4418904"/>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Oval 251"/>
          <p:cNvSpPr/>
          <p:nvPr/>
        </p:nvSpPr>
        <p:spPr>
          <a:xfrm>
            <a:off x="1873732" y="4076491"/>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3" name="Straight Connector 252"/>
          <p:cNvCxnSpPr>
            <a:stCxn id="122" idx="6"/>
            <a:endCxn id="323" idx="1"/>
          </p:cNvCxnSpPr>
          <p:nvPr/>
        </p:nvCxnSpPr>
        <p:spPr>
          <a:xfrm flipV="1">
            <a:off x="2579948" y="1743710"/>
            <a:ext cx="169418" cy="72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a:stCxn id="121" idx="7"/>
          </p:cNvCxnSpPr>
          <p:nvPr/>
        </p:nvCxnSpPr>
        <p:spPr>
          <a:xfrm flipV="1">
            <a:off x="2755330" y="1815703"/>
            <a:ext cx="57463" cy="1304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a:stCxn id="123" idx="6"/>
          </p:cNvCxnSpPr>
          <p:nvPr/>
        </p:nvCxnSpPr>
        <p:spPr>
          <a:xfrm>
            <a:off x="3138673" y="1489621"/>
            <a:ext cx="243035" cy="333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a:endCxn id="123" idx="3"/>
          </p:cNvCxnSpPr>
          <p:nvPr/>
        </p:nvCxnSpPr>
        <p:spPr>
          <a:xfrm flipV="1">
            <a:off x="2886327" y="1525555"/>
            <a:ext cx="161739" cy="13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a:stCxn id="230" idx="1"/>
            <a:endCxn id="346" idx="3"/>
          </p:cNvCxnSpPr>
          <p:nvPr/>
        </p:nvCxnSpPr>
        <p:spPr>
          <a:xfrm flipH="1" flipV="1">
            <a:off x="3343006" y="2038031"/>
            <a:ext cx="172900" cy="117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a:stCxn id="220" idx="1"/>
            <a:endCxn id="324" idx="2"/>
          </p:cNvCxnSpPr>
          <p:nvPr/>
        </p:nvCxnSpPr>
        <p:spPr>
          <a:xfrm flipH="1" flipV="1">
            <a:off x="3528774" y="1604492"/>
            <a:ext cx="115823" cy="1541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a:stCxn id="230" idx="6"/>
            <a:endCxn id="322" idx="1"/>
          </p:cNvCxnSpPr>
          <p:nvPr/>
        </p:nvCxnSpPr>
        <p:spPr>
          <a:xfrm>
            <a:off x="3606513" y="2191391"/>
            <a:ext cx="309278" cy="874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a:stCxn id="233" idx="1"/>
            <a:endCxn id="344" idx="2"/>
          </p:cNvCxnSpPr>
          <p:nvPr/>
        </p:nvCxnSpPr>
        <p:spPr>
          <a:xfrm flipH="1" flipV="1">
            <a:off x="3524904" y="2645728"/>
            <a:ext cx="106900" cy="1485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a:stCxn id="231" idx="0"/>
            <a:endCxn id="322" idx="3"/>
          </p:cNvCxnSpPr>
          <p:nvPr/>
        </p:nvCxnSpPr>
        <p:spPr>
          <a:xfrm flipH="1" flipV="1">
            <a:off x="4074468" y="2308531"/>
            <a:ext cx="75293" cy="1635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a:stCxn id="232" idx="0"/>
            <a:endCxn id="322" idx="2"/>
          </p:cNvCxnSpPr>
          <p:nvPr/>
        </p:nvCxnSpPr>
        <p:spPr>
          <a:xfrm flipV="1">
            <a:off x="3944827" y="2364112"/>
            <a:ext cx="40627" cy="2737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a:stCxn id="232" idx="2"/>
            <a:endCxn id="344" idx="3"/>
          </p:cNvCxnSpPr>
          <p:nvPr/>
        </p:nvCxnSpPr>
        <p:spPr>
          <a:xfrm flipH="1" flipV="1">
            <a:off x="3594567" y="2579029"/>
            <a:ext cx="297184" cy="1096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a:stCxn id="242" idx="1"/>
            <a:endCxn id="328" idx="2"/>
          </p:cNvCxnSpPr>
          <p:nvPr/>
        </p:nvCxnSpPr>
        <p:spPr>
          <a:xfrm flipH="1" flipV="1">
            <a:off x="4120910" y="3294185"/>
            <a:ext cx="190780" cy="1135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a:stCxn id="244" idx="7"/>
            <a:endCxn id="328" idx="1"/>
          </p:cNvCxnSpPr>
          <p:nvPr/>
        </p:nvCxnSpPr>
        <p:spPr>
          <a:xfrm flipV="1">
            <a:off x="3889950" y="3264541"/>
            <a:ext cx="145816" cy="158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a:stCxn id="243" idx="2"/>
            <a:endCxn id="331" idx="3"/>
          </p:cNvCxnSpPr>
          <p:nvPr/>
        </p:nvCxnSpPr>
        <p:spPr>
          <a:xfrm flipH="1">
            <a:off x="4078338" y="3659059"/>
            <a:ext cx="323959" cy="612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a:stCxn id="245" idx="6"/>
            <a:endCxn id="329" idx="1"/>
          </p:cNvCxnSpPr>
          <p:nvPr/>
        </p:nvCxnSpPr>
        <p:spPr>
          <a:xfrm>
            <a:off x="4157134" y="3974856"/>
            <a:ext cx="216627" cy="443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a:stCxn id="245" idx="1"/>
            <a:endCxn id="331" idx="2"/>
          </p:cNvCxnSpPr>
          <p:nvPr/>
        </p:nvCxnSpPr>
        <p:spPr>
          <a:xfrm flipH="1" flipV="1">
            <a:off x="4000935" y="3805539"/>
            <a:ext cx="65592" cy="1333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a:stCxn id="246" idx="6"/>
            <a:endCxn id="331" idx="1"/>
          </p:cNvCxnSpPr>
          <p:nvPr/>
        </p:nvCxnSpPr>
        <p:spPr>
          <a:xfrm>
            <a:off x="3742631" y="3728025"/>
            <a:ext cx="180900" cy="34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stCxn id="246" idx="2"/>
            <a:endCxn id="337" idx="3"/>
          </p:cNvCxnSpPr>
          <p:nvPr/>
        </p:nvCxnSpPr>
        <p:spPr>
          <a:xfrm flipH="1" flipV="1">
            <a:off x="3373968" y="3672142"/>
            <a:ext cx="262511" cy="55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a:stCxn id="244" idx="5"/>
            <a:endCxn id="331" idx="0"/>
          </p:cNvCxnSpPr>
          <p:nvPr/>
        </p:nvCxnSpPr>
        <p:spPr>
          <a:xfrm>
            <a:off x="3889950" y="3495351"/>
            <a:ext cx="103244" cy="154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a:stCxn id="248" idx="6"/>
            <a:endCxn id="330" idx="1"/>
          </p:cNvCxnSpPr>
          <p:nvPr/>
        </p:nvCxnSpPr>
        <p:spPr>
          <a:xfrm>
            <a:off x="3599088" y="4320900"/>
            <a:ext cx="111584" cy="36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a:stCxn id="247" idx="0"/>
            <a:endCxn id="330" idx="2"/>
          </p:cNvCxnSpPr>
          <p:nvPr/>
        </p:nvCxnSpPr>
        <p:spPr>
          <a:xfrm flipH="1" flipV="1">
            <a:off x="3815167" y="4450290"/>
            <a:ext cx="76533" cy="88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a:stCxn id="249" idx="1"/>
            <a:endCxn id="335" idx="2"/>
          </p:cNvCxnSpPr>
          <p:nvPr/>
        </p:nvCxnSpPr>
        <p:spPr>
          <a:xfrm flipH="1" flipV="1">
            <a:off x="2522531" y="4980172"/>
            <a:ext cx="64014" cy="1106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a:stCxn id="249" idx="6"/>
            <a:endCxn id="336" idx="1"/>
          </p:cNvCxnSpPr>
          <p:nvPr/>
        </p:nvCxnSpPr>
        <p:spPr>
          <a:xfrm>
            <a:off x="2677152" y="5126725"/>
            <a:ext cx="166602" cy="461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6" name="Oval 275"/>
          <p:cNvSpPr/>
          <p:nvPr/>
        </p:nvSpPr>
        <p:spPr>
          <a:xfrm>
            <a:off x="608481" y="4631856"/>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Oval 276"/>
          <p:cNvSpPr/>
          <p:nvPr/>
        </p:nvSpPr>
        <p:spPr>
          <a:xfrm>
            <a:off x="1083590" y="4399472"/>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Oval 277"/>
          <p:cNvSpPr/>
          <p:nvPr/>
        </p:nvSpPr>
        <p:spPr>
          <a:xfrm>
            <a:off x="1178344" y="4624595"/>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Oval 278"/>
          <p:cNvSpPr/>
          <p:nvPr/>
        </p:nvSpPr>
        <p:spPr>
          <a:xfrm>
            <a:off x="1046061" y="3293193"/>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Oval 279"/>
          <p:cNvSpPr/>
          <p:nvPr/>
        </p:nvSpPr>
        <p:spPr>
          <a:xfrm>
            <a:off x="898360" y="3138099"/>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Oval 280"/>
          <p:cNvSpPr/>
          <p:nvPr/>
        </p:nvSpPr>
        <p:spPr>
          <a:xfrm>
            <a:off x="924361" y="2204745"/>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Oval 281"/>
          <p:cNvSpPr/>
          <p:nvPr/>
        </p:nvSpPr>
        <p:spPr>
          <a:xfrm>
            <a:off x="665606" y="2053821"/>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Oval 282"/>
          <p:cNvSpPr/>
          <p:nvPr/>
        </p:nvSpPr>
        <p:spPr>
          <a:xfrm>
            <a:off x="1830072" y="2032890"/>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Oval 283"/>
          <p:cNvSpPr/>
          <p:nvPr/>
        </p:nvSpPr>
        <p:spPr>
          <a:xfrm>
            <a:off x="1695392" y="2185627"/>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Oval 284"/>
          <p:cNvSpPr/>
          <p:nvPr/>
        </p:nvSpPr>
        <p:spPr>
          <a:xfrm>
            <a:off x="2109243" y="2536832"/>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p:cNvSpPr/>
          <p:nvPr/>
        </p:nvSpPr>
        <p:spPr>
          <a:xfrm>
            <a:off x="2326220" y="2342272"/>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7" name="Straight Connector 286"/>
          <p:cNvCxnSpPr>
            <a:stCxn id="283" idx="6"/>
            <a:endCxn id="320" idx="1"/>
          </p:cNvCxnSpPr>
          <p:nvPr/>
        </p:nvCxnSpPr>
        <p:spPr>
          <a:xfrm>
            <a:off x="1936224" y="2083708"/>
            <a:ext cx="241861" cy="9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a:stCxn id="284" idx="4"/>
            <a:endCxn id="321" idx="0"/>
          </p:cNvCxnSpPr>
          <p:nvPr/>
        </p:nvCxnSpPr>
        <p:spPr>
          <a:xfrm>
            <a:off x="1748468" y="2287263"/>
            <a:ext cx="77433" cy="1027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a:stCxn id="284" idx="6"/>
            <a:endCxn id="320" idx="1"/>
          </p:cNvCxnSpPr>
          <p:nvPr/>
        </p:nvCxnSpPr>
        <p:spPr>
          <a:xfrm flipV="1">
            <a:off x="1801544" y="2197367"/>
            <a:ext cx="376541" cy="390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a:stCxn id="283" idx="4"/>
            <a:endCxn id="321" idx="0"/>
          </p:cNvCxnSpPr>
          <p:nvPr/>
        </p:nvCxnSpPr>
        <p:spPr>
          <a:xfrm flipH="1">
            <a:off x="1854621" y="2134526"/>
            <a:ext cx="28527" cy="235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a:stCxn id="285" idx="0"/>
            <a:endCxn id="320" idx="2"/>
          </p:cNvCxnSpPr>
          <p:nvPr/>
        </p:nvCxnSpPr>
        <p:spPr>
          <a:xfrm flipV="1">
            <a:off x="2162319" y="2264065"/>
            <a:ext cx="89300" cy="2727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a:stCxn id="285" idx="2"/>
            <a:endCxn id="321" idx="3"/>
          </p:cNvCxnSpPr>
          <p:nvPr/>
        </p:nvCxnSpPr>
        <p:spPr>
          <a:xfrm flipH="1" flipV="1">
            <a:off x="1934265" y="2493804"/>
            <a:ext cx="174978" cy="93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a:stCxn id="286" idx="2"/>
            <a:endCxn id="321" idx="3"/>
          </p:cNvCxnSpPr>
          <p:nvPr/>
        </p:nvCxnSpPr>
        <p:spPr>
          <a:xfrm flipH="1">
            <a:off x="1934265" y="2393091"/>
            <a:ext cx="391954" cy="56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a:stCxn id="286" idx="0"/>
            <a:endCxn id="320" idx="2"/>
          </p:cNvCxnSpPr>
          <p:nvPr/>
        </p:nvCxnSpPr>
        <p:spPr>
          <a:xfrm flipH="1" flipV="1">
            <a:off x="2305801" y="2264065"/>
            <a:ext cx="73495" cy="782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a:stCxn id="282" idx="7"/>
            <a:endCxn id="318" idx="1"/>
          </p:cNvCxnSpPr>
          <p:nvPr/>
        </p:nvCxnSpPr>
        <p:spPr>
          <a:xfrm flipV="1">
            <a:off x="756213" y="1889813"/>
            <a:ext cx="249212" cy="1788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a:stCxn id="282" idx="3"/>
            <a:endCxn id="319" idx="0"/>
          </p:cNvCxnSpPr>
          <p:nvPr/>
        </p:nvCxnSpPr>
        <p:spPr>
          <a:xfrm flipH="1">
            <a:off x="676460" y="2140573"/>
            <a:ext cx="4691" cy="2494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a:stCxn id="281" idx="7"/>
            <a:endCxn id="318" idx="2"/>
          </p:cNvCxnSpPr>
          <p:nvPr/>
        </p:nvCxnSpPr>
        <p:spPr>
          <a:xfrm flipV="1">
            <a:off x="1014968" y="1975039"/>
            <a:ext cx="60119" cy="244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a:endCxn id="281" idx="3"/>
          </p:cNvCxnSpPr>
          <p:nvPr/>
        </p:nvCxnSpPr>
        <p:spPr>
          <a:xfrm flipV="1">
            <a:off x="753864" y="2291497"/>
            <a:ext cx="186044" cy="1689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a:stCxn id="280" idx="3"/>
            <a:endCxn id="332" idx="3"/>
          </p:cNvCxnSpPr>
          <p:nvPr/>
        </p:nvCxnSpPr>
        <p:spPr>
          <a:xfrm flipH="1">
            <a:off x="757734" y="3224851"/>
            <a:ext cx="156171" cy="619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a:stCxn id="280" idx="6"/>
            <a:endCxn id="334" idx="1"/>
          </p:cNvCxnSpPr>
          <p:nvPr/>
        </p:nvCxnSpPr>
        <p:spPr>
          <a:xfrm flipV="1">
            <a:off x="1004512" y="3105206"/>
            <a:ext cx="206031" cy="83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a:stCxn id="280" idx="4"/>
            <a:endCxn id="333" idx="0"/>
          </p:cNvCxnSpPr>
          <p:nvPr/>
        </p:nvCxnSpPr>
        <p:spPr>
          <a:xfrm>
            <a:off x="951436" y="3239735"/>
            <a:ext cx="92691" cy="2656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a:stCxn id="279" idx="7"/>
            <a:endCxn id="334" idx="2"/>
          </p:cNvCxnSpPr>
          <p:nvPr/>
        </p:nvCxnSpPr>
        <p:spPr>
          <a:xfrm flipV="1">
            <a:off x="1136668" y="3179315"/>
            <a:ext cx="124188" cy="128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a:stCxn id="279" idx="2"/>
            <a:endCxn id="332" idx="3"/>
          </p:cNvCxnSpPr>
          <p:nvPr/>
        </p:nvCxnSpPr>
        <p:spPr>
          <a:xfrm flipH="1" flipV="1">
            <a:off x="757734" y="3312712"/>
            <a:ext cx="288326" cy="31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a:stCxn id="279" idx="4"/>
            <a:endCxn id="333" idx="0"/>
          </p:cNvCxnSpPr>
          <p:nvPr/>
        </p:nvCxnSpPr>
        <p:spPr>
          <a:xfrm flipH="1">
            <a:off x="1082828" y="3394829"/>
            <a:ext cx="16309" cy="1142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5" name="Oval 304"/>
          <p:cNvSpPr/>
          <p:nvPr/>
        </p:nvSpPr>
        <p:spPr>
          <a:xfrm>
            <a:off x="1545985" y="4451422"/>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6" name="Straight Connector 305"/>
          <p:cNvCxnSpPr>
            <a:stCxn id="276" idx="0"/>
            <a:endCxn id="325" idx="1"/>
          </p:cNvCxnSpPr>
          <p:nvPr/>
        </p:nvCxnSpPr>
        <p:spPr>
          <a:xfrm flipV="1">
            <a:off x="661557" y="4491050"/>
            <a:ext cx="115527" cy="1408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a:stCxn id="277" idx="2"/>
            <a:endCxn id="325" idx="3"/>
          </p:cNvCxnSpPr>
          <p:nvPr/>
        </p:nvCxnSpPr>
        <p:spPr>
          <a:xfrm flipH="1">
            <a:off x="939632" y="4450290"/>
            <a:ext cx="143959" cy="37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a:stCxn id="276" idx="5"/>
            <a:endCxn id="326" idx="1"/>
          </p:cNvCxnSpPr>
          <p:nvPr/>
        </p:nvCxnSpPr>
        <p:spPr>
          <a:xfrm>
            <a:off x="699088" y="4718608"/>
            <a:ext cx="186361" cy="837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a:stCxn id="278" idx="3"/>
            <a:endCxn id="326" idx="3"/>
          </p:cNvCxnSpPr>
          <p:nvPr/>
        </p:nvCxnSpPr>
        <p:spPr>
          <a:xfrm flipH="1">
            <a:off x="1040256" y="4711347"/>
            <a:ext cx="153634" cy="835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a:stCxn id="278" idx="1"/>
          </p:cNvCxnSpPr>
          <p:nvPr/>
        </p:nvCxnSpPr>
        <p:spPr>
          <a:xfrm flipH="1" flipV="1">
            <a:off x="931891" y="4487345"/>
            <a:ext cx="261999" cy="1521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a:stCxn id="277" idx="7"/>
            <a:endCxn id="339" idx="1"/>
          </p:cNvCxnSpPr>
          <p:nvPr/>
        </p:nvCxnSpPr>
        <p:spPr>
          <a:xfrm flipV="1">
            <a:off x="1174198" y="4283544"/>
            <a:ext cx="191153" cy="1308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a:stCxn id="305" idx="0"/>
          </p:cNvCxnSpPr>
          <p:nvPr/>
        </p:nvCxnSpPr>
        <p:spPr>
          <a:xfrm flipH="1" flipV="1">
            <a:off x="1512416" y="4290955"/>
            <a:ext cx="86645" cy="1604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a:stCxn id="252" idx="0"/>
            <a:endCxn id="338" idx="2"/>
          </p:cNvCxnSpPr>
          <p:nvPr/>
        </p:nvCxnSpPr>
        <p:spPr>
          <a:xfrm flipV="1">
            <a:off x="1926808" y="3887059"/>
            <a:ext cx="42288" cy="189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a:stCxn id="251" idx="2"/>
            <a:endCxn id="327" idx="3"/>
          </p:cNvCxnSpPr>
          <p:nvPr/>
        </p:nvCxnSpPr>
        <p:spPr>
          <a:xfrm flipH="1" flipV="1">
            <a:off x="1953616" y="4468817"/>
            <a:ext cx="151327" cy="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a:stCxn id="250" idx="0"/>
            <a:endCxn id="327" idx="2"/>
          </p:cNvCxnSpPr>
          <p:nvPr/>
        </p:nvCxnSpPr>
        <p:spPr>
          <a:xfrm flipH="1" flipV="1">
            <a:off x="1887823" y="4550337"/>
            <a:ext cx="57890" cy="81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a:stCxn id="305" idx="6"/>
            <a:endCxn id="327" idx="1"/>
          </p:cNvCxnSpPr>
          <p:nvPr/>
        </p:nvCxnSpPr>
        <p:spPr>
          <a:xfrm flipV="1">
            <a:off x="1652137" y="4465112"/>
            <a:ext cx="142802" cy="371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a:stCxn id="252" idx="4"/>
            <a:endCxn id="327" idx="0"/>
          </p:cNvCxnSpPr>
          <p:nvPr/>
        </p:nvCxnSpPr>
        <p:spPr>
          <a:xfrm flipH="1">
            <a:off x="1876212" y="4178127"/>
            <a:ext cx="50596" cy="2202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18"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7438" y="1801789"/>
            <a:ext cx="212306" cy="203271"/>
          </a:xfrm>
          <a:prstGeom prst="rect">
            <a:avLst/>
          </a:prstGeom>
          <a:noFill/>
          <a:ln w="76200">
            <a:noFill/>
          </a:ln>
          <a:extLst/>
        </p:spPr>
      </p:pic>
      <p:pic>
        <p:nvPicPr>
          <p:cNvPr id="319"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100" y="2370464"/>
            <a:ext cx="212306" cy="203271"/>
          </a:xfrm>
          <a:prstGeom prst="rect">
            <a:avLst/>
          </a:prstGeom>
          <a:solidFill>
            <a:srgbClr val="FFFF00"/>
          </a:solidFill>
          <a:ln w="57150">
            <a:solidFill>
              <a:schemeClr val="tx1"/>
            </a:solidFill>
          </a:ln>
          <a:extLst/>
        </p:spPr>
      </p:pic>
      <p:pic>
        <p:nvPicPr>
          <p:cNvPr id="320"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2705" y="2089756"/>
            <a:ext cx="212306" cy="203271"/>
          </a:xfrm>
          <a:prstGeom prst="rect">
            <a:avLst/>
          </a:prstGeom>
          <a:noFill/>
          <a:ln w="76200">
            <a:noFill/>
          </a:ln>
          <a:extLst/>
        </p:spPr>
      </p:pic>
      <p:pic>
        <p:nvPicPr>
          <p:cNvPr id="321"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8468" y="2370464"/>
            <a:ext cx="212306" cy="203271"/>
          </a:xfrm>
          <a:prstGeom prst="rect">
            <a:avLst/>
          </a:prstGeom>
          <a:solidFill>
            <a:srgbClr val="FFFF00"/>
          </a:solidFill>
          <a:ln w="57150">
            <a:solidFill>
              <a:schemeClr val="tx1"/>
            </a:solidFill>
          </a:ln>
          <a:extLst/>
        </p:spPr>
      </p:pic>
      <p:pic>
        <p:nvPicPr>
          <p:cNvPr id="322"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1752" y="2191391"/>
            <a:ext cx="212306" cy="203271"/>
          </a:xfrm>
          <a:prstGeom prst="rect">
            <a:avLst/>
          </a:prstGeom>
          <a:solidFill>
            <a:srgbClr val="FFFF00"/>
          </a:solidFill>
          <a:ln>
            <a:solidFill>
              <a:schemeClr val="tx1"/>
            </a:solidFill>
          </a:ln>
          <a:extLst/>
        </p:spPr>
      </p:pic>
      <p:pic>
        <p:nvPicPr>
          <p:cNvPr id="323"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9366" y="1642074"/>
            <a:ext cx="212306" cy="203271"/>
          </a:xfrm>
          <a:prstGeom prst="rect">
            <a:avLst/>
          </a:prstGeom>
          <a:solidFill>
            <a:srgbClr val="FFFF00"/>
          </a:solidFill>
          <a:ln>
            <a:solidFill>
              <a:schemeClr val="tx1"/>
            </a:solidFill>
          </a:ln>
          <a:extLst/>
        </p:spPr>
      </p:pic>
      <p:pic>
        <p:nvPicPr>
          <p:cNvPr id="324"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1011" y="1438803"/>
            <a:ext cx="212306" cy="203271"/>
          </a:xfrm>
          <a:prstGeom prst="rect">
            <a:avLst/>
          </a:prstGeom>
          <a:solidFill>
            <a:srgbClr val="FFFF00"/>
          </a:solidFill>
          <a:ln>
            <a:solidFill>
              <a:schemeClr val="tx1"/>
            </a:solidFill>
          </a:ln>
          <a:extLst/>
        </p:spPr>
      </p:pic>
      <p:pic>
        <p:nvPicPr>
          <p:cNvPr id="325"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074" y="4371719"/>
            <a:ext cx="212306" cy="203271"/>
          </a:xfrm>
          <a:prstGeom prst="rect">
            <a:avLst/>
          </a:prstGeom>
          <a:noFill/>
          <a:ln w="76200">
            <a:noFill/>
          </a:ln>
          <a:extLst/>
        </p:spPr>
      </p:pic>
      <p:pic>
        <p:nvPicPr>
          <p:cNvPr id="326"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226" y="4700825"/>
            <a:ext cx="212306" cy="203271"/>
          </a:xfrm>
          <a:prstGeom prst="rect">
            <a:avLst/>
          </a:prstGeom>
          <a:solidFill>
            <a:srgbClr val="FFFF00"/>
          </a:solidFill>
          <a:ln w="57150">
            <a:solidFill>
              <a:schemeClr val="tx1"/>
            </a:solidFill>
          </a:ln>
          <a:extLst/>
        </p:spPr>
      </p:pic>
      <p:pic>
        <p:nvPicPr>
          <p:cNvPr id="327"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3638" y="4371718"/>
            <a:ext cx="212306" cy="203271"/>
          </a:xfrm>
          <a:prstGeom prst="rect">
            <a:avLst/>
          </a:prstGeom>
          <a:solidFill>
            <a:srgbClr val="FFFF00"/>
          </a:solidFill>
          <a:ln>
            <a:solidFill>
              <a:schemeClr val="tx1"/>
            </a:solidFill>
          </a:ln>
          <a:extLst/>
        </p:spPr>
      </p:pic>
      <p:pic>
        <p:nvPicPr>
          <p:cNvPr id="328"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7905" y="3115792"/>
            <a:ext cx="212306" cy="203271"/>
          </a:xfrm>
          <a:prstGeom prst="rect">
            <a:avLst/>
          </a:prstGeom>
          <a:solidFill>
            <a:srgbClr val="FFFF00"/>
          </a:solidFill>
          <a:ln>
            <a:solidFill>
              <a:schemeClr val="tx1"/>
            </a:solidFill>
          </a:ln>
          <a:extLst/>
        </p:spPr>
      </p:pic>
      <p:pic>
        <p:nvPicPr>
          <p:cNvPr id="329"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9221" y="3924039"/>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30"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9446" y="4270082"/>
            <a:ext cx="212306" cy="203271"/>
          </a:xfrm>
          <a:prstGeom prst="rect">
            <a:avLst/>
          </a:prstGeom>
          <a:solidFill>
            <a:srgbClr val="FFFF00"/>
          </a:solidFill>
          <a:ln>
            <a:solidFill>
              <a:schemeClr val="tx1"/>
            </a:solidFill>
          </a:ln>
          <a:extLst/>
        </p:spPr>
      </p:pic>
      <p:pic>
        <p:nvPicPr>
          <p:cNvPr id="331"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1751" y="3626390"/>
            <a:ext cx="212306" cy="203271"/>
          </a:xfrm>
          <a:prstGeom prst="rect">
            <a:avLst/>
          </a:prstGeom>
          <a:solidFill>
            <a:srgbClr val="FFFF00"/>
          </a:solidFill>
          <a:ln>
            <a:solidFill>
              <a:schemeClr val="tx1"/>
            </a:solidFill>
          </a:ln>
          <a:extLst/>
        </p:spPr>
      </p:pic>
      <p:pic>
        <p:nvPicPr>
          <p:cNvPr id="332"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099" y="3205327"/>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33"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7438" y="3475146"/>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34"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9744" y="3002056"/>
            <a:ext cx="212306" cy="203271"/>
          </a:xfrm>
          <a:prstGeom prst="rect">
            <a:avLst/>
          </a:prstGeom>
          <a:solidFill>
            <a:srgbClr val="FFFF00"/>
          </a:solidFill>
          <a:ln>
            <a:solidFill>
              <a:schemeClr val="tx1"/>
            </a:solidFill>
          </a:ln>
          <a:extLst/>
        </p:spPr>
      </p:pic>
      <p:pic>
        <p:nvPicPr>
          <p:cNvPr id="335"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0719" y="4802460"/>
            <a:ext cx="212306" cy="203271"/>
          </a:xfrm>
          <a:prstGeom prst="rect">
            <a:avLst/>
          </a:prstGeom>
          <a:solidFill>
            <a:srgbClr val="FFFF00"/>
          </a:solidFill>
          <a:ln>
            <a:solidFill>
              <a:schemeClr val="tx1"/>
            </a:solidFill>
          </a:ln>
          <a:extLst/>
        </p:spPr>
      </p:pic>
      <p:pic>
        <p:nvPicPr>
          <p:cNvPr id="336"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0058" y="5072279"/>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37"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1646" y="3576781"/>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38"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2636" y="3709876"/>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39"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8969" y="4178051"/>
            <a:ext cx="212306" cy="203271"/>
          </a:xfrm>
          <a:prstGeom prst="rect">
            <a:avLst/>
          </a:prstGeom>
          <a:noFill/>
          <a:extLst>
            <a:ext uri="{909E8E84-426E-40DD-AFC4-6F175D3DCCD1}">
              <a14:hiddenFill xmlns:a14="http://schemas.microsoft.com/office/drawing/2010/main">
                <a:solidFill>
                  <a:srgbClr val="FFFFFF"/>
                </a:solidFill>
              </a14:hiddenFill>
            </a:ext>
          </a:extLst>
        </p:spPr>
      </p:pic>
      <p:sp>
        <p:nvSpPr>
          <p:cNvPr id="340" name="Oval 339"/>
          <p:cNvSpPr/>
          <p:nvPr/>
        </p:nvSpPr>
        <p:spPr>
          <a:xfrm>
            <a:off x="3137214" y="2460303"/>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 name="Oval 340"/>
          <p:cNvSpPr/>
          <p:nvPr/>
        </p:nvSpPr>
        <p:spPr>
          <a:xfrm>
            <a:off x="3299458" y="2332336"/>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2" name="Straight Connector 341"/>
          <p:cNvCxnSpPr>
            <a:stCxn id="341" idx="5"/>
          </p:cNvCxnSpPr>
          <p:nvPr/>
        </p:nvCxnSpPr>
        <p:spPr>
          <a:xfrm>
            <a:off x="3390065" y="2419088"/>
            <a:ext cx="63243" cy="905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a:stCxn id="340" idx="6"/>
          </p:cNvCxnSpPr>
          <p:nvPr/>
        </p:nvCxnSpPr>
        <p:spPr>
          <a:xfrm>
            <a:off x="3243367" y="2511121"/>
            <a:ext cx="189301" cy="330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44"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3952" y="2472099"/>
            <a:ext cx="212306" cy="203271"/>
          </a:xfrm>
          <a:prstGeom prst="rect">
            <a:avLst/>
          </a:prstGeom>
          <a:solidFill>
            <a:srgbClr val="FFFF00"/>
          </a:solidFill>
          <a:ln>
            <a:solidFill>
              <a:schemeClr val="tx1"/>
            </a:solidFill>
          </a:ln>
          <a:extLst/>
        </p:spPr>
      </p:pic>
      <p:cxnSp>
        <p:nvCxnSpPr>
          <p:cNvPr id="345" name="Straight Connector 344"/>
          <p:cNvCxnSpPr>
            <a:stCxn id="341" idx="0"/>
          </p:cNvCxnSpPr>
          <p:nvPr/>
        </p:nvCxnSpPr>
        <p:spPr>
          <a:xfrm flipH="1" flipV="1">
            <a:off x="3256572" y="2083732"/>
            <a:ext cx="95962" cy="2486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46"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8705" y="1911893"/>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47"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924" y="5757377"/>
            <a:ext cx="222083" cy="222083"/>
          </a:xfrm>
          <a:prstGeom prst="rect">
            <a:avLst/>
          </a:prstGeom>
          <a:noFill/>
          <a:extLst>
            <a:ext uri="{909E8E84-426E-40DD-AFC4-6F175D3DCCD1}">
              <a14:hiddenFill xmlns:a14="http://schemas.microsoft.com/office/drawing/2010/main">
                <a:solidFill>
                  <a:srgbClr val="FFFFFF"/>
                </a:solidFill>
              </a14:hiddenFill>
            </a:ext>
          </a:extLst>
        </p:spPr>
      </p:pic>
      <p:sp>
        <p:nvSpPr>
          <p:cNvPr id="348" name="Oval 347"/>
          <p:cNvSpPr/>
          <p:nvPr/>
        </p:nvSpPr>
        <p:spPr>
          <a:xfrm>
            <a:off x="369650" y="6099985"/>
            <a:ext cx="111041" cy="10885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TextBox 348"/>
          <p:cNvSpPr txBox="1"/>
          <p:nvPr/>
        </p:nvSpPr>
        <p:spPr>
          <a:xfrm>
            <a:off x="498801" y="5714309"/>
            <a:ext cx="848654" cy="307777"/>
          </a:xfrm>
          <a:prstGeom prst="rect">
            <a:avLst/>
          </a:prstGeom>
          <a:noFill/>
        </p:spPr>
        <p:txBody>
          <a:bodyPr wrap="square" rtlCol="0">
            <a:spAutoFit/>
          </a:bodyPr>
          <a:lstStyle/>
          <a:p>
            <a:r>
              <a:rPr lang="en-GB" sz="1400" dirty="0" smtClean="0"/>
              <a:t>Bus Stop</a:t>
            </a:r>
            <a:endParaRPr lang="en-GB" sz="1400" dirty="0"/>
          </a:p>
        </p:txBody>
      </p:sp>
      <p:sp>
        <p:nvSpPr>
          <p:cNvPr id="350" name="TextBox 349"/>
          <p:cNvSpPr txBox="1"/>
          <p:nvPr/>
        </p:nvSpPr>
        <p:spPr>
          <a:xfrm>
            <a:off x="489071" y="5981009"/>
            <a:ext cx="793495" cy="307777"/>
          </a:xfrm>
          <a:prstGeom prst="rect">
            <a:avLst/>
          </a:prstGeom>
          <a:noFill/>
        </p:spPr>
        <p:txBody>
          <a:bodyPr wrap="square" rtlCol="0">
            <a:spAutoFit/>
          </a:bodyPr>
          <a:lstStyle/>
          <a:p>
            <a:r>
              <a:rPr lang="en-GB" sz="1400" dirty="0" smtClean="0"/>
              <a:t>Address</a:t>
            </a:r>
            <a:endParaRPr lang="en-GB" dirty="0"/>
          </a:p>
        </p:txBody>
      </p:sp>
      <p:sp>
        <p:nvSpPr>
          <p:cNvPr id="351" name="Rectangle 350"/>
          <p:cNvSpPr/>
          <p:nvPr/>
        </p:nvSpPr>
        <p:spPr>
          <a:xfrm>
            <a:off x="260565" y="5714308"/>
            <a:ext cx="994338" cy="547007"/>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52" name="Rectangle 351"/>
          <p:cNvSpPr/>
          <p:nvPr/>
        </p:nvSpPr>
        <p:spPr>
          <a:xfrm>
            <a:off x="260565" y="1277102"/>
            <a:ext cx="4504330" cy="4260098"/>
          </a:xfrm>
          <a:prstGeom prst="rect">
            <a:avLst/>
          </a:prstGeom>
          <a:noFill/>
          <a:ln w="12700">
            <a:solidFill>
              <a:schemeClr val="tx1">
                <a:lumMod val="50000"/>
                <a:lumOff val="50000"/>
              </a:schemeClr>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75" name="TextBox 6"/>
          <p:cNvSpPr txBox="1">
            <a:spLocks noChangeArrowheads="1"/>
          </p:cNvSpPr>
          <p:nvPr/>
        </p:nvSpPr>
        <p:spPr bwMode="auto">
          <a:xfrm>
            <a:off x="5068571" y="1427528"/>
            <a:ext cx="3731123" cy="3693319"/>
          </a:xfrm>
          <a:prstGeom prst="rect">
            <a:avLst/>
          </a:prstGeom>
          <a:noFill/>
          <a:ln w="9525">
            <a:noFill/>
            <a:miter lim="800000"/>
            <a:headEnd/>
            <a:tailEnd/>
          </a:ln>
        </p:spPr>
        <p:txBody>
          <a:bodyPr wrap="square">
            <a:spAutoFit/>
          </a:bodyPr>
          <a:lstStyle/>
          <a:p>
            <a:pPr marL="342900" indent="-342900">
              <a:buClr>
                <a:srgbClr val="B63241"/>
              </a:buClr>
              <a:buFont typeface="+mj-lt"/>
              <a:buAutoNum type="arabicPeriod"/>
              <a:defRPr/>
            </a:pPr>
            <a:r>
              <a:rPr lang="en-US" dirty="0" smtClean="0">
                <a:solidFill>
                  <a:srgbClr val="3E6574"/>
                </a:solidFill>
                <a:latin typeface="Franklin Gothic Medium"/>
                <a:ea typeface="ＭＳ Ｐゴシック" charset="0"/>
                <a:cs typeface="Franklin Gothic Medium"/>
              </a:rPr>
              <a:t>Take a small number of non-compulsory </a:t>
            </a:r>
            <a:r>
              <a:rPr lang="en-US" dirty="0">
                <a:solidFill>
                  <a:srgbClr val="3E6574"/>
                </a:solidFill>
                <a:latin typeface="Franklin Gothic Medium"/>
                <a:ea typeface="ＭＳ Ｐゴシック" charset="0"/>
                <a:cs typeface="Franklin Gothic Medium"/>
              </a:rPr>
              <a:t>serviced</a:t>
            </a:r>
            <a:r>
              <a:rPr lang="en-US" dirty="0" smtClean="0">
                <a:solidFill>
                  <a:srgbClr val="3E6574"/>
                </a:solidFill>
                <a:latin typeface="Franklin Gothic Medium"/>
                <a:ea typeface="ＭＳ Ｐゴシック" charset="0"/>
                <a:cs typeface="Franklin Gothic Medium"/>
              </a:rPr>
              <a:t> stops and deselect them.</a:t>
            </a:r>
          </a:p>
          <a:p>
            <a:pPr marL="342900" indent="-342900">
              <a:buClr>
                <a:srgbClr val="B63241"/>
              </a:buClr>
              <a:buFont typeface="+mj-lt"/>
              <a:buAutoNum type="arabicPeriod"/>
              <a:defRPr/>
            </a:pPr>
            <a:endParaRPr lang="en-US" dirty="0">
              <a:solidFill>
                <a:srgbClr val="3E6574"/>
              </a:solidFill>
              <a:latin typeface="Franklin Gothic Medium"/>
              <a:ea typeface="ＭＳ Ｐゴシック" charset="0"/>
              <a:cs typeface="Franklin Gothic Medium"/>
            </a:endParaRPr>
          </a:p>
          <a:p>
            <a:pPr marL="342900" indent="-342900">
              <a:buClr>
                <a:srgbClr val="B63241"/>
              </a:buClr>
              <a:buFont typeface="+mj-lt"/>
              <a:buAutoNum type="arabicPeriod"/>
              <a:defRPr/>
            </a:pPr>
            <a:r>
              <a:rPr lang="en-US" b="1" dirty="0" smtClean="0">
                <a:solidFill>
                  <a:srgbClr val="3E6574"/>
                </a:solidFill>
                <a:latin typeface="Franklin Gothic Medium"/>
                <a:ea typeface="ＭＳ Ｐゴシック" charset="0"/>
                <a:cs typeface="Franklin Gothic Medium"/>
              </a:rPr>
              <a:t>Add new stops to ensure all passengers are served. (Ensuring the subset is still minimal).</a:t>
            </a:r>
          </a:p>
          <a:p>
            <a:pPr marL="342900" indent="-342900">
              <a:buClr>
                <a:srgbClr val="B63241"/>
              </a:buClr>
              <a:buFont typeface="+mj-lt"/>
              <a:buAutoNum type="arabicPeriod"/>
              <a:defRPr/>
            </a:pPr>
            <a:endParaRPr lang="en-US" dirty="0">
              <a:solidFill>
                <a:srgbClr val="3E6574"/>
              </a:solidFill>
              <a:latin typeface="Franklin Gothic Medium"/>
              <a:ea typeface="ＭＳ Ｐゴシック" charset="0"/>
              <a:cs typeface="Franklin Gothic Medium"/>
            </a:endParaRPr>
          </a:p>
          <a:p>
            <a:pPr marL="342900" indent="-342900">
              <a:buClr>
                <a:srgbClr val="B63241"/>
              </a:buClr>
              <a:buFont typeface="+mj-lt"/>
              <a:buAutoNum type="arabicPeriod"/>
              <a:defRPr/>
            </a:pPr>
            <a:r>
              <a:rPr lang="en-US" dirty="0" smtClean="0">
                <a:solidFill>
                  <a:srgbClr val="3E6574"/>
                </a:solidFill>
                <a:latin typeface="Franklin Gothic Medium"/>
                <a:ea typeface="ＭＳ Ｐゴシック" charset="0"/>
                <a:cs typeface="Franklin Gothic Medium"/>
              </a:rPr>
              <a:t>Repair the routes and passenger allocations to reflect the changes</a:t>
            </a:r>
            <a:endParaRPr lang="en-US" dirty="0">
              <a:solidFill>
                <a:srgbClr val="3E6574"/>
              </a:solidFill>
              <a:latin typeface="Franklin Gothic Medium"/>
              <a:ea typeface="ＭＳ Ｐゴシック" charset="0"/>
              <a:cs typeface="Franklin Gothic Medium"/>
            </a:endParaRPr>
          </a:p>
          <a:p>
            <a:pPr marL="342900" indent="-342900">
              <a:buClr>
                <a:srgbClr val="B63241"/>
              </a:buClr>
              <a:buFont typeface="+mj-lt"/>
              <a:buAutoNum type="arabicPeriod"/>
              <a:defRPr/>
            </a:pPr>
            <a:endParaRPr lang="en-US" dirty="0">
              <a:solidFill>
                <a:srgbClr val="3E6574"/>
              </a:solidFill>
              <a:latin typeface="Franklin Gothic Medium"/>
              <a:ea typeface="ＭＳ Ｐゴシック" charset="0"/>
              <a:cs typeface="Franklin Gothic Medium"/>
            </a:endParaRPr>
          </a:p>
        </p:txBody>
      </p:sp>
    </p:spTree>
    <p:extLst>
      <p:ext uri="{BB962C8B-B14F-4D97-AF65-F5344CB8AC3E}">
        <p14:creationId xmlns:p14="http://schemas.microsoft.com/office/powerpoint/2010/main" val="3384018862"/>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1096878" y="283409"/>
            <a:ext cx="75670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GB" altLang="en-US" sz="2800" dirty="0" smtClean="0">
                <a:solidFill>
                  <a:schemeClr val="bg1"/>
                </a:solidFill>
                <a:latin typeface="Franklin Gothic Medium"/>
                <a:cs typeface="Franklin Gothic Medium"/>
              </a:rPr>
              <a:t>Generating a new minimal subset of stops</a:t>
            </a:r>
            <a:endParaRPr lang="en-GB" altLang="en-US" sz="2800" dirty="0">
              <a:solidFill>
                <a:schemeClr val="bg1"/>
              </a:solidFill>
              <a:latin typeface="Franklin Gothic Medium"/>
              <a:cs typeface="Franklin Gothic Medium"/>
            </a:endParaRPr>
          </a:p>
        </p:txBody>
      </p:sp>
      <p:pic>
        <p:nvPicPr>
          <p:cNvPr id="120" name="Picture 2" descr="Image result for school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5011" y="3217428"/>
            <a:ext cx="312141" cy="298857"/>
          </a:xfrm>
          <a:prstGeom prst="rect">
            <a:avLst/>
          </a:prstGeom>
          <a:noFill/>
          <a:extLst>
            <a:ext uri="{909E8E84-426E-40DD-AFC4-6F175D3DCCD1}">
              <a14:hiddenFill xmlns:a14="http://schemas.microsoft.com/office/drawing/2010/main">
                <a:solidFill>
                  <a:srgbClr val="FFFFFF"/>
                </a:solidFill>
              </a14:hiddenFill>
            </a:ext>
          </a:extLst>
        </p:spPr>
      </p:pic>
      <p:sp>
        <p:nvSpPr>
          <p:cNvPr id="121" name="Oval 120"/>
          <p:cNvSpPr/>
          <p:nvPr/>
        </p:nvSpPr>
        <p:spPr>
          <a:xfrm>
            <a:off x="2664723" y="1931254"/>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p:cNvSpPr/>
          <p:nvPr/>
        </p:nvSpPr>
        <p:spPr>
          <a:xfrm>
            <a:off x="2473795" y="1700153"/>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p:cNvSpPr/>
          <p:nvPr/>
        </p:nvSpPr>
        <p:spPr>
          <a:xfrm>
            <a:off x="3032520" y="1438803"/>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Oval 219"/>
          <p:cNvSpPr/>
          <p:nvPr/>
        </p:nvSpPr>
        <p:spPr>
          <a:xfrm>
            <a:off x="3629052" y="1743709"/>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Oval 229"/>
          <p:cNvSpPr/>
          <p:nvPr/>
        </p:nvSpPr>
        <p:spPr>
          <a:xfrm>
            <a:off x="3500361" y="2140573"/>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Oval 230"/>
          <p:cNvSpPr/>
          <p:nvPr/>
        </p:nvSpPr>
        <p:spPr>
          <a:xfrm>
            <a:off x="4096684" y="2472099"/>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Oval 231"/>
          <p:cNvSpPr/>
          <p:nvPr/>
        </p:nvSpPr>
        <p:spPr>
          <a:xfrm>
            <a:off x="3891751" y="2637862"/>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Oval 232"/>
          <p:cNvSpPr/>
          <p:nvPr/>
        </p:nvSpPr>
        <p:spPr>
          <a:xfrm>
            <a:off x="3616258" y="2779425"/>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Oval 241"/>
          <p:cNvSpPr/>
          <p:nvPr/>
        </p:nvSpPr>
        <p:spPr>
          <a:xfrm>
            <a:off x="4296144" y="3392868"/>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Oval 242"/>
          <p:cNvSpPr/>
          <p:nvPr/>
        </p:nvSpPr>
        <p:spPr>
          <a:xfrm>
            <a:off x="4402297" y="3608240"/>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Oval 243"/>
          <p:cNvSpPr/>
          <p:nvPr/>
        </p:nvSpPr>
        <p:spPr>
          <a:xfrm>
            <a:off x="3799343" y="3408599"/>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Oval 244"/>
          <p:cNvSpPr/>
          <p:nvPr/>
        </p:nvSpPr>
        <p:spPr>
          <a:xfrm>
            <a:off x="4050981" y="3924038"/>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Oval 245"/>
          <p:cNvSpPr/>
          <p:nvPr/>
        </p:nvSpPr>
        <p:spPr>
          <a:xfrm>
            <a:off x="3636478" y="3677207"/>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Oval 246"/>
          <p:cNvSpPr/>
          <p:nvPr/>
        </p:nvSpPr>
        <p:spPr>
          <a:xfrm>
            <a:off x="3838624" y="4538690"/>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Oval 247"/>
          <p:cNvSpPr/>
          <p:nvPr/>
        </p:nvSpPr>
        <p:spPr>
          <a:xfrm>
            <a:off x="3492935" y="4270081"/>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Oval 248"/>
          <p:cNvSpPr/>
          <p:nvPr/>
        </p:nvSpPr>
        <p:spPr>
          <a:xfrm>
            <a:off x="2570999" y="5075907"/>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Oval 249"/>
          <p:cNvSpPr/>
          <p:nvPr/>
        </p:nvSpPr>
        <p:spPr>
          <a:xfrm>
            <a:off x="1892636" y="4631857"/>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Oval 250"/>
          <p:cNvSpPr/>
          <p:nvPr/>
        </p:nvSpPr>
        <p:spPr>
          <a:xfrm>
            <a:off x="2104943" y="4418904"/>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Oval 251"/>
          <p:cNvSpPr/>
          <p:nvPr/>
        </p:nvSpPr>
        <p:spPr>
          <a:xfrm>
            <a:off x="1873732" y="4076491"/>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3" name="Straight Connector 252"/>
          <p:cNvCxnSpPr>
            <a:stCxn id="122" idx="6"/>
            <a:endCxn id="323" idx="1"/>
          </p:cNvCxnSpPr>
          <p:nvPr/>
        </p:nvCxnSpPr>
        <p:spPr>
          <a:xfrm flipV="1">
            <a:off x="2579948" y="1743710"/>
            <a:ext cx="169418" cy="72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a:stCxn id="121" idx="7"/>
          </p:cNvCxnSpPr>
          <p:nvPr/>
        </p:nvCxnSpPr>
        <p:spPr>
          <a:xfrm flipV="1">
            <a:off x="2755330" y="1815703"/>
            <a:ext cx="57463" cy="1304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a:stCxn id="123" idx="6"/>
          </p:cNvCxnSpPr>
          <p:nvPr/>
        </p:nvCxnSpPr>
        <p:spPr>
          <a:xfrm>
            <a:off x="3138673" y="1489621"/>
            <a:ext cx="243035" cy="333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a:endCxn id="123" idx="3"/>
          </p:cNvCxnSpPr>
          <p:nvPr/>
        </p:nvCxnSpPr>
        <p:spPr>
          <a:xfrm flipV="1">
            <a:off x="2886327" y="1525555"/>
            <a:ext cx="161739" cy="13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a:stCxn id="230" idx="1"/>
            <a:endCxn id="346" idx="3"/>
          </p:cNvCxnSpPr>
          <p:nvPr/>
        </p:nvCxnSpPr>
        <p:spPr>
          <a:xfrm flipH="1" flipV="1">
            <a:off x="3343006" y="2038031"/>
            <a:ext cx="172900" cy="117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a:stCxn id="220" idx="1"/>
            <a:endCxn id="324" idx="2"/>
          </p:cNvCxnSpPr>
          <p:nvPr/>
        </p:nvCxnSpPr>
        <p:spPr>
          <a:xfrm flipH="1" flipV="1">
            <a:off x="3528774" y="1604492"/>
            <a:ext cx="115823" cy="1541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a:stCxn id="230" idx="6"/>
            <a:endCxn id="322" idx="1"/>
          </p:cNvCxnSpPr>
          <p:nvPr/>
        </p:nvCxnSpPr>
        <p:spPr>
          <a:xfrm>
            <a:off x="3606513" y="2191391"/>
            <a:ext cx="309278" cy="874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a:stCxn id="233" idx="1"/>
            <a:endCxn id="344" idx="2"/>
          </p:cNvCxnSpPr>
          <p:nvPr/>
        </p:nvCxnSpPr>
        <p:spPr>
          <a:xfrm flipH="1" flipV="1">
            <a:off x="3524904" y="2645728"/>
            <a:ext cx="106900" cy="1485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a:stCxn id="231" idx="0"/>
            <a:endCxn id="322" idx="3"/>
          </p:cNvCxnSpPr>
          <p:nvPr/>
        </p:nvCxnSpPr>
        <p:spPr>
          <a:xfrm flipH="1" flipV="1">
            <a:off x="4074468" y="2308531"/>
            <a:ext cx="75293" cy="1635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a:stCxn id="232" idx="0"/>
            <a:endCxn id="322" idx="2"/>
          </p:cNvCxnSpPr>
          <p:nvPr/>
        </p:nvCxnSpPr>
        <p:spPr>
          <a:xfrm flipV="1">
            <a:off x="3944827" y="2364112"/>
            <a:ext cx="40627" cy="2737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a:stCxn id="232" idx="2"/>
            <a:endCxn id="344" idx="3"/>
          </p:cNvCxnSpPr>
          <p:nvPr/>
        </p:nvCxnSpPr>
        <p:spPr>
          <a:xfrm flipH="1" flipV="1">
            <a:off x="3594567" y="2579029"/>
            <a:ext cx="297184" cy="1096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a:stCxn id="242" idx="1"/>
            <a:endCxn id="328" idx="2"/>
          </p:cNvCxnSpPr>
          <p:nvPr/>
        </p:nvCxnSpPr>
        <p:spPr>
          <a:xfrm flipH="1" flipV="1">
            <a:off x="4120910" y="3294185"/>
            <a:ext cx="190780" cy="1135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a:stCxn id="244" idx="7"/>
            <a:endCxn id="328" idx="1"/>
          </p:cNvCxnSpPr>
          <p:nvPr/>
        </p:nvCxnSpPr>
        <p:spPr>
          <a:xfrm flipV="1">
            <a:off x="3889950" y="3264541"/>
            <a:ext cx="145816" cy="158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a:stCxn id="243" idx="2"/>
            <a:endCxn id="331" idx="3"/>
          </p:cNvCxnSpPr>
          <p:nvPr/>
        </p:nvCxnSpPr>
        <p:spPr>
          <a:xfrm flipH="1">
            <a:off x="4078338" y="3659059"/>
            <a:ext cx="323959" cy="612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a:stCxn id="245" idx="6"/>
            <a:endCxn id="329" idx="1"/>
          </p:cNvCxnSpPr>
          <p:nvPr/>
        </p:nvCxnSpPr>
        <p:spPr>
          <a:xfrm>
            <a:off x="4157134" y="3974856"/>
            <a:ext cx="216627" cy="443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a:stCxn id="245" idx="1"/>
            <a:endCxn id="331" idx="2"/>
          </p:cNvCxnSpPr>
          <p:nvPr/>
        </p:nvCxnSpPr>
        <p:spPr>
          <a:xfrm flipH="1" flipV="1">
            <a:off x="4000935" y="3805539"/>
            <a:ext cx="65592" cy="1333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a:stCxn id="246" idx="6"/>
            <a:endCxn id="331" idx="1"/>
          </p:cNvCxnSpPr>
          <p:nvPr/>
        </p:nvCxnSpPr>
        <p:spPr>
          <a:xfrm>
            <a:off x="3742631" y="3728025"/>
            <a:ext cx="180900" cy="34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stCxn id="246" idx="2"/>
            <a:endCxn id="337" idx="3"/>
          </p:cNvCxnSpPr>
          <p:nvPr/>
        </p:nvCxnSpPr>
        <p:spPr>
          <a:xfrm flipH="1" flipV="1">
            <a:off x="3373968" y="3672142"/>
            <a:ext cx="262511" cy="55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a:stCxn id="244" idx="5"/>
            <a:endCxn id="331" idx="0"/>
          </p:cNvCxnSpPr>
          <p:nvPr/>
        </p:nvCxnSpPr>
        <p:spPr>
          <a:xfrm>
            <a:off x="3889950" y="3495351"/>
            <a:ext cx="103244" cy="154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a:stCxn id="248" idx="6"/>
            <a:endCxn id="330" idx="1"/>
          </p:cNvCxnSpPr>
          <p:nvPr/>
        </p:nvCxnSpPr>
        <p:spPr>
          <a:xfrm>
            <a:off x="3599088" y="4320900"/>
            <a:ext cx="111584" cy="36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a:stCxn id="247" idx="0"/>
            <a:endCxn id="330" idx="2"/>
          </p:cNvCxnSpPr>
          <p:nvPr/>
        </p:nvCxnSpPr>
        <p:spPr>
          <a:xfrm flipH="1" flipV="1">
            <a:off x="3815167" y="4450290"/>
            <a:ext cx="76533" cy="88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a:stCxn id="249" idx="1"/>
            <a:endCxn id="335" idx="2"/>
          </p:cNvCxnSpPr>
          <p:nvPr/>
        </p:nvCxnSpPr>
        <p:spPr>
          <a:xfrm flipH="1" flipV="1">
            <a:off x="2522531" y="4980172"/>
            <a:ext cx="64014" cy="1106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a:stCxn id="249" idx="6"/>
            <a:endCxn id="336" idx="1"/>
          </p:cNvCxnSpPr>
          <p:nvPr/>
        </p:nvCxnSpPr>
        <p:spPr>
          <a:xfrm>
            <a:off x="2677152" y="5126725"/>
            <a:ext cx="166602" cy="461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6" name="Oval 275"/>
          <p:cNvSpPr/>
          <p:nvPr/>
        </p:nvSpPr>
        <p:spPr>
          <a:xfrm>
            <a:off x="608481" y="4631856"/>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Oval 276"/>
          <p:cNvSpPr/>
          <p:nvPr/>
        </p:nvSpPr>
        <p:spPr>
          <a:xfrm>
            <a:off x="1083590" y="4399472"/>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Oval 277"/>
          <p:cNvSpPr/>
          <p:nvPr/>
        </p:nvSpPr>
        <p:spPr>
          <a:xfrm>
            <a:off x="1178344" y="4624595"/>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Oval 278"/>
          <p:cNvSpPr/>
          <p:nvPr/>
        </p:nvSpPr>
        <p:spPr>
          <a:xfrm>
            <a:off x="1046061" y="3293193"/>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Oval 279"/>
          <p:cNvSpPr/>
          <p:nvPr/>
        </p:nvSpPr>
        <p:spPr>
          <a:xfrm>
            <a:off x="898360" y="3138099"/>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Oval 280"/>
          <p:cNvSpPr/>
          <p:nvPr/>
        </p:nvSpPr>
        <p:spPr>
          <a:xfrm>
            <a:off x="924361" y="2204745"/>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Oval 281"/>
          <p:cNvSpPr/>
          <p:nvPr/>
        </p:nvSpPr>
        <p:spPr>
          <a:xfrm>
            <a:off x="665606" y="2053821"/>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Oval 282"/>
          <p:cNvSpPr/>
          <p:nvPr/>
        </p:nvSpPr>
        <p:spPr>
          <a:xfrm>
            <a:off x="1830072" y="2032890"/>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Oval 283"/>
          <p:cNvSpPr/>
          <p:nvPr/>
        </p:nvSpPr>
        <p:spPr>
          <a:xfrm>
            <a:off x="1695392" y="2185627"/>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Oval 284"/>
          <p:cNvSpPr/>
          <p:nvPr/>
        </p:nvSpPr>
        <p:spPr>
          <a:xfrm>
            <a:off x="2109243" y="2536832"/>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p:cNvSpPr/>
          <p:nvPr/>
        </p:nvSpPr>
        <p:spPr>
          <a:xfrm>
            <a:off x="2326220" y="2342272"/>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7" name="Straight Connector 286"/>
          <p:cNvCxnSpPr>
            <a:stCxn id="283" idx="6"/>
            <a:endCxn id="320" idx="1"/>
          </p:cNvCxnSpPr>
          <p:nvPr/>
        </p:nvCxnSpPr>
        <p:spPr>
          <a:xfrm>
            <a:off x="1936224" y="2083708"/>
            <a:ext cx="241861" cy="9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a:stCxn id="284" idx="4"/>
            <a:endCxn id="321" idx="0"/>
          </p:cNvCxnSpPr>
          <p:nvPr/>
        </p:nvCxnSpPr>
        <p:spPr>
          <a:xfrm>
            <a:off x="1748468" y="2287263"/>
            <a:ext cx="77433" cy="1027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a:stCxn id="284" idx="6"/>
            <a:endCxn id="320" idx="1"/>
          </p:cNvCxnSpPr>
          <p:nvPr/>
        </p:nvCxnSpPr>
        <p:spPr>
          <a:xfrm flipV="1">
            <a:off x="1801544" y="2197367"/>
            <a:ext cx="376541" cy="390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a:stCxn id="283" idx="4"/>
            <a:endCxn id="321" idx="0"/>
          </p:cNvCxnSpPr>
          <p:nvPr/>
        </p:nvCxnSpPr>
        <p:spPr>
          <a:xfrm flipH="1">
            <a:off x="1854621" y="2134526"/>
            <a:ext cx="28527" cy="235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a:stCxn id="285" idx="0"/>
            <a:endCxn id="320" idx="2"/>
          </p:cNvCxnSpPr>
          <p:nvPr/>
        </p:nvCxnSpPr>
        <p:spPr>
          <a:xfrm flipV="1">
            <a:off x="2162319" y="2264065"/>
            <a:ext cx="89300" cy="2727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a:stCxn id="285" idx="2"/>
            <a:endCxn id="321" idx="3"/>
          </p:cNvCxnSpPr>
          <p:nvPr/>
        </p:nvCxnSpPr>
        <p:spPr>
          <a:xfrm flipH="1" flipV="1">
            <a:off x="1934265" y="2493804"/>
            <a:ext cx="174978" cy="93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a:stCxn id="286" idx="2"/>
            <a:endCxn id="321" idx="3"/>
          </p:cNvCxnSpPr>
          <p:nvPr/>
        </p:nvCxnSpPr>
        <p:spPr>
          <a:xfrm flipH="1">
            <a:off x="1934265" y="2393091"/>
            <a:ext cx="391954" cy="56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a:stCxn id="286" idx="0"/>
            <a:endCxn id="320" idx="2"/>
          </p:cNvCxnSpPr>
          <p:nvPr/>
        </p:nvCxnSpPr>
        <p:spPr>
          <a:xfrm flipH="1" flipV="1">
            <a:off x="2305801" y="2264065"/>
            <a:ext cx="73495" cy="782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a:stCxn id="282" idx="7"/>
            <a:endCxn id="318" idx="1"/>
          </p:cNvCxnSpPr>
          <p:nvPr/>
        </p:nvCxnSpPr>
        <p:spPr>
          <a:xfrm flipV="1">
            <a:off x="756213" y="1889813"/>
            <a:ext cx="249212" cy="1788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a:stCxn id="282" idx="3"/>
            <a:endCxn id="319" idx="0"/>
          </p:cNvCxnSpPr>
          <p:nvPr/>
        </p:nvCxnSpPr>
        <p:spPr>
          <a:xfrm flipH="1">
            <a:off x="676460" y="2140573"/>
            <a:ext cx="4691" cy="2494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a:stCxn id="281" idx="7"/>
            <a:endCxn id="318" idx="2"/>
          </p:cNvCxnSpPr>
          <p:nvPr/>
        </p:nvCxnSpPr>
        <p:spPr>
          <a:xfrm flipV="1">
            <a:off x="1014968" y="1975039"/>
            <a:ext cx="60119" cy="244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a:endCxn id="281" idx="3"/>
          </p:cNvCxnSpPr>
          <p:nvPr/>
        </p:nvCxnSpPr>
        <p:spPr>
          <a:xfrm flipV="1">
            <a:off x="753864" y="2291497"/>
            <a:ext cx="186044" cy="1689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a:stCxn id="280" idx="3"/>
            <a:endCxn id="332" idx="3"/>
          </p:cNvCxnSpPr>
          <p:nvPr/>
        </p:nvCxnSpPr>
        <p:spPr>
          <a:xfrm flipH="1">
            <a:off x="757734" y="3224851"/>
            <a:ext cx="156171" cy="619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a:stCxn id="280" idx="6"/>
            <a:endCxn id="334" idx="1"/>
          </p:cNvCxnSpPr>
          <p:nvPr/>
        </p:nvCxnSpPr>
        <p:spPr>
          <a:xfrm flipV="1">
            <a:off x="1004512" y="3105206"/>
            <a:ext cx="206031" cy="83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a:stCxn id="280" idx="4"/>
            <a:endCxn id="333" idx="0"/>
          </p:cNvCxnSpPr>
          <p:nvPr/>
        </p:nvCxnSpPr>
        <p:spPr>
          <a:xfrm>
            <a:off x="951436" y="3239735"/>
            <a:ext cx="92691" cy="2656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a:stCxn id="279" idx="7"/>
            <a:endCxn id="334" idx="2"/>
          </p:cNvCxnSpPr>
          <p:nvPr/>
        </p:nvCxnSpPr>
        <p:spPr>
          <a:xfrm flipV="1">
            <a:off x="1136668" y="3179315"/>
            <a:ext cx="124188" cy="128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a:stCxn id="279" idx="2"/>
            <a:endCxn id="332" idx="3"/>
          </p:cNvCxnSpPr>
          <p:nvPr/>
        </p:nvCxnSpPr>
        <p:spPr>
          <a:xfrm flipH="1" flipV="1">
            <a:off x="757734" y="3312712"/>
            <a:ext cx="288326" cy="31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a:stCxn id="279" idx="4"/>
            <a:endCxn id="333" idx="0"/>
          </p:cNvCxnSpPr>
          <p:nvPr/>
        </p:nvCxnSpPr>
        <p:spPr>
          <a:xfrm flipH="1">
            <a:off x="1082828" y="3394829"/>
            <a:ext cx="16309" cy="1142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5" name="Oval 304"/>
          <p:cNvSpPr/>
          <p:nvPr/>
        </p:nvSpPr>
        <p:spPr>
          <a:xfrm>
            <a:off x="1545985" y="4451422"/>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6" name="Straight Connector 305"/>
          <p:cNvCxnSpPr>
            <a:stCxn id="276" idx="0"/>
            <a:endCxn id="325" idx="1"/>
          </p:cNvCxnSpPr>
          <p:nvPr/>
        </p:nvCxnSpPr>
        <p:spPr>
          <a:xfrm flipV="1">
            <a:off x="661557" y="4491050"/>
            <a:ext cx="115527" cy="1408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a:stCxn id="277" idx="2"/>
            <a:endCxn id="325" idx="3"/>
          </p:cNvCxnSpPr>
          <p:nvPr/>
        </p:nvCxnSpPr>
        <p:spPr>
          <a:xfrm flipH="1">
            <a:off x="939632" y="4450290"/>
            <a:ext cx="143959" cy="37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a:stCxn id="276" idx="5"/>
            <a:endCxn id="326" idx="1"/>
          </p:cNvCxnSpPr>
          <p:nvPr/>
        </p:nvCxnSpPr>
        <p:spPr>
          <a:xfrm>
            <a:off x="699088" y="4718608"/>
            <a:ext cx="186361" cy="837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a:stCxn id="278" idx="3"/>
            <a:endCxn id="326" idx="3"/>
          </p:cNvCxnSpPr>
          <p:nvPr/>
        </p:nvCxnSpPr>
        <p:spPr>
          <a:xfrm flipH="1">
            <a:off x="1040256" y="4711347"/>
            <a:ext cx="153634" cy="835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a:stCxn id="278" idx="1"/>
          </p:cNvCxnSpPr>
          <p:nvPr/>
        </p:nvCxnSpPr>
        <p:spPr>
          <a:xfrm flipH="1" flipV="1">
            <a:off x="931891" y="4487345"/>
            <a:ext cx="261999" cy="1521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a:stCxn id="277" idx="7"/>
            <a:endCxn id="339" idx="1"/>
          </p:cNvCxnSpPr>
          <p:nvPr/>
        </p:nvCxnSpPr>
        <p:spPr>
          <a:xfrm flipV="1">
            <a:off x="1174198" y="4283544"/>
            <a:ext cx="191153" cy="1308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a:stCxn id="305" idx="0"/>
          </p:cNvCxnSpPr>
          <p:nvPr/>
        </p:nvCxnSpPr>
        <p:spPr>
          <a:xfrm flipH="1" flipV="1">
            <a:off x="1512416" y="4290955"/>
            <a:ext cx="86645" cy="1604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a:stCxn id="252" idx="0"/>
            <a:endCxn id="338" idx="2"/>
          </p:cNvCxnSpPr>
          <p:nvPr/>
        </p:nvCxnSpPr>
        <p:spPr>
          <a:xfrm flipV="1">
            <a:off x="1926808" y="3887059"/>
            <a:ext cx="42288" cy="189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a:stCxn id="251" idx="2"/>
            <a:endCxn id="327" idx="3"/>
          </p:cNvCxnSpPr>
          <p:nvPr/>
        </p:nvCxnSpPr>
        <p:spPr>
          <a:xfrm flipH="1" flipV="1">
            <a:off x="1953616" y="4468817"/>
            <a:ext cx="151327" cy="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a:stCxn id="250" idx="0"/>
            <a:endCxn id="327" idx="2"/>
          </p:cNvCxnSpPr>
          <p:nvPr/>
        </p:nvCxnSpPr>
        <p:spPr>
          <a:xfrm flipH="1" flipV="1">
            <a:off x="1887823" y="4550337"/>
            <a:ext cx="57890" cy="81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a:stCxn id="305" idx="6"/>
            <a:endCxn id="327" idx="1"/>
          </p:cNvCxnSpPr>
          <p:nvPr/>
        </p:nvCxnSpPr>
        <p:spPr>
          <a:xfrm flipV="1">
            <a:off x="1652137" y="4465112"/>
            <a:ext cx="142802" cy="371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a:stCxn id="252" idx="4"/>
            <a:endCxn id="327" idx="0"/>
          </p:cNvCxnSpPr>
          <p:nvPr/>
        </p:nvCxnSpPr>
        <p:spPr>
          <a:xfrm flipH="1">
            <a:off x="1876212" y="4178127"/>
            <a:ext cx="50596" cy="2202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18"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7438" y="1801789"/>
            <a:ext cx="212306" cy="203271"/>
          </a:xfrm>
          <a:prstGeom prst="rect">
            <a:avLst/>
          </a:prstGeom>
          <a:noFill/>
          <a:ln w="76200">
            <a:noFill/>
          </a:ln>
          <a:extLst/>
        </p:spPr>
      </p:pic>
      <p:pic>
        <p:nvPicPr>
          <p:cNvPr id="319"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100" y="2370464"/>
            <a:ext cx="212306" cy="203271"/>
          </a:xfrm>
          <a:prstGeom prst="rect">
            <a:avLst/>
          </a:prstGeom>
          <a:solidFill>
            <a:srgbClr val="FFFF00"/>
          </a:solidFill>
          <a:ln w="12700">
            <a:solidFill>
              <a:schemeClr val="tx1"/>
            </a:solidFill>
          </a:ln>
          <a:extLst/>
        </p:spPr>
      </p:pic>
      <p:pic>
        <p:nvPicPr>
          <p:cNvPr id="320"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2705" y="2089756"/>
            <a:ext cx="212306" cy="203271"/>
          </a:xfrm>
          <a:prstGeom prst="rect">
            <a:avLst/>
          </a:prstGeom>
          <a:noFill/>
          <a:ln w="76200">
            <a:noFill/>
          </a:ln>
          <a:extLst/>
        </p:spPr>
      </p:pic>
      <p:pic>
        <p:nvPicPr>
          <p:cNvPr id="321"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8468" y="2370464"/>
            <a:ext cx="212306" cy="203271"/>
          </a:xfrm>
          <a:prstGeom prst="rect">
            <a:avLst/>
          </a:prstGeom>
          <a:solidFill>
            <a:srgbClr val="FFFF00"/>
          </a:solidFill>
          <a:ln w="12700">
            <a:solidFill>
              <a:schemeClr val="tx1"/>
            </a:solidFill>
          </a:ln>
          <a:extLst/>
        </p:spPr>
      </p:pic>
      <p:pic>
        <p:nvPicPr>
          <p:cNvPr id="322"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1752" y="2191391"/>
            <a:ext cx="212306" cy="203271"/>
          </a:xfrm>
          <a:prstGeom prst="rect">
            <a:avLst/>
          </a:prstGeom>
          <a:solidFill>
            <a:srgbClr val="FFFF00"/>
          </a:solidFill>
          <a:ln>
            <a:solidFill>
              <a:schemeClr val="tx1"/>
            </a:solidFill>
          </a:ln>
          <a:extLst/>
        </p:spPr>
      </p:pic>
      <p:pic>
        <p:nvPicPr>
          <p:cNvPr id="323"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9366" y="1642074"/>
            <a:ext cx="212306" cy="203271"/>
          </a:xfrm>
          <a:prstGeom prst="rect">
            <a:avLst/>
          </a:prstGeom>
          <a:solidFill>
            <a:srgbClr val="FFFF00"/>
          </a:solidFill>
          <a:ln>
            <a:solidFill>
              <a:schemeClr val="tx1"/>
            </a:solidFill>
          </a:ln>
          <a:extLst/>
        </p:spPr>
      </p:pic>
      <p:pic>
        <p:nvPicPr>
          <p:cNvPr id="324"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1011" y="1438803"/>
            <a:ext cx="212306" cy="203271"/>
          </a:xfrm>
          <a:prstGeom prst="rect">
            <a:avLst/>
          </a:prstGeom>
          <a:solidFill>
            <a:srgbClr val="FFFF00"/>
          </a:solidFill>
          <a:ln>
            <a:solidFill>
              <a:schemeClr val="tx1"/>
            </a:solidFill>
          </a:ln>
          <a:extLst/>
        </p:spPr>
      </p:pic>
      <p:pic>
        <p:nvPicPr>
          <p:cNvPr id="325"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074" y="4371719"/>
            <a:ext cx="212306" cy="203271"/>
          </a:xfrm>
          <a:prstGeom prst="rect">
            <a:avLst/>
          </a:prstGeom>
          <a:noFill/>
          <a:ln w="76200">
            <a:noFill/>
          </a:ln>
          <a:extLst/>
        </p:spPr>
      </p:pic>
      <p:pic>
        <p:nvPicPr>
          <p:cNvPr id="326"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226" y="4700825"/>
            <a:ext cx="212306" cy="203271"/>
          </a:xfrm>
          <a:prstGeom prst="rect">
            <a:avLst/>
          </a:prstGeom>
          <a:solidFill>
            <a:srgbClr val="FFFF00"/>
          </a:solidFill>
          <a:ln w="12700">
            <a:solidFill>
              <a:schemeClr val="tx1"/>
            </a:solidFill>
          </a:ln>
          <a:extLst/>
        </p:spPr>
      </p:pic>
      <p:pic>
        <p:nvPicPr>
          <p:cNvPr id="327"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3638" y="4371718"/>
            <a:ext cx="212306" cy="203271"/>
          </a:xfrm>
          <a:prstGeom prst="rect">
            <a:avLst/>
          </a:prstGeom>
          <a:solidFill>
            <a:srgbClr val="FFFF00"/>
          </a:solidFill>
          <a:ln>
            <a:solidFill>
              <a:schemeClr val="tx1"/>
            </a:solidFill>
          </a:ln>
          <a:extLst/>
        </p:spPr>
      </p:pic>
      <p:pic>
        <p:nvPicPr>
          <p:cNvPr id="328"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7905" y="3115792"/>
            <a:ext cx="212306" cy="203271"/>
          </a:xfrm>
          <a:prstGeom prst="rect">
            <a:avLst/>
          </a:prstGeom>
          <a:solidFill>
            <a:srgbClr val="FFFF00"/>
          </a:solidFill>
          <a:ln>
            <a:solidFill>
              <a:schemeClr val="tx1"/>
            </a:solidFill>
          </a:ln>
          <a:extLst/>
        </p:spPr>
      </p:pic>
      <p:pic>
        <p:nvPicPr>
          <p:cNvPr id="329"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9221" y="3924039"/>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30"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9446" y="4270082"/>
            <a:ext cx="212306" cy="203271"/>
          </a:xfrm>
          <a:prstGeom prst="rect">
            <a:avLst/>
          </a:prstGeom>
          <a:solidFill>
            <a:srgbClr val="FFFF00"/>
          </a:solidFill>
          <a:ln>
            <a:solidFill>
              <a:schemeClr val="tx1"/>
            </a:solidFill>
          </a:ln>
          <a:extLst/>
        </p:spPr>
      </p:pic>
      <p:pic>
        <p:nvPicPr>
          <p:cNvPr id="331"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1751" y="3626390"/>
            <a:ext cx="212306" cy="203271"/>
          </a:xfrm>
          <a:prstGeom prst="rect">
            <a:avLst/>
          </a:prstGeom>
          <a:solidFill>
            <a:srgbClr val="FFFF00"/>
          </a:solidFill>
          <a:ln>
            <a:solidFill>
              <a:schemeClr val="tx1"/>
            </a:solidFill>
          </a:ln>
          <a:extLst/>
        </p:spPr>
      </p:pic>
      <p:pic>
        <p:nvPicPr>
          <p:cNvPr id="332"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099" y="3205327"/>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33"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7438" y="3475146"/>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34"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9744" y="3002056"/>
            <a:ext cx="212306" cy="203271"/>
          </a:xfrm>
          <a:prstGeom prst="rect">
            <a:avLst/>
          </a:prstGeom>
          <a:solidFill>
            <a:srgbClr val="FFFF00"/>
          </a:solidFill>
          <a:ln>
            <a:solidFill>
              <a:schemeClr val="tx1"/>
            </a:solidFill>
          </a:ln>
          <a:extLst/>
        </p:spPr>
      </p:pic>
      <p:pic>
        <p:nvPicPr>
          <p:cNvPr id="335"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0719" y="4802460"/>
            <a:ext cx="212306" cy="203271"/>
          </a:xfrm>
          <a:prstGeom prst="rect">
            <a:avLst/>
          </a:prstGeom>
          <a:solidFill>
            <a:srgbClr val="FFFF00"/>
          </a:solidFill>
          <a:ln>
            <a:solidFill>
              <a:schemeClr val="tx1"/>
            </a:solidFill>
          </a:ln>
          <a:extLst/>
        </p:spPr>
      </p:pic>
      <p:pic>
        <p:nvPicPr>
          <p:cNvPr id="336"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0058" y="5072279"/>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37"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1646" y="3576781"/>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38"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2636" y="3709876"/>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39"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8969" y="4178051"/>
            <a:ext cx="212306" cy="203271"/>
          </a:xfrm>
          <a:prstGeom prst="rect">
            <a:avLst/>
          </a:prstGeom>
          <a:noFill/>
          <a:extLst>
            <a:ext uri="{909E8E84-426E-40DD-AFC4-6F175D3DCCD1}">
              <a14:hiddenFill xmlns:a14="http://schemas.microsoft.com/office/drawing/2010/main">
                <a:solidFill>
                  <a:srgbClr val="FFFFFF"/>
                </a:solidFill>
              </a14:hiddenFill>
            </a:ext>
          </a:extLst>
        </p:spPr>
      </p:pic>
      <p:sp>
        <p:nvSpPr>
          <p:cNvPr id="340" name="Oval 339"/>
          <p:cNvSpPr/>
          <p:nvPr/>
        </p:nvSpPr>
        <p:spPr>
          <a:xfrm>
            <a:off x="3137214" y="2460303"/>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 name="Oval 340"/>
          <p:cNvSpPr/>
          <p:nvPr/>
        </p:nvSpPr>
        <p:spPr>
          <a:xfrm>
            <a:off x="3299458" y="2332336"/>
            <a:ext cx="106153" cy="1016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2" name="Straight Connector 341"/>
          <p:cNvCxnSpPr>
            <a:stCxn id="341" idx="5"/>
          </p:cNvCxnSpPr>
          <p:nvPr/>
        </p:nvCxnSpPr>
        <p:spPr>
          <a:xfrm>
            <a:off x="3390065" y="2419088"/>
            <a:ext cx="63243" cy="905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a:stCxn id="340" idx="6"/>
          </p:cNvCxnSpPr>
          <p:nvPr/>
        </p:nvCxnSpPr>
        <p:spPr>
          <a:xfrm>
            <a:off x="3243367" y="2511121"/>
            <a:ext cx="189301" cy="330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44"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3952" y="2472099"/>
            <a:ext cx="212306" cy="203271"/>
          </a:xfrm>
          <a:prstGeom prst="rect">
            <a:avLst/>
          </a:prstGeom>
          <a:solidFill>
            <a:srgbClr val="FFFF00"/>
          </a:solidFill>
          <a:ln>
            <a:solidFill>
              <a:schemeClr val="tx1"/>
            </a:solidFill>
          </a:ln>
          <a:extLst/>
        </p:spPr>
      </p:pic>
      <p:cxnSp>
        <p:nvCxnSpPr>
          <p:cNvPr id="345" name="Straight Connector 344"/>
          <p:cNvCxnSpPr>
            <a:stCxn id="341" idx="0"/>
          </p:cNvCxnSpPr>
          <p:nvPr/>
        </p:nvCxnSpPr>
        <p:spPr>
          <a:xfrm flipH="1" flipV="1">
            <a:off x="3256572" y="2083732"/>
            <a:ext cx="95962" cy="2486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46"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8705" y="1911893"/>
            <a:ext cx="212306" cy="203271"/>
          </a:xfrm>
          <a:prstGeom prst="rect">
            <a:avLst/>
          </a:prstGeom>
          <a:noFill/>
          <a:extLst>
            <a:ext uri="{909E8E84-426E-40DD-AFC4-6F175D3DCCD1}">
              <a14:hiddenFill xmlns:a14="http://schemas.microsoft.com/office/drawing/2010/main">
                <a:solidFill>
                  <a:srgbClr val="FFFFFF"/>
                </a:solidFill>
              </a14:hiddenFill>
            </a:ext>
          </a:extLst>
        </p:spPr>
      </p:pic>
      <p:pic>
        <p:nvPicPr>
          <p:cNvPr id="347"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924" y="5757377"/>
            <a:ext cx="222083" cy="222083"/>
          </a:xfrm>
          <a:prstGeom prst="rect">
            <a:avLst/>
          </a:prstGeom>
          <a:noFill/>
          <a:extLst>
            <a:ext uri="{909E8E84-426E-40DD-AFC4-6F175D3DCCD1}">
              <a14:hiddenFill xmlns:a14="http://schemas.microsoft.com/office/drawing/2010/main">
                <a:solidFill>
                  <a:srgbClr val="FFFFFF"/>
                </a:solidFill>
              </a14:hiddenFill>
            </a:ext>
          </a:extLst>
        </p:spPr>
      </p:pic>
      <p:sp>
        <p:nvSpPr>
          <p:cNvPr id="348" name="Oval 347"/>
          <p:cNvSpPr/>
          <p:nvPr/>
        </p:nvSpPr>
        <p:spPr>
          <a:xfrm>
            <a:off x="369650" y="6099985"/>
            <a:ext cx="111041" cy="10885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TextBox 348"/>
          <p:cNvSpPr txBox="1"/>
          <p:nvPr/>
        </p:nvSpPr>
        <p:spPr>
          <a:xfrm>
            <a:off x="498801" y="5714309"/>
            <a:ext cx="848654" cy="307777"/>
          </a:xfrm>
          <a:prstGeom prst="rect">
            <a:avLst/>
          </a:prstGeom>
          <a:noFill/>
        </p:spPr>
        <p:txBody>
          <a:bodyPr wrap="square" rtlCol="0">
            <a:spAutoFit/>
          </a:bodyPr>
          <a:lstStyle/>
          <a:p>
            <a:r>
              <a:rPr lang="en-GB" sz="1400" dirty="0" smtClean="0"/>
              <a:t>Bus Stop</a:t>
            </a:r>
            <a:endParaRPr lang="en-GB" sz="1400" dirty="0"/>
          </a:p>
        </p:txBody>
      </p:sp>
      <p:sp>
        <p:nvSpPr>
          <p:cNvPr id="350" name="TextBox 349"/>
          <p:cNvSpPr txBox="1"/>
          <p:nvPr/>
        </p:nvSpPr>
        <p:spPr>
          <a:xfrm>
            <a:off x="489071" y="5981009"/>
            <a:ext cx="793495" cy="307777"/>
          </a:xfrm>
          <a:prstGeom prst="rect">
            <a:avLst/>
          </a:prstGeom>
          <a:noFill/>
        </p:spPr>
        <p:txBody>
          <a:bodyPr wrap="square" rtlCol="0">
            <a:spAutoFit/>
          </a:bodyPr>
          <a:lstStyle/>
          <a:p>
            <a:r>
              <a:rPr lang="en-GB" sz="1400" dirty="0" smtClean="0"/>
              <a:t>Address</a:t>
            </a:r>
            <a:endParaRPr lang="en-GB" dirty="0"/>
          </a:p>
        </p:txBody>
      </p:sp>
      <p:sp>
        <p:nvSpPr>
          <p:cNvPr id="351" name="Rectangle 350"/>
          <p:cNvSpPr/>
          <p:nvPr/>
        </p:nvSpPr>
        <p:spPr>
          <a:xfrm>
            <a:off x="260565" y="5714308"/>
            <a:ext cx="994338" cy="547007"/>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52" name="Rectangle 351"/>
          <p:cNvSpPr/>
          <p:nvPr/>
        </p:nvSpPr>
        <p:spPr>
          <a:xfrm>
            <a:off x="260565" y="1277102"/>
            <a:ext cx="4504330" cy="4260098"/>
          </a:xfrm>
          <a:prstGeom prst="rect">
            <a:avLst/>
          </a:prstGeom>
          <a:noFill/>
          <a:ln w="12700">
            <a:solidFill>
              <a:schemeClr val="tx1">
                <a:lumMod val="50000"/>
                <a:lumOff val="50000"/>
              </a:schemeClr>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75" name="TextBox 6"/>
          <p:cNvSpPr txBox="1">
            <a:spLocks noChangeArrowheads="1"/>
          </p:cNvSpPr>
          <p:nvPr/>
        </p:nvSpPr>
        <p:spPr bwMode="auto">
          <a:xfrm>
            <a:off x="5068571" y="1427528"/>
            <a:ext cx="3731123" cy="3693319"/>
          </a:xfrm>
          <a:prstGeom prst="rect">
            <a:avLst/>
          </a:prstGeom>
          <a:noFill/>
          <a:ln w="9525">
            <a:noFill/>
            <a:miter lim="800000"/>
            <a:headEnd/>
            <a:tailEnd/>
          </a:ln>
        </p:spPr>
        <p:txBody>
          <a:bodyPr wrap="square">
            <a:spAutoFit/>
          </a:bodyPr>
          <a:lstStyle/>
          <a:p>
            <a:pPr marL="342900" indent="-342900">
              <a:buClr>
                <a:srgbClr val="B63241"/>
              </a:buClr>
              <a:buFont typeface="+mj-lt"/>
              <a:buAutoNum type="arabicPeriod"/>
              <a:defRPr/>
            </a:pPr>
            <a:r>
              <a:rPr lang="en-US" dirty="0" smtClean="0">
                <a:solidFill>
                  <a:srgbClr val="3E6574"/>
                </a:solidFill>
                <a:latin typeface="Franklin Gothic Medium"/>
                <a:ea typeface="ＭＳ Ｐゴシック" charset="0"/>
                <a:cs typeface="Franklin Gothic Medium"/>
              </a:rPr>
              <a:t>Take a small number of non-compulsory</a:t>
            </a:r>
            <a:r>
              <a:rPr lang="en-US" b="1" dirty="0" smtClean="0">
                <a:solidFill>
                  <a:srgbClr val="3E6574"/>
                </a:solidFill>
                <a:latin typeface="Franklin Gothic Medium"/>
                <a:ea typeface="ＭＳ Ｐゴシック" charset="0"/>
                <a:cs typeface="Franklin Gothic Medium"/>
              </a:rPr>
              <a:t> </a:t>
            </a:r>
            <a:r>
              <a:rPr lang="en-US" dirty="0">
                <a:solidFill>
                  <a:srgbClr val="3E6574"/>
                </a:solidFill>
                <a:latin typeface="Franklin Gothic Medium"/>
                <a:ea typeface="ＭＳ Ｐゴシック" charset="0"/>
                <a:cs typeface="Franklin Gothic Medium"/>
              </a:rPr>
              <a:t>serviced</a:t>
            </a:r>
            <a:r>
              <a:rPr lang="en-US" dirty="0" smtClean="0">
                <a:solidFill>
                  <a:srgbClr val="3E6574"/>
                </a:solidFill>
                <a:latin typeface="Franklin Gothic Medium"/>
                <a:ea typeface="ＭＳ Ｐゴシック" charset="0"/>
                <a:cs typeface="Franklin Gothic Medium"/>
              </a:rPr>
              <a:t> stops and deselect them.</a:t>
            </a:r>
          </a:p>
          <a:p>
            <a:pPr marL="342900" indent="-342900">
              <a:buClr>
                <a:srgbClr val="B63241"/>
              </a:buClr>
              <a:buFont typeface="+mj-lt"/>
              <a:buAutoNum type="arabicPeriod"/>
              <a:defRPr/>
            </a:pPr>
            <a:endParaRPr lang="en-US" dirty="0">
              <a:solidFill>
                <a:srgbClr val="3E6574"/>
              </a:solidFill>
              <a:latin typeface="Franklin Gothic Medium"/>
              <a:ea typeface="ＭＳ Ｐゴシック" charset="0"/>
              <a:cs typeface="Franklin Gothic Medium"/>
            </a:endParaRPr>
          </a:p>
          <a:p>
            <a:pPr marL="342900" indent="-342900">
              <a:buClr>
                <a:srgbClr val="B63241"/>
              </a:buClr>
              <a:buFont typeface="+mj-lt"/>
              <a:buAutoNum type="arabicPeriod"/>
              <a:defRPr/>
            </a:pPr>
            <a:r>
              <a:rPr lang="en-US" b="1" dirty="0" smtClean="0">
                <a:solidFill>
                  <a:srgbClr val="3E6574"/>
                </a:solidFill>
                <a:latin typeface="Franklin Gothic Medium"/>
                <a:ea typeface="ＭＳ Ｐゴシック" charset="0"/>
                <a:cs typeface="Franklin Gothic Medium"/>
              </a:rPr>
              <a:t>Add new stops to ensure all passengers are served. (Ensuring the subset is still minimal).</a:t>
            </a:r>
          </a:p>
          <a:p>
            <a:pPr marL="342900" indent="-342900">
              <a:buClr>
                <a:srgbClr val="B63241"/>
              </a:buClr>
              <a:buFont typeface="+mj-lt"/>
              <a:buAutoNum type="arabicPeriod"/>
              <a:defRPr/>
            </a:pPr>
            <a:endParaRPr lang="en-US" dirty="0">
              <a:solidFill>
                <a:srgbClr val="3E6574"/>
              </a:solidFill>
              <a:latin typeface="Franklin Gothic Medium"/>
              <a:ea typeface="ＭＳ Ｐゴシック" charset="0"/>
              <a:cs typeface="Franklin Gothic Medium"/>
            </a:endParaRPr>
          </a:p>
          <a:p>
            <a:pPr marL="342900" indent="-342900">
              <a:buClr>
                <a:srgbClr val="B63241"/>
              </a:buClr>
              <a:buFont typeface="+mj-lt"/>
              <a:buAutoNum type="arabicPeriod"/>
              <a:defRPr/>
            </a:pPr>
            <a:r>
              <a:rPr lang="en-US" dirty="0" smtClean="0">
                <a:solidFill>
                  <a:srgbClr val="3E6574"/>
                </a:solidFill>
                <a:latin typeface="Franklin Gothic Medium"/>
                <a:ea typeface="ＭＳ Ｐゴシック" charset="0"/>
                <a:cs typeface="Franklin Gothic Medium"/>
              </a:rPr>
              <a:t>Repair the routes and passenger allocations to reflect the changes</a:t>
            </a:r>
            <a:endParaRPr lang="en-US" dirty="0">
              <a:solidFill>
                <a:srgbClr val="3E6574"/>
              </a:solidFill>
              <a:latin typeface="Franklin Gothic Medium"/>
              <a:ea typeface="ＭＳ Ｐゴシック" charset="0"/>
              <a:cs typeface="Franklin Gothic Medium"/>
            </a:endParaRPr>
          </a:p>
          <a:p>
            <a:pPr marL="342900" indent="-342900">
              <a:buClr>
                <a:srgbClr val="B63241"/>
              </a:buClr>
              <a:buFont typeface="+mj-lt"/>
              <a:buAutoNum type="arabicPeriod"/>
              <a:defRPr/>
            </a:pPr>
            <a:endParaRPr lang="en-US" dirty="0">
              <a:solidFill>
                <a:srgbClr val="3E6574"/>
              </a:solidFill>
              <a:latin typeface="Franklin Gothic Medium"/>
              <a:ea typeface="ＭＳ Ｐゴシック" charset="0"/>
              <a:cs typeface="Franklin Gothic Medium"/>
            </a:endParaRPr>
          </a:p>
        </p:txBody>
      </p:sp>
    </p:spTree>
    <p:extLst>
      <p:ext uri="{BB962C8B-B14F-4D97-AF65-F5344CB8AC3E}">
        <p14:creationId xmlns:p14="http://schemas.microsoft.com/office/powerpoint/2010/main" val="1357091021"/>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1096878" y="283409"/>
            <a:ext cx="75670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GB" altLang="en-US" sz="2800" dirty="0" smtClean="0">
                <a:solidFill>
                  <a:schemeClr val="bg1"/>
                </a:solidFill>
                <a:latin typeface="Franklin Gothic Medium"/>
                <a:cs typeface="Franklin Gothic Medium"/>
              </a:rPr>
              <a:t>Random Instance Generation</a:t>
            </a:r>
            <a:endParaRPr lang="en-GB" altLang="en-US" sz="2800" dirty="0">
              <a:solidFill>
                <a:schemeClr val="bg1"/>
              </a:solidFill>
              <a:latin typeface="Franklin Gothic Medium"/>
              <a:cs typeface="Franklin Gothic Medium"/>
            </a:endParaRPr>
          </a:p>
        </p:txBody>
      </p:sp>
      <p:pic>
        <p:nvPicPr>
          <p:cNvPr id="10" name="Picture 2" descr="Image result for school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9305" y="3707072"/>
            <a:ext cx="288083" cy="288083"/>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2581" y="5793991"/>
            <a:ext cx="222083" cy="222083"/>
          </a:xfrm>
          <a:prstGeom prst="rect">
            <a:avLst/>
          </a:prstGeom>
          <a:noFill/>
          <a:extLst>
            <a:ext uri="{909E8E84-426E-40DD-AFC4-6F175D3DCCD1}">
              <a14:hiddenFill xmlns:a14="http://schemas.microsoft.com/office/drawing/2010/main">
                <a:solidFill>
                  <a:srgbClr val="FFFFFF"/>
                </a:solidFill>
              </a14:hiddenFill>
            </a:ext>
          </a:extLst>
        </p:spPr>
      </p:pic>
      <p:sp>
        <p:nvSpPr>
          <p:cNvPr id="135" name="Oval 134"/>
          <p:cNvSpPr/>
          <p:nvPr/>
        </p:nvSpPr>
        <p:spPr>
          <a:xfrm>
            <a:off x="4738307" y="6136599"/>
            <a:ext cx="111041" cy="10885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TextBox 135"/>
          <p:cNvSpPr txBox="1"/>
          <p:nvPr/>
        </p:nvSpPr>
        <p:spPr>
          <a:xfrm>
            <a:off x="4867458" y="5750923"/>
            <a:ext cx="848654" cy="307777"/>
          </a:xfrm>
          <a:prstGeom prst="rect">
            <a:avLst/>
          </a:prstGeom>
          <a:noFill/>
        </p:spPr>
        <p:txBody>
          <a:bodyPr wrap="square" rtlCol="0">
            <a:spAutoFit/>
          </a:bodyPr>
          <a:lstStyle/>
          <a:p>
            <a:r>
              <a:rPr lang="en-GB" sz="1400" dirty="0" smtClean="0"/>
              <a:t>Bus Stop</a:t>
            </a:r>
            <a:endParaRPr lang="en-GB" sz="1400" dirty="0"/>
          </a:p>
        </p:txBody>
      </p:sp>
      <p:sp>
        <p:nvSpPr>
          <p:cNvPr id="137" name="TextBox 136"/>
          <p:cNvSpPr txBox="1"/>
          <p:nvPr/>
        </p:nvSpPr>
        <p:spPr>
          <a:xfrm>
            <a:off x="4857728" y="6017623"/>
            <a:ext cx="793495" cy="307777"/>
          </a:xfrm>
          <a:prstGeom prst="rect">
            <a:avLst/>
          </a:prstGeom>
          <a:noFill/>
        </p:spPr>
        <p:txBody>
          <a:bodyPr wrap="square" rtlCol="0">
            <a:spAutoFit/>
          </a:bodyPr>
          <a:lstStyle/>
          <a:p>
            <a:r>
              <a:rPr lang="en-GB" sz="1400" dirty="0" smtClean="0"/>
              <a:t>Address</a:t>
            </a:r>
            <a:endParaRPr lang="en-GB" dirty="0"/>
          </a:p>
        </p:txBody>
      </p:sp>
      <p:sp>
        <p:nvSpPr>
          <p:cNvPr id="3" name="Rectangle 2"/>
          <p:cNvSpPr/>
          <p:nvPr/>
        </p:nvSpPr>
        <p:spPr>
          <a:xfrm>
            <a:off x="4629222" y="5750922"/>
            <a:ext cx="994338" cy="547007"/>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Oval 4"/>
          <p:cNvSpPr/>
          <p:nvPr/>
        </p:nvSpPr>
        <p:spPr>
          <a:xfrm>
            <a:off x="695325" y="1724025"/>
            <a:ext cx="4505325" cy="4292049"/>
          </a:xfrm>
          <a:prstGeom prst="ellipse">
            <a:avLst/>
          </a:prstGeom>
          <a:noFill/>
          <a:ln w="12700">
            <a:solidFill>
              <a:schemeClr val="tx2">
                <a:lumMod val="60000"/>
                <a:lumOff val="40000"/>
              </a:schemeClr>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1" name="Oval 50"/>
          <p:cNvSpPr/>
          <p:nvPr/>
        </p:nvSpPr>
        <p:spPr>
          <a:xfrm>
            <a:off x="2306507" y="3229171"/>
            <a:ext cx="1321144" cy="1263195"/>
          </a:xfrm>
          <a:prstGeom prst="ellipse">
            <a:avLst/>
          </a:prstGeom>
          <a:noFill/>
          <a:ln w="12700">
            <a:solidFill>
              <a:schemeClr val="tx2">
                <a:lumMod val="60000"/>
                <a:lumOff val="40000"/>
              </a:schemeClr>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8" name="Group 7"/>
          <p:cNvGrpSpPr/>
          <p:nvPr/>
        </p:nvGrpSpPr>
        <p:grpSpPr>
          <a:xfrm>
            <a:off x="1206431" y="2425163"/>
            <a:ext cx="3563969" cy="3167632"/>
            <a:chOff x="1206431" y="2425163"/>
            <a:chExt cx="3563969" cy="3167632"/>
          </a:xfrm>
        </p:grpSpPr>
        <p:pic>
          <p:nvPicPr>
            <p:cNvPr id="52"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6431" y="2860291"/>
              <a:ext cx="222083" cy="222083"/>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6446" y="2425163"/>
              <a:ext cx="222083" cy="222083"/>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8317" y="3312524"/>
              <a:ext cx="222083" cy="222083"/>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9117" y="5370712"/>
              <a:ext cx="222083" cy="22208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8539" y="4789687"/>
              <a:ext cx="222083" cy="222083"/>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9492" y="4157197"/>
              <a:ext cx="222083" cy="22208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1196082" y="2250723"/>
            <a:ext cx="3538506" cy="3546639"/>
            <a:chOff x="1196082" y="2250723"/>
            <a:chExt cx="3538506" cy="3546639"/>
          </a:xfrm>
        </p:grpSpPr>
        <p:sp>
          <p:nvSpPr>
            <p:cNvPr id="26" name="Oval 25"/>
            <p:cNvSpPr/>
            <p:nvPr/>
          </p:nvSpPr>
          <p:spPr>
            <a:xfrm>
              <a:off x="1317399" y="4577345"/>
              <a:ext cx="97971" cy="979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9" name="Oval 68"/>
            <p:cNvSpPr/>
            <p:nvPr/>
          </p:nvSpPr>
          <p:spPr>
            <a:xfrm>
              <a:off x="1767541" y="4805800"/>
              <a:ext cx="97971" cy="979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0" name="Oval 69"/>
            <p:cNvSpPr/>
            <p:nvPr/>
          </p:nvSpPr>
          <p:spPr>
            <a:xfrm>
              <a:off x="1767540" y="5158225"/>
              <a:ext cx="97971" cy="979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1" name="Oval 70"/>
            <p:cNvSpPr/>
            <p:nvPr/>
          </p:nvSpPr>
          <p:spPr>
            <a:xfrm>
              <a:off x="1295644" y="5117376"/>
              <a:ext cx="97971" cy="979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2" name="Oval 71"/>
            <p:cNvSpPr/>
            <p:nvPr/>
          </p:nvSpPr>
          <p:spPr>
            <a:xfrm>
              <a:off x="1515270" y="2811305"/>
              <a:ext cx="97971" cy="979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3" name="Oval 72"/>
            <p:cNvSpPr/>
            <p:nvPr/>
          </p:nvSpPr>
          <p:spPr>
            <a:xfrm>
              <a:off x="1196082" y="3125329"/>
              <a:ext cx="97971" cy="979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5" name="Oval 74"/>
            <p:cNvSpPr/>
            <p:nvPr/>
          </p:nvSpPr>
          <p:spPr>
            <a:xfrm>
              <a:off x="4077098" y="2536204"/>
              <a:ext cx="97971" cy="979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6" name="Oval 75"/>
            <p:cNvSpPr/>
            <p:nvPr/>
          </p:nvSpPr>
          <p:spPr>
            <a:xfrm>
              <a:off x="3776446" y="2250723"/>
              <a:ext cx="97971" cy="979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7" name="Oval 76"/>
            <p:cNvSpPr/>
            <p:nvPr/>
          </p:nvSpPr>
          <p:spPr>
            <a:xfrm>
              <a:off x="2581547" y="4499923"/>
              <a:ext cx="97971" cy="979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8" name="Oval 77"/>
            <p:cNvSpPr/>
            <p:nvPr/>
          </p:nvSpPr>
          <p:spPr>
            <a:xfrm>
              <a:off x="2400846" y="4395169"/>
              <a:ext cx="97971" cy="979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9" name="Oval 78"/>
            <p:cNvSpPr/>
            <p:nvPr/>
          </p:nvSpPr>
          <p:spPr>
            <a:xfrm>
              <a:off x="3280131" y="5652950"/>
              <a:ext cx="97971" cy="979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0" name="Oval 79"/>
            <p:cNvSpPr/>
            <p:nvPr/>
          </p:nvSpPr>
          <p:spPr>
            <a:xfrm>
              <a:off x="3165616" y="5432767"/>
              <a:ext cx="97971" cy="979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1" name="Oval 80"/>
            <p:cNvSpPr/>
            <p:nvPr/>
          </p:nvSpPr>
          <p:spPr>
            <a:xfrm>
              <a:off x="3415987" y="5699390"/>
              <a:ext cx="97971" cy="979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3" name="Oval 82"/>
            <p:cNvSpPr/>
            <p:nvPr/>
          </p:nvSpPr>
          <p:spPr>
            <a:xfrm>
              <a:off x="3643955" y="5530050"/>
              <a:ext cx="97971" cy="979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4" name="Oval 83"/>
            <p:cNvSpPr/>
            <p:nvPr/>
          </p:nvSpPr>
          <p:spPr>
            <a:xfrm>
              <a:off x="3625393" y="5321726"/>
              <a:ext cx="97971" cy="979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5" name="Oval 84"/>
            <p:cNvSpPr/>
            <p:nvPr/>
          </p:nvSpPr>
          <p:spPr>
            <a:xfrm>
              <a:off x="3214601" y="5171912"/>
              <a:ext cx="97971" cy="979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6" name="Oval 85"/>
            <p:cNvSpPr/>
            <p:nvPr/>
          </p:nvSpPr>
          <p:spPr>
            <a:xfrm>
              <a:off x="4636617" y="3596689"/>
              <a:ext cx="97971" cy="979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7" name="Oval 86"/>
            <p:cNvSpPr/>
            <p:nvPr/>
          </p:nvSpPr>
          <p:spPr>
            <a:xfrm>
              <a:off x="3625392" y="2585190"/>
              <a:ext cx="97971" cy="979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90" name="TextBox 6"/>
          <p:cNvSpPr txBox="1">
            <a:spLocks noChangeArrowheads="1"/>
          </p:cNvSpPr>
          <p:nvPr/>
        </p:nvSpPr>
        <p:spPr bwMode="auto">
          <a:xfrm>
            <a:off x="5935323" y="1468712"/>
            <a:ext cx="2968647" cy="830997"/>
          </a:xfrm>
          <a:prstGeom prst="rect">
            <a:avLst/>
          </a:prstGeom>
          <a:noFill/>
          <a:ln w="9525">
            <a:noFill/>
            <a:miter lim="800000"/>
            <a:headEnd/>
            <a:tailEnd/>
          </a:ln>
        </p:spPr>
        <p:txBody>
          <a:bodyPr wrap="square">
            <a:spAutoFit/>
          </a:bodyPr>
          <a:lstStyle/>
          <a:p>
            <a:pPr marL="180975" indent="-180975">
              <a:buClr>
                <a:srgbClr val="B63241"/>
              </a:buClr>
              <a:defRPr/>
            </a:pPr>
            <a:r>
              <a:rPr lang="en-US" sz="2400" b="1" dirty="0" smtClean="0">
                <a:solidFill>
                  <a:srgbClr val="B63241"/>
                </a:solidFill>
                <a:latin typeface="Franklin Gothic Medium"/>
                <a:ea typeface="ＭＳ Ｐゴシック" charset="0"/>
                <a:cs typeface="Franklin Gothic Medium"/>
              </a:rPr>
              <a:t>Put a school at the </a:t>
            </a:r>
            <a:r>
              <a:rPr lang="en-GB" sz="2400" b="1" dirty="0" smtClean="0">
                <a:solidFill>
                  <a:srgbClr val="B63241"/>
                </a:solidFill>
                <a:latin typeface="Franklin Gothic Medium"/>
                <a:ea typeface="ＭＳ Ｐゴシック" charset="0"/>
                <a:cs typeface="Franklin Gothic Medium"/>
              </a:rPr>
              <a:t>centre</a:t>
            </a:r>
            <a:r>
              <a:rPr lang="en-US" sz="2400" b="1" dirty="0" smtClean="0">
                <a:solidFill>
                  <a:srgbClr val="B63241"/>
                </a:solidFill>
                <a:latin typeface="Franklin Gothic Medium"/>
                <a:ea typeface="ＭＳ Ｐゴシック" charset="0"/>
                <a:cs typeface="Franklin Gothic Medium"/>
              </a:rPr>
              <a:t> of a circle…</a:t>
            </a:r>
            <a:endParaRPr lang="en-US" sz="2400" b="1" dirty="0">
              <a:solidFill>
                <a:srgbClr val="3E6574"/>
              </a:solidFill>
              <a:latin typeface="Franklin Gothic Medium"/>
              <a:ea typeface="ＭＳ Ｐゴシック" charset="0"/>
              <a:cs typeface="Franklin Gothic Medium"/>
            </a:endParaRPr>
          </a:p>
        </p:txBody>
      </p:sp>
      <p:sp>
        <p:nvSpPr>
          <p:cNvPr id="91" name="TextBox 6"/>
          <p:cNvSpPr txBox="1">
            <a:spLocks noChangeArrowheads="1"/>
          </p:cNvSpPr>
          <p:nvPr/>
        </p:nvSpPr>
        <p:spPr bwMode="auto">
          <a:xfrm>
            <a:off x="5945143" y="2425163"/>
            <a:ext cx="2769787" cy="3139321"/>
          </a:xfrm>
          <a:prstGeom prst="rect">
            <a:avLst/>
          </a:prstGeom>
          <a:noFill/>
          <a:ln w="9525">
            <a:noFill/>
            <a:miter lim="800000"/>
            <a:headEnd/>
            <a:tailEnd/>
          </a:ln>
        </p:spPr>
        <p:txBody>
          <a:bodyPr wrap="square">
            <a:spAutoFit/>
          </a:bodyPr>
          <a:lstStyle/>
          <a:p>
            <a:pPr marL="342900" indent="-342900">
              <a:buClr>
                <a:srgbClr val="B63241"/>
              </a:buClr>
              <a:buAutoNum type="arabicParenR"/>
              <a:defRPr/>
            </a:pPr>
            <a:r>
              <a:rPr lang="en-US" sz="1800" dirty="0" smtClean="0">
                <a:solidFill>
                  <a:srgbClr val="3E6574"/>
                </a:solidFill>
                <a:latin typeface="Franklin Gothic Medium"/>
                <a:ea typeface="ＭＳ Ｐゴシック" charset="0"/>
                <a:cs typeface="Franklin Gothic Medium"/>
              </a:rPr>
              <a:t>Add stops anywhere in the circle</a:t>
            </a:r>
          </a:p>
          <a:p>
            <a:pPr marL="342900" indent="-342900">
              <a:buClr>
                <a:srgbClr val="B63241"/>
              </a:buClr>
              <a:buAutoNum type="arabicParenR"/>
              <a:defRPr/>
            </a:pPr>
            <a:endParaRPr lang="en-US" sz="1800" dirty="0" smtClean="0">
              <a:solidFill>
                <a:srgbClr val="3E6574"/>
              </a:solidFill>
              <a:latin typeface="Franklin Gothic Medium"/>
              <a:ea typeface="ＭＳ Ｐゴシック" charset="0"/>
              <a:cs typeface="Franklin Gothic Medium"/>
            </a:endParaRPr>
          </a:p>
          <a:p>
            <a:pPr marL="342900" indent="-342900">
              <a:buClr>
                <a:srgbClr val="B63241"/>
              </a:buClr>
              <a:buAutoNum type="arabicParenR"/>
              <a:defRPr/>
            </a:pPr>
            <a:r>
              <a:rPr lang="en-US" dirty="0" smtClean="0">
                <a:solidFill>
                  <a:srgbClr val="3E6574"/>
                </a:solidFill>
                <a:latin typeface="Franklin Gothic Medium"/>
                <a:ea typeface="ＭＳ Ｐゴシック" charset="0"/>
                <a:cs typeface="Franklin Gothic Medium"/>
              </a:rPr>
              <a:t>Now add addresses that are</a:t>
            </a:r>
          </a:p>
          <a:p>
            <a:pPr marL="800100" lvl="1" indent="-342900">
              <a:buClr>
                <a:srgbClr val="B63241"/>
              </a:buClr>
              <a:buFont typeface="+mj-lt"/>
              <a:buAutoNum type="alphaUcPeriod"/>
              <a:defRPr/>
            </a:pPr>
            <a:r>
              <a:rPr lang="en-US" sz="1200" dirty="0" smtClean="0">
                <a:solidFill>
                  <a:srgbClr val="3E6574"/>
                </a:solidFill>
                <a:latin typeface="Franklin Gothic Medium"/>
                <a:ea typeface="ＭＳ Ｐゴシック" charset="0"/>
                <a:cs typeface="Franklin Gothic Medium"/>
              </a:rPr>
              <a:t>Within walking distance of a stop</a:t>
            </a:r>
          </a:p>
          <a:p>
            <a:pPr marL="800100" lvl="1" indent="-342900">
              <a:buClr>
                <a:srgbClr val="B63241"/>
              </a:buClr>
              <a:buFont typeface="+mj-lt"/>
              <a:buAutoNum type="alphaUcPeriod"/>
              <a:defRPr/>
            </a:pPr>
            <a:r>
              <a:rPr lang="en-US" sz="1200" dirty="0" smtClean="0">
                <a:solidFill>
                  <a:srgbClr val="3E6574"/>
                </a:solidFill>
                <a:latin typeface="Franklin Gothic Medium"/>
                <a:ea typeface="ＭＳ Ｐゴシック" charset="0"/>
                <a:cs typeface="Franklin Gothic Medium"/>
              </a:rPr>
              <a:t>Not too close to the school.</a:t>
            </a:r>
          </a:p>
          <a:p>
            <a:pPr marL="342900" indent="-342900">
              <a:buClr>
                <a:srgbClr val="B63241"/>
              </a:buClr>
              <a:buAutoNum type="arabicParenR"/>
              <a:defRPr/>
            </a:pPr>
            <a:endParaRPr lang="en-US" dirty="0" smtClean="0">
              <a:solidFill>
                <a:srgbClr val="3E6574"/>
              </a:solidFill>
              <a:latin typeface="Franklin Gothic Medium"/>
              <a:ea typeface="ＭＳ Ｐゴシック" charset="0"/>
              <a:cs typeface="Franklin Gothic Medium"/>
            </a:endParaRPr>
          </a:p>
          <a:p>
            <a:pPr marL="342900" indent="-342900">
              <a:buClr>
                <a:srgbClr val="B63241"/>
              </a:buClr>
              <a:buAutoNum type="arabicParenR"/>
              <a:defRPr/>
            </a:pPr>
            <a:r>
              <a:rPr lang="en-US" dirty="0" smtClean="0">
                <a:solidFill>
                  <a:srgbClr val="3E6574"/>
                </a:solidFill>
                <a:latin typeface="Franklin Gothic Medium"/>
                <a:ea typeface="ＭＳ Ｐゴシック" charset="0"/>
                <a:cs typeface="Franklin Gothic Medium"/>
              </a:rPr>
              <a:t>Finally, remove any stops with no address within waking distance</a:t>
            </a:r>
            <a:endParaRPr lang="en-US" sz="1800" dirty="0">
              <a:solidFill>
                <a:srgbClr val="3E6574"/>
              </a:solidFill>
              <a:latin typeface="Franklin Gothic Medium"/>
              <a:ea typeface="ＭＳ Ｐゴシック" charset="0"/>
              <a:cs typeface="Franklin Gothic Medium"/>
            </a:endParaRPr>
          </a:p>
        </p:txBody>
      </p:sp>
    </p:spTree>
    <p:extLst>
      <p:ext uri="{BB962C8B-B14F-4D97-AF65-F5344CB8AC3E}">
        <p14:creationId xmlns:p14="http://schemas.microsoft.com/office/powerpoint/2010/main" val="148910993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1096878" y="283409"/>
            <a:ext cx="75670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GB" altLang="en-US" sz="2800" dirty="0" smtClean="0">
                <a:solidFill>
                  <a:schemeClr val="bg1"/>
                </a:solidFill>
                <a:latin typeface="Franklin Gothic Medium"/>
                <a:cs typeface="Franklin Gothic Medium"/>
              </a:rPr>
              <a:t>Random Instance Generation</a:t>
            </a:r>
            <a:endParaRPr lang="en-GB" altLang="en-US" sz="2800" dirty="0">
              <a:solidFill>
                <a:schemeClr val="bg1"/>
              </a:solidFill>
              <a:latin typeface="Franklin Gothic Medium"/>
              <a:cs typeface="Franklin Gothic Medium"/>
            </a:endParaRPr>
          </a:p>
        </p:txBody>
      </p:sp>
      <p:sp>
        <p:nvSpPr>
          <p:cNvPr id="9" name="TextBox 6"/>
          <p:cNvSpPr txBox="1">
            <a:spLocks noChangeArrowheads="1"/>
          </p:cNvSpPr>
          <p:nvPr/>
        </p:nvSpPr>
        <p:spPr bwMode="auto">
          <a:xfrm>
            <a:off x="5935323" y="1468712"/>
            <a:ext cx="2968647" cy="830997"/>
          </a:xfrm>
          <a:prstGeom prst="rect">
            <a:avLst/>
          </a:prstGeom>
          <a:noFill/>
          <a:ln w="9525">
            <a:noFill/>
            <a:miter lim="800000"/>
            <a:headEnd/>
            <a:tailEnd/>
          </a:ln>
        </p:spPr>
        <p:txBody>
          <a:bodyPr wrap="square">
            <a:spAutoFit/>
          </a:bodyPr>
          <a:lstStyle/>
          <a:p>
            <a:pPr marL="180975" indent="-180975">
              <a:buClr>
                <a:srgbClr val="B63241"/>
              </a:buClr>
              <a:defRPr/>
            </a:pPr>
            <a:r>
              <a:rPr lang="en-US" sz="2400" b="1" dirty="0" smtClean="0">
                <a:solidFill>
                  <a:srgbClr val="B63241"/>
                </a:solidFill>
                <a:latin typeface="Franklin Gothic Medium"/>
                <a:ea typeface="ＭＳ Ｐゴシック" charset="0"/>
                <a:cs typeface="Franklin Gothic Medium"/>
              </a:rPr>
              <a:t>Put a school at the </a:t>
            </a:r>
            <a:r>
              <a:rPr lang="en-GB" sz="2400" b="1" dirty="0" smtClean="0">
                <a:solidFill>
                  <a:srgbClr val="B63241"/>
                </a:solidFill>
                <a:latin typeface="Franklin Gothic Medium"/>
                <a:ea typeface="ＭＳ Ｐゴシック" charset="0"/>
                <a:cs typeface="Franklin Gothic Medium"/>
              </a:rPr>
              <a:t>centre</a:t>
            </a:r>
            <a:r>
              <a:rPr lang="en-US" sz="2400" b="1" dirty="0" smtClean="0">
                <a:solidFill>
                  <a:srgbClr val="B63241"/>
                </a:solidFill>
                <a:latin typeface="Franklin Gothic Medium"/>
                <a:ea typeface="ＭＳ Ｐゴシック" charset="0"/>
                <a:cs typeface="Franklin Gothic Medium"/>
              </a:rPr>
              <a:t> of a circle…</a:t>
            </a:r>
            <a:endParaRPr lang="en-US" sz="2400" b="1" dirty="0">
              <a:solidFill>
                <a:srgbClr val="3E6574"/>
              </a:solidFill>
              <a:latin typeface="Franklin Gothic Medium"/>
              <a:ea typeface="ＭＳ Ｐゴシック" charset="0"/>
              <a:cs typeface="Franklin Gothic Medium"/>
            </a:endParaRPr>
          </a:p>
        </p:txBody>
      </p:sp>
      <p:sp>
        <p:nvSpPr>
          <p:cNvPr id="6" name="TextBox 6"/>
          <p:cNvSpPr txBox="1">
            <a:spLocks noChangeArrowheads="1"/>
          </p:cNvSpPr>
          <p:nvPr/>
        </p:nvSpPr>
        <p:spPr bwMode="auto">
          <a:xfrm>
            <a:off x="5945143" y="2425163"/>
            <a:ext cx="2769787" cy="3139321"/>
          </a:xfrm>
          <a:prstGeom prst="rect">
            <a:avLst/>
          </a:prstGeom>
          <a:noFill/>
          <a:ln w="9525">
            <a:noFill/>
            <a:miter lim="800000"/>
            <a:headEnd/>
            <a:tailEnd/>
          </a:ln>
        </p:spPr>
        <p:txBody>
          <a:bodyPr wrap="square">
            <a:spAutoFit/>
          </a:bodyPr>
          <a:lstStyle/>
          <a:p>
            <a:pPr marL="342900" indent="-342900">
              <a:buClr>
                <a:srgbClr val="B63241"/>
              </a:buClr>
              <a:buAutoNum type="arabicParenR"/>
              <a:defRPr/>
            </a:pPr>
            <a:r>
              <a:rPr lang="en-US" sz="1800" dirty="0" smtClean="0">
                <a:solidFill>
                  <a:srgbClr val="3E6574"/>
                </a:solidFill>
                <a:latin typeface="Franklin Gothic Medium"/>
                <a:ea typeface="ＭＳ Ｐゴシック" charset="0"/>
                <a:cs typeface="Franklin Gothic Medium"/>
              </a:rPr>
              <a:t>Add stops anywhere in the circle</a:t>
            </a:r>
          </a:p>
          <a:p>
            <a:pPr marL="342900" indent="-342900">
              <a:buClr>
                <a:srgbClr val="B63241"/>
              </a:buClr>
              <a:buAutoNum type="arabicParenR"/>
              <a:defRPr/>
            </a:pPr>
            <a:endParaRPr lang="en-US" sz="1800" dirty="0" smtClean="0">
              <a:solidFill>
                <a:srgbClr val="3E6574"/>
              </a:solidFill>
              <a:latin typeface="Franklin Gothic Medium"/>
              <a:ea typeface="ＭＳ Ｐゴシック" charset="0"/>
              <a:cs typeface="Franklin Gothic Medium"/>
            </a:endParaRPr>
          </a:p>
          <a:p>
            <a:pPr marL="342900" indent="-342900">
              <a:buClr>
                <a:srgbClr val="B63241"/>
              </a:buClr>
              <a:buAutoNum type="arabicParenR"/>
              <a:defRPr/>
            </a:pPr>
            <a:r>
              <a:rPr lang="en-US" dirty="0" smtClean="0">
                <a:solidFill>
                  <a:srgbClr val="3E6574"/>
                </a:solidFill>
                <a:latin typeface="Franklin Gothic Medium"/>
                <a:ea typeface="ＭＳ Ｐゴシック" charset="0"/>
                <a:cs typeface="Franklin Gothic Medium"/>
              </a:rPr>
              <a:t>Now add addresses that are</a:t>
            </a:r>
          </a:p>
          <a:p>
            <a:pPr marL="800100" lvl="1" indent="-342900">
              <a:buClr>
                <a:srgbClr val="B63241"/>
              </a:buClr>
              <a:buFont typeface="+mj-lt"/>
              <a:buAutoNum type="alphaUcPeriod"/>
              <a:defRPr/>
            </a:pPr>
            <a:r>
              <a:rPr lang="en-US" sz="1200" dirty="0" smtClean="0">
                <a:solidFill>
                  <a:srgbClr val="3E6574"/>
                </a:solidFill>
                <a:latin typeface="Franklin Gothic Medium"/>
                <a:ea typeface="ＭＳ Ｐゴシック" charset="0"/>
                <a:cs typeface="Franklin Gothic Medium"/>
              </a:rPr>
              <a:t>Within walking distance of a stop</a:t>
            </a:r>
          </a:p>
          <a:p>
            <a:pPr marL="800100" lvl="1" indent="-342900">
              <a:buClr>
                <a:srgbClr val="B63241"/>
              </a:buClr>
              <a:buFont typeface="+mj-lt"/>
              <a:buAutoNum type="alphaUcPeriod"/>
              <a:defRPr/>
            </a:pPr>
            <a:r>
              <a:rPr lang="en-US" sz="1200" dirty="0" smtClean="0">
                <a:solidFill>
                  <a:srgbClr val="3E6574"/>
                </a:solidFill>
                <a:latin typeface="Franklin Gothic Medium"/>
                <a:ea typeface="ＭＳ Ｐゴシック" charset="0"/>
                <a:cs typeface="Franklin Gothic Medium"/>
              </a:rPr>
              <a:t>Not too close to the school.</a:t>
            </a:r>
          </a:p>
          <a:p>
            <a:pPr marL="342900" indent="-342900">
              <a:buClr>
                <a:srgbClr val="B63241"/>
              </a:buClr>
              <a:buAutoNum type="arabicParenR"/>
              <a:defRPr/>
            </a:pPr>
            <a:endParaRPr lang="en-US" dirty="0" smtClean="0">
              <a:solidFill>
                <a:srgbClr val="3E6574"/>
              </a:solidFill>
              <a:latin typeface="Franklin Gothic Medium"/>
              <a:ea typeface="ＭＳ Ｐゴシック" charset="0"/>
              <a:cs typeface="Franklin Gothic Medium"/>
            </a:endParaRPr>
          </a:p>
          <a:p>
            <a:pPr marL="342900" indent="-342900">
              <a:buClr>
                <a:srgbClr val="B63241"/>
              </a:buClr>
              <a:buAutoNum type="arabicParenR"/>
              <a:defRPr/>
            </a:pPr>
            <a:r>
              <a:rPr lang="en-US" dirty="0" smtClean="0">
                <a:solidFill>
                  <a:srgbClr val="3E6574"/>
                </a:solidFill>
                <a:latin typeface="Franklin Gothic Medium"/>
                <a:ea typeface="ＭＳ Ｐゴシック" charset="0"/>
                <a:cs typeface="Franklin Gothic Medium"/>
              </a:rPr>
              <a:t>Finally, remove any stops with no address within waking distance</a:t>
            </a:r>
            <a:endParaRPr lang="en-US" sz="1800" dirty="0">
              <a:solidFill>
                <a:srgbClr val="3E6574"/>
              </a:solidFill>
              <a:latin typeface="Franklin Gothic Medium"/>
              <a:ea typeface="ＭＳ Ｐゴシック" charset="0"/>
              <a:cs typeface="Franklin Gothic Medium"/>
            </a:endParaRPr>
          </a:p>
        </p:txBody>
      </p:sp>
      <p:pic>
        <p:nvPicPr>
          <p:cNvPr id="10" name="Picture 2" descr="Image result for school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9305" y="3707072"/>
            <a:ext cx="288083" cy="288083"/>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2581" y="5793991"/>
            <a:ext cx="222083" cy="222083"/>
          </a:xfrm>
          <a:prstGeom prst="rect">
            <a:avLst/>
          </a:prstGeom>
          <a:noFill/>
          <a:extLst>
            <a:ext uri="{909E8E84-426E-40DD-AFC4-6F175D3DCCD1}">
              <a14:hiddenFill xmlns:a14="http://schemas.microsoft.com/office/drawing/2010/main">
                <a:solidFill>
                  <a:srgbClr val="FFFFFF"/>
                </a:solidFill>
              </a14:hiddenFill>
            </a:ext>
          </a:extLst>
        </p:spPr>
      </p:pic>
      <p:sp>
        <p:nvSpPr>
          <p:cNvPr id="135" name="Oval 134"/>
          <p:cNvSpPr/>
          <p:nvPr/>
        </p:nvSpPr>
        <p:spPr>
          <a:xfrm>
            <a:off x="4738307" y="6136599"/>
            <a:ext cx="111041" cy="10885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TextBox 135"/>
          <p:cNvSpPr txBox="1"/>
          <p:nvPr/>
        </p:nvSpPr>
        <p:spPr>
          <a:xfrm>
            <a:off x="4867458" y="5750923"/>
            <a:ext cx="848654" cy="307777"/>
          </a:xfrm>
          <a:prstGeom prst="rect">
            <a:avLst/>
          </a:prstGeom>
          <a:noFill/>
        </p:spPr>
        <p:txBody>
          <a:bodyPr wrap="square" rtlCol="0">
            <a:spAutoFit/>
          </a:bodyPr>
          <a:lstStyle/>
          <a:p>
            <a:r>
              <a:rPr lang="en-GB" sz="1400" dirty="0" smtClean="0"/>
              <a:t>Bus Stop</a:t>
            </a:r>
            <a:endParaRPr lang="en-GB" sz="1400" dirty="0"/>
          </a:p>
        </p:txBody>
      </p:sp>
      <p:sp>
        <p:nvSpPr>
          <p:cNvPr id="137" name="TextBox 136"/>
          <p:cNvSpPr txBox="1"/>
          <p:nvPr/>
        </p:nvSpPr>
        <p:spPr>
          <a:xfrm>
            <a:off x="4857728" y="6017623"/>
            <a:ext cx="793495" cy="307777"/>
          </a:xfrm>
          <a:prstGeom prst="rect">
            <a:avLst/>
          </a:prstGeom>
          <a:noFill/>
        </p:spPr>
        <p:txBody>
          <a:bodyPr wrap="square" rtlCol="0">
            <a:spAutoFit/>
          </a:bodyPr>
          <a:lstStyle/>
          <a:p>
            <a:r>
              <a:rPr lang="en-GB" sz="1400" dirty="0" smtClean="0"/>
              <a:t>Address</a:t>
            </a:r>
            <a:endParaRPr lang="en-GB" dirty="0"/>
          </a:p>
        </p:txBody>
      </p:sp>
      <p:sp>
        <p:nvSpPr>
          <p:cNvPr id="3" name="Rectangle 2"/>
          <p:cNvSpPr/>
          <p:nvPr/>
        </p:nvSpPr>
        <p:spPr>
          <a:xfrm>
            <a:off x="4629222" y="5750922"/>
            <a:ext cx="994338" cy="547007"/>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Oval 4"/>
          <p:cNvSpPr/>
          <p:nvPr/>
        </p:nvSpPr>
        <p:spPr>
          <a:xfrm>
            <a:off x="695325" y="1724025"/>
            <a:ext cx="4505325" cy="4292049"/>
          </a:xfrm>
          <a:prstGeom prst="ellipse">
            <a:avLst/>
          </a:prstGeom>
          <a:noFill/>
          <a:ln w="12700">
            <a:solidFill>
              <a:schemeClr val="tx2">
                <a:lumMod val="60000"/>
                <a:lumOff val="40000"/>
              </a:schemeClr>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1" name="Oval 50"/>
          <p:cNvSpPr/>
          <p:nvPr/>
        </p:nvSpPr>
        <p:spPr>
          <a:xfrm>
            <a:off x="2306507" y="3229171"/>
            <a:ext cx="1321144" cy="1263195"/>
          </a:xfrm>
          <a:prstGeom prst="ellipse">
            <a:avLst/>
          </a:prstGeom>
          <a:noFill/>
          <a:ln w="12700">
            <a:solidFill>
              <a:schemeClr val="tx2">
                <a:lumMod val="60000"/>
                <a:lumOff val="40000"/>
              </a:schemeClr>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8" name="Group 7"/>
          <p:cNvGrpSpPr/>
          <p:nvPr/>
        </p:nvGrpSpPr>
        <p:grpSpPr>
          <a:xfrm>
            <a:off x="1206431" y="2425163"/>
            <a:ext cx="3563969" cy="3167632"/>
            <a:chOff x="1206431" y="2425163"/>
            <a:chExt cx="3563969" cy="3167632"/>
          </a:xfrm>
        </p:grpSpPr>
        <p:pic>
          <p:nvPicPr>
            <p:cNvPr id="52"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6431" y="2860291"/>
              <a:ext cx="222083" cy="222083"/>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6446" y="2425163"/>
              <a:ext cx="222083" cy="222083"/>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8317" y="3312524"/>
              <a:ext cx="222083" cy="222083"/>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9117" y="5370712"/>
              <a:ext cx="222083" cy="22208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8539" y="4789687"/>
              <a:ext cx="222083" cy="222083"/>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descr="Image result for bus st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9492" y="4157197"/>
              <a:ext cx="222083" cy="22208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1096878" y="2138322"/>
            <a:ext cx="3762276" cy="3553995"/>
            <a:chOff x="1096878" y="2138322"/>
            <a:chExt cx="3762276" cy="3553995"/>
          </a:xfrm>
        </p:grpSpPr>
        <p:sp>
          <p:nvSpPr>
            <p:cNvPr id="39" name="Oval 38"/>
            <p:cNvSpPr/>
            <p:nvPr/>
          </p:nvSpPr>
          <p:spPr>
            <a:xfrm>
              <a:off x="2137914" y="2425163"/>
              <a:ext cx="97971" cy="979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0" name="Oval 39"/>
            <p:cNvSpPr/>
            <p:nvPr/>
          </p:nvSpPr>
          <p:spPr>
            <a:xfrm>
              <a:off x="1791045" y="3739904"/>
              <a:ext cx="97971" cy="979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1" name="Oval 40"/>
            <p:cNvSpPr/>
            <p:nvPr/>
          </p:nvSpPr>
          <p:spPr>
            <a:xfrm>
              <a:off x="2306507" y="4584307"/>
              <a:ext cx="97971" cy="979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2" name="Oval 41"/>
            <p:cNvSpPr/>
            <p:nvPr/>
          </p:nvSpPr>
          <p:spPr>
            <a:xfrm>
              <a:off x="4343241" y="2665592"/>
              <a:ext cx="97971" cy="979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3" name="Oval 42"/>
            <p:cNvSpPr/>
            <p:nvPr/>
          </p:nvSpPr>
          <p:spPr>
            <a:xfrm>
              <a:off x="3996372" y="3980333"/>
              <a:ext cx="97971" cy="979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4" name="Oval 43"/>
            <p:cNvSpPr/>
            <p:nvPr/>
          </p:nvSpPr>
          <p:spPr>
            <a:xfrm>
              <a:off x="4511834" y="4824736"/>
              <a:ext cx="97971" cy="979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5" name="Oval 44"/>
            <p:cNvSpPr/>
            <p:nvPr/>
          </p:nvSpPr>
          <p:spPr>
            <a:xfrm>
              <a:off x="2264054" y="3435201"/>
              <a:ext cx="97971" cy="979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6" name="Oval 45"/>
            <p:cNvSpPr/>
            <p:nvPr/>
          </p:nvSpPr>
          <p:spPr>
            <a:xfrm>
              <a:off x="1917185" y="4749942"/>
              <a:ext cx="97971" cy="979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7" name="Oval 46"/>
            <p:cNvSpPr/>
            <p:nvPr/>
          </p:nvSpPr>
          <p:spPr>
            <a:xfrm>
              <a:off x="2432647" y="5594345"/>
              <a:ext cx="97971" cy="979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8" name="Oval 47"/>
            <p:cNvSpPr/>
            <p:nvPr/>
          </p:nvSpPr>
          <p:spPr>
            <a:xfrm>
              <a:off x="3886775" y="3177625"/>
              <a:ext cx="97971" cy="979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9" name="Oval 48"/>
            <p:cNvSpPr/>
            <p:nvPr/>
          </p:nvSpPr>
          <p:spPr>
            <a:xfrm>
              <a:off x="3539906" y="4492366"/>
              <a:ext cx="97971" cy="979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0" name="Oval 49"/>
            <p:cNvSpPr/>
            <p:nvPr/>
          </p:nvSpPr>
          <p:spPr>
            <a:xfrm>
              <a:off x="4055368" y="5336769"/>
              <a:ext cx="97971" cy="979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3" name="Oval 52"/>
            <p:cNvSpPr/>
            <p:nvPr/>
          </p:nvSpPr>
          <p:spPr>
            <a:xfrm>
              <a:off x="2947987" y="5107262"/>
              <a:ext cx="97971" cy="979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4" name="Oval 53"/>
            <p:cNvSpPr/>
            <p:nvPr/>
          </p:nvSpPr>
          <p:spPr>
            <a:xfrm>
              <a:off x="1096878" y="3882361"/>
              <a:ext cx="97971" cy="979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5" name="Oval 54"/>
            <p:cNvSpPr/>
            <p:nvPr/>
          </p:nvSpPr>
          <p:spPr>
            <a:xfrm>
              <a:off x="3223124" y="2138322"/>
              <a:ext cx="97971" cy="979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6" name="Oval 55"/>
            <p:cNvSpPr/>
            <p:nvPr/>
          </p:nvSpPr>
          <p:spPr>
            <a:xfrm>
              <a:off x="2941985" y="2780764"/>
              <a:ext cx="97971" cy="979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7" name="Oval 56"/>
            <p:cNvSpPr/>
            <p:nvPr/>
          </p:nvSpPr>
          <p:spPr>
            <a:xfrm>
              <a:off x="1420277" y="2682792"/>
              <a:ext cx="97971" cy="979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8" name="Oval 57"/>
            <p:cNvSpPr/>
            <p:nvPr/>
          </p:nvSpPr>
          <p:spPr>
            <a:xfrm>
              <a:off x="4761183" y="3931347"/>
              <a:ext cx="97971" cy="979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Tree>
    <p:extLst>
      <p:ext uri="{BB962C8B-B14F-4D97-AF65-F5344CB8AC3E}">
        <p14:creationId xmlns:p14="http://schemas.microsoft.com/office/powerpoint/2010/main" val="50452579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41833" y="1129571"/>
            <a:ext cx="8373518" cy="4528366"/>
            <a:chOff x="-303938" y="1278074"/>
            <a:chExt cx="9168905" cy="5197952"/>
          </a:xfrm>
        </p:grpSpPr>
        <p:pic>
          <p:nvPicPr>
            <p:cNvPr id="3" name="Picture 2"/>
            <p:cNvPicPr>
              <a:picLocks noChangeAspect="1"/>
            </p:cNvPicPr>
            <p:nvPr/>
          </p:nvPicPr>
          <p:blipFill>
            <a:blip r:embed="rId3"/>
            <a:stretch>
              <a:fillRect/>
            </a:stretch>
          </p:blipFill>
          <p:spPr>
            <a:xfrm>
              <a:off x="-303938" y="3537386"/>
              <a:ext cx="4779842" cy="2633186"/>
            </a:xfrm>
            <a:prstGeom prst="rect">
              <a:avLst/>
            </a:prstGeom>
            <a:noFill/>
            <a:ln>
              <a:noFill/>
            </a:ln>
          </p:spPr>
        </p:pic>
        <p:pic>
          <p:nvPicPr>
            <p:cNvPr id="6" name="Picture 5"/>
            <p:cNvPicPr>
              <a:picLocks noChangeAspect="1"/>
            </p:cNvPicPr>
            <p:nvPr/>
          </p:nvPicPr>
          <p:blipFill>
            <a:blip r:embed="rId4"/>
            <a:stretch>
              <a:fillRect/>
            </a:stretch>
          </p:blipFill>
          <p:spPr>
            <a:xfrm>
              <a:off x="-201797" y="1278074"/>
              <a:ext cx="4781877" cy="2633186"/>
            </a:xfrm>
            <a:prstGeom prst="rect">
              <a:avLst/>
            </a:prstGeom>
            <a:noFill/>
            <a:ln>
              <a:noFill/>
            </a:ln>
          </p:spPr>
        </p:pic>
        <p:pic>
          <p:nvPicPr>
            <p:cNvPr id="2" name="Picture 1"/>
            <p:cNvPicPr>
              <a:picLocks noChangeAspect="1"/>
            </p:cNvPicPr>
            <p:nvPr/>
          </p:nvPicPr>
          <p:blipFill>
            <a:blip r:embed="rId5"/>
            <a:stretch>
              <a:fillRect/>
            </a:stretch>
          </p:blipFill>
          <p:spPr>
            <a:xfrm>
              <a:off x="3775332" y="3483547"/>
              <a:ext cx="4781877" cy="2631151"/>
            </a:xfrm>
            <a:prstGeom prst="rect">
              <a:avLst/>
            </a:prstGeom>
            <a:noFill/>
            <a:ln>
              <a:noFill/>
            </a:ln>
          </p:spPr>
        </p:pic>
        <p:pic>
          <p:nvPicPr>
            <p:cNvPr id="5" name="Picture 4"/>
            <p:cNvPicPr>
              <a:picLocks noChangeAspect="1"/>
            </p:cNvPicPr>
            <p:nvPr/>
          </p:nvPicPr>
          <p:blipFill>
            <a:blip r:embed="rId6"/>
            <a:stretch>
              <a:fillRect/>
            </a:stretch>
          </p:blipFill>
          <p:spPr>
            <a:xfrm>
              <a:off x="3777367" y="1278074"/>
              <a:ext cx="4779842" cy="2633186"/>
            </a:xfrm>
            <a:prstGeom prst="rect">
              <a:avLst/>
            </a:prstGeom>
            <a:noFill/>
            <a:ln>
              <a:noFill/>
            </a:ln>
          </p:spPr>
        </p:pic>
        <p:sp>
          <p:nvSpPr>
            <p:cNvPr id="7" name="TextBox 6"/>
            <p:cNvSpPr txBox="1"/>
            <p:nvPr/>
          </p:nvSpPr>
          <p:spPr>
            <a:xfrm>
              <a:off x="7303770" y="5441952"/>
              <a:ext cx="1561197" cy="523220"/>
            </a:xfrm>
            <a:prstGeom prst="rect">
              <a:avLst/>
            </a:prstGeom>
            <a:noFill/>
          </p:spPr>
          <p:txBody>
            <a:bodyPr wrap="none" rtlCol="0">
              <a:spAutoFit/>
            </a:bodyPr>
            <a:lstStyle/>
            <a:p>
              <a:r>
                <a:rPr lang="en-GB" sz="1400" dirty="0" smtClean="0"/>
                <a:t>Maximum walking </a:t>
              </a:r>
            </a:p>
            <a:p>
              <a:r>
                <a:rPr lang="en-GB" sz="1400" dirty="0" smtClean="0"/>
                <a:t>distance (miles)</a:t>
              </a:r>
              <a:endParaRPr lang="en-GB" sz="1400" dirty="0"/>
            </a:p>
          </p:txBody>
        </p:sp>
        <p:sp>
          <p:nvSpPr>
            <p:cNvPr id="129" name="TextBox 128"/>
            <p:cNvSpPr txBox="1"/>
            <p:nvPr/>
          </p:nvSpPr>
          <p:spPr>
            <a:xfrm>
              <a:off x="5107556" y="5952806"/>
              <a:ext cx="1332224" cy="523220"/>
            </a:xfrm>
            <a:prstGeom prst="rect">
              <a:avLst/>
            </a:prstGeom>
            <a:noFill/>
          </p:spPr>
          <p:txBody>
            <a:bodyPr wrap="none" rtlCol="0">
              <a:spAutoFit/>
            </a:bodyPr>
            <a:lstStyle/>
            <a:p>
              <a:r>
                <a:rPr lang="en-GB" sz="1400" dirty="0" smtClean="0"/>
                <a:t>Maximum drive</a:t>
              </a:r>
            </a:p>
            <a:p>
              <a:r>
                <a:rPr lang="en-GB" sz="1400" dirty="0" smtClean="0"/>
                <a:t>time (mins)</a:t>
              </a:r>
              <a:endParaRPr lang="en-GB" sz="1400" dirty="0"/>
            </a:p>
          </p:txBody>
        </p:sp>
      </p:grpSp>
      <p:sp>
        <p:nvSpPr>
          <p:cNvPr id="4" name="TextBox 1"/>
          <p:cNvSpPr txBox="1">
            <a:spLocks noChangeArrowheads="1"/>
          </p:cNvSpPr>
          <p:nvPr/>
        </p:nvSpPr>
        <p:spPr bwMode="auto">
          <a:xfrm>
            <a:off x="1096878" y="283409"/>
            <a:ext cx="75670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GB" altLang="en-US" sz="2800" dirty="0" smtClean="0">
                <a:solidFill>
                  <a:schemeClr val="bg1"/>
                </a:solidFill>
                <a:latin typeface="Franklin Gothic Medium"/>
                <a:cs typeface="Franklin Gothic Medium"/>
              </a:rPr>
              <a:t>Results with Random Graphs</a:t>
            </a:r>
            <a:endParaRPr lang="en-GB" altLang="en-US" sz="2800" dirty="0">
              <a:solidFill>
                <a:schemeClr val="bg1"/>
              </a:solidFill>
              <a:latin typeface="Franklin Gothic Medium"/>
              <a:cs typeface="Franklin Gothic Medium"/>
            </a:endParaRPr>
          </a:p>
        </p:txBody>
      </p:sp>
      <p:sp>
        <p:nvSpPr>
          <p:cNvPr id="475" name="TextBox 6"/>
          <p:cNvSpPr txBox="1">
            <a:spLocks noChangeArrowheads="1"/>
          </p:cNvSpPr>
          <p:nvPr/>
        </p:nvSpPr>
        <p:spPr bwMode="auto">
          <a:xfrm>
            <a:off x="205740" y="5724396"/>
            <a:ext cx="8309611" cy="830997"/>
          </a:xfrm>
          <a:prstGeom prst="rect">
            <a:avLst/>
          </a:prstGeom>
          <a:noFill/>
          <a:ln w="9525">
            <a:noFill/>
            <a:miter lim="800000"/>
            <a:headEnd/>
            <a:tailEnd/>
          </a:ln>
        </p:spPr>
        <p:txBody>
          <a:bodyPr wrap="square">
            <a:spAutoFit/>
          </a:bodyPr>
          <a:lstStyle/>
          <a:p>
            <a:pPr>
              <a:buClr>
                <a:srgbClr val="B63241"/>
              </a:buClr>
              <a:defRPr/>
            </a:pPr>
            <a:r>
              <a:rPr lang="en-GB" sz="1600" u="sng" dirty="0" smtClean="0">
                <a:solidFill>
                  <a:srgbClr val="3E6574"/>
                </a:solidFill>
                <a:latin typeface="Franklin Gothic Medium"/>
                <a:ea typeface="ＭＳ Ｐゴシック" charset="0"/>
                <a:cs typeface="Franklin Gothic Medium"/>
              </a:rPr>
              <a:t>Extra vehicles (routes) required for random graphs with 1,000 students using </a:t>
            </a:r>
            <a:r>
              <a:rPr lang="en-GB" sz="1600" u="sng" dirty="0">
                <a:solidFill>
                  <a:srgbClr val="3E6574"/>
                </a:solidFill>
                <a:latin typeface="Franklin Gothic Medium"/>
                <a:ea typeface="ＭＳ Ｐゴシック" charset="0"/>
                <a:cs typeface="Franklin Gothic Medium"/>
              </a:rPr>
              <a:t>70-seat </a:t>
            </a:r>
            <a:r>
              <a:rPr lang="en-GB" sz="1600" u="sng" dirty="0" smtClean="0">
                <a:solidFill>
                  <a:srgbClr val="3E6574"/>
                </a:solidFill>
                <a:latin typeface="Franklin Gothic Medium"/>
                <a:ea typeface="ＭＳ Ｐゴシック" charset="0"/>
                <a:cs typeface="Franklin Gothic Medium"/>
              </a:rPr>
              <a:t>buses. All instances used a 15-mile radius circle, with buses travelling along straight lines at 30mph; hence, </a:t>
            </a:r>
            <a:r>
              <a:rPr lang="en-GB" sz="1600" u="sng" dirty="0">
                <a:solidFill>
                  <a:srgbClr val="3E6574"/>
                </a:solidFill>
                <a:latin typeface="Franklin Gothic Medium"/>
                <a:ea typeface="ＭＳ Ｐゴシック" charset="0"/>
                <a:cs typeface="Franklin Gothic Medium"/>
              </a:rPr>
              <a:t>all bus </a:t>
            </a:r>
            <a:r>
              <a:rPr lang="en-GB" sz="1600" u="sng" dirty="0" smtClean="0">
                <a:solidFill>
                  <a:srgbClr val="3E6574"/>
                </a:solidFill>
                <a:latin typeface="Franklin Gothic Medium"/>
                <a:ea typeface="ＭＳ Ｐゴシック" charset="0"/>
                <a:cs typeface="Franklin Gothic Medium"/>
              </a:rPr>
              <a:t>stops are </a:t>
            </a:r>
            <a:r>
              <a:rPr lang="en-GB" sz="1600" u="sng" dirty="0">
                <a:solidFill>
                  <a:srgbClr val="3E6574"/>
                </a:solidFill>
                <a:latin typeface="Franklin Gothic Medium"/>
                <a:ea typeface="ＭＳ Ｐゴシック" charset="0"/>
                <a:cs typeface="Franklin Gothic Medium"/>
              </a:rPr>
              <a:t>within 30 minutes of the school</a:t>
            </a:r>
            <a:r>
              <a:rPr lang="en-GB" sz="1600" u="sng" dirty="0" smtClean="0">
                <a:solidFill>
                  <a:srgbClr val="3E6574"/>
                </a:solidFill>
                <a:latin typeface="Franklin Gothic Medium"/>
                <a:ea typeface="ＭＳ Ｐゴシック" charset="0"/>
                <a:cs typeface="Franklin Gothic Medium"/>
              </a:rPr>
              <a:t>.</a:t>
            </a:r>
            <a:endParaRPr lang="en-US" sz="1600" u="sng" dirty="0">
              <a:solidFill>
                <a:srgbClr val="3E6574"/>
              </a:solidFill>
              <a:latin typeface="Franklin Gothic Medium"/>
              <a:ea typeface="ＭＳ Ｐゴシック" charset="0"/>
              <a:cs typeface="Franklin Gothic Medium"/>
            </a:endParaRPr>
          </a:p>
        </p:txBody>
      </p:sp>
      <p:sp>
        <p:nvSpPr>
          <p:cNvPr id="131" name="TextBox 6"/>
          <p:cNvSpPr txBox="1">
            <a:spLocks noChangeArrowheads="1"/>
          </p:cNvSpPr>
          <p:nvPr/>
        </p:nvSpPr>
        <p:spPr bwMode="auto">
          <a:xfrm>
            <a:off x="861060" y="1178248"/>
            <a:ext cx="1075283" cy="369332"/>
          </a:xfrm>
          <a:prstGeom prst="rect">
            <a:avLst/>
          </a:prstGeom>
          <a:noFill/>
          <a:ln w="9525">
            <a:noFill/>
            <a:miter lim="800000"/>
            <a:headEnd/>
            <a:tailEnd/>
          </a:ln>
        </p:spPr>
        <p:txBody>
          <a:bodyPr wrap="square">
            <a:spAutoFit/>
          </a:bodyPr>
          <a:lstStyle/>
          <a:p>
            <a:pPr>
              <a:buClr>
                <a:srgbClr val="B63241"/>
              </a:buClr>
              <a:defRPr/>
            </a:pPr>
            <a:r>
              <a:rPr lang="en-GB" dirty="0" smtClean="0">
                <a:solidFill>
                  <a:srgbClr val="3E6574"/>
                </a:solidFill>
                <a:latin typeface="Franklin Gothic Medium"/>
                <a:ea typeface="ＭＳ Ｐゴシック" charset="0"/>
                <a:cs typeface="Franklin Gothic Medium"/>
              </a:rPr>
              <a:t>25 stops</a:t>
            </a:r>
            <a:endParaRPr lang="en-US" dirty="0">
              <a:solidFill>
                <a:srgbClr val="3E6574"/>
              </a:solidFill>
              <a:latin typeface="Franklin Gothic Medium"/>
              <a:ea typeface="ＭＳ Ｐゴシック" charset="0"/>
              <a:cs typeface="Franklin Gothic Medium"/>
            </a:endParaRPr>
          </a:p>
        </p:txBody>
      </p:sp>
      <p:sp>
        <p:nvSpPr>
          <p:cNvPr id="132" name="TextBox 6"/>
          <p:cNvSpPr txBox="1">
            <a:spLocks noChangeArrowheads="1"/>
          </p:cNvSpPr>
          <p:nvPr/>
        </p:nvSpPr>
        <p:spPr bwMode="auto">
          <a:xfrm>
            <a:off x="4468728" y="1178248"/>
            <a:ext cx="1075283" cy="369332"/>
          </a:xfrm>
          <a:prstGeom prst="rect">
            <a:avLst/>
          </a:prstGeom>
          <a:noFill/>
          <a:ln w="9525">
            <a:noFill/>
            <a:miter lim="800000"/>
            <a:headEnd/>
            <a:tailEnd/>
          </a:ln>
        </p:spPr>
        <p:txBody>
          <a:bodyPr wrap="square">
            <a:spAutoFit/>
          </a:bodyPr>
          <a:lstStyle/>
          <a:p>
            <a:pPr>
              <a:buClr>
                <a:srgbClr val="B63241"/>
              </a:buClr>
              <a:defRPr/>
            </a:pPr>
            <a:r>
              <a:rPr lang="en-GB" dirty="0" smtClean="0">
                <a:solidFill>
                  <a:srgbClr val="3E6574"/>
                </a:solidFill>
                <a:latin typeface="Franklin Gothic Medium"/>
                <a:ea typeface="ＭＳ Ｐゴシック" charset="0"/>
                <a:cs typeface="Franklin Gothic Medium"/>
              </a:rPr>
              <a:t>50 stops</a:t>
            </a:r>
            <a:endParaRPr lang="en-US" dirty="0">
              <a:solidFill>
                <a:srgbClr val="3E6574"/>
              </a:solidFill>
              <a:latin typeface="Franklin Gothic Medium"/>
              <a:ea typeface="ＭＳ Ｐゴシック" charset="0"/>
              <a:cs typeface="Franklin Gothic Medium"/>
            </a:endParaRPr>
          </a:p>
        </p:txBody>
      </p:sp>
      <p:sp>
        <p:nvSpPr>
          <p:cNvPr id="133" name="TextBox 6"/>
          <p:cNvSpPr txBox="1">
            <a:spLocks noChangeArrowheads="1"/>
          </p:cNvSpPr>
          <p:nvPr/>
        </p:nvSpPr>
        <p:spPr bwMode="auto">
          <a:xfrm>
            <a:off x="861060" y="3204841"/>
            <a:ext cx="1184910" cy="369332"/>
          </a:xfrm>
          <a:prstGeom prst="rect">
            <a:avLst/>
          </a:prstGeom>
          <a:noFill/>
          <a:ln w="9525">
            <a:noFill/>
            <a:miter lim="800000"/>
            <a:headEnd/>
            <a:tailEnd/>
          </a:ln>
        </p:spPr>
        <p:txBody>
          <a:bodyPr wrap="square">
            <a:spAutoFit/>
          </a:bodyPr>
          <a:lstStyle/>
          <a:p>
            <a:pPr>
              <a:buClr>
                <a:srgbClr val="B63241"/>
              </a:buClr>
              <a:defRPr/>
            </a:pPr>
            <a:r>
              <a:rPr lang="en-GB" dirty="0" smtClean="0">
                <a:solidFill>
                  <a:srgbClr val="3E6574"/>
                </a:solidFill>
                <a:latin typeface="Franklin Gothic Medium"/>
                <a:ea typeface="ＭＳ Ｐゴシック" charset="0"/>
                <a:cs typeface="Franklin Gothic Medium"/>
              </a:rPr>
              <a:t>100 stops</a:t>
            </a:r>
            <a:endParaRPr lang="en-US" dirty="0">
              <a:solidFill>
                <a:srgbClr val="3E6574"/>
              </a:solidFill>
              <a:latin typeface="Franklin Gothic Medium"/>
              <a:ea typeface="ＭＳ Ｐゴシック" charset="0"/>
              <a:cs typeface="Franklin Gothic Medium"/>
            </a:endParaRPr>
          </a:p>
        </p:txBody>
      </p:sp>
      <p:sp>
        <p:nvSpPr>
          <p:cNvPr id="134" name="TextBox 6"/>
          <p:cNvSpPr txBox="1">
            <a:spLocks noChangeArrowheads="1"/>
          </p:cNvSpPr>
          <p:nvPr/>
        </p:nvSpPr>
        <p:spPr bwMode="auto">
          <a:xfrm>
            <a:off x="4468728" y="3204841"/>
            <a:ext cx="1209362" cy="369332"/>
          </a:xfrm>
          <a:prstGeom prst="rect">
            <a:avLst/>
          </a:prstGeom>
          <a:noFill/>
          <a:ln w="9525">
            <a:noFill/>
            <a:miter lim="800000"/>
            <a:headEnd/>
            <a:tailEnd/>
          </a:ln>
        </p:spPr>
        <p:txBody>
          <a:bodyPr wrap="square">
            <a:spAutoFit/>
          </a:bodyPr>
          <a:lstStyle/>
          <a:p>
            <a:pPr>
              <a:buClr>
                <a:srgbClr val="B63241"/>
              </a:buClr>
              <a:defRPr/>
            </a:pPr>
            <a:r>
              <a:rPr lang="en-GB" dirty="0" smtClean="0">
                <a:solidFill>
                  <a:srgbClr val="3E6574"/>
                </a:solidFill>
                <a:latin typeface="Franklin Gothic Medium"/>
                <a:ea typeface="ＭＳ Ｐゴシック" charset="0"/>
                <a:cs typeface="Franklin Gothic Medium"/>
              </a:rPr>
              <a:t>250 stops</a:t>
            </a:r>
            <a:endParaRPr lang="en-US" dirty="0">
              <a:solidFill>
                <a:srgbClr val="3E6574"/>
              </a:solidFill>
              <a:latin typeface="Franklin Gothic Medium"/>
              <a:ea typeface="ＭＳ Ｐゴシック" charset="0"/>
              <a:cs typeface="Franklin Gothic Medium"/>
            </a:endParaRPr>
          </a:p>
        </p:txBody>
      </p:sp>
    </p:spTree>
    <p:extLst>
      <p:ext uri="{BB962C8B-B14F-4D97-AF65-F5344CB8AC3E}">
        <p14:creationId xmlns:p14="http://schemas.microsoft.com/office/powerpoint/2010/main" val="102720763"/>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1096878" y="283409"/>
            <a:ext cx="75670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GB" altLang="en-US" sz="2800" dirty="0" smtClean="0">
                <a:solidFill>
                  <a:schemeClr val="bg1"/>
                </a:solidFill>
                <a:latin typeface="Franklin Gothic Medium"/>
                <a:cs typeface="Franklin Gothic Medium"/>
              </a:rPr>
              <a:t>Conclusions and Ongoing Research</a:t>
            </a:r>
            <a:endParaRPr lang="en-GB" altLang="en-US" sz="2800" dirty="0">
              <a:solidFill>
                <a:schemeClr val="bg1"/>
              </a:solidFill>
              <a:latin typeface="Franklin Gothic Medium"/>
              <a:cs typeface="Franklin Gothic Medium"/>
            </a:endParaRPr>
          </a:p>
        </p:txBody>
      </p:sp>
      <mc:AlternateContent xmlns:mc="http://schemas.openxmlformats.org/markup-compatibility/2006" xmlns:a14="http://schemas.microsoft.com/office/drawing/2010/main">
        <mc:Choice Requires="a14">
          <p:sp>
            <p:nvSpPr>
              <p:cNvPr id="475" name="TextBox 6"/>
              <p:cNvSpPr txBox="1">
                <a:spLocks noChangeArrowheads="1"/>
              </p:cNvSpPr>
              <p:nvPr/>
            </p:nvSpPr>
            <p:spPr bwMode="auto">
              <a:xfrm>
                <a:off x="556591" y="1427528"/>
                <a:ext cx="8285958" cy="3422604"/>
              </a:xfrm>
              <a:prstGeom prst="rect">
                <a:avLst/>
              </a:prstGeom>
              <a:noFill/>
              <a:ln w="9525">
                <a:noFill/>
                <a:miter lim="800000"/>
                <a:headEnd/>
                <a:tailEnd/>
              </a:ln>
            </p:spPr>
            <p:txBody>
              <a:bodyPr wrap="square">
                <a:spAutoFit/>
              </a:bodyPr>
              <a:lstStyle/>
              <a:p>
                <a:pPr marL="342900" indent="-342900">
                  <a:buClr>
                    <a:srgbClr val="B63241"/>
                  </a:buClr>
                  <a:buFont typeface="Arial" panose="020B0604020202020204" pitchFamily="34" charset="0"/>
                  <a:buChar char="•"/>
                  <a:defRPr/>
                </a:pPr>
                <a:r>
                  <a:rPr lang="en-US" dirty="0" smtClean="0">
                    <a:solidFill>
                      <a:srgbClr val="3E6574"/>
                    </a:solidFill>
                    <a:latin typeface="Franklin Gothic Medium"/>
                    <a:ea typeface="ＭＳ Ｐゴシック" charset="0"/>
                    <a:cs typeface="Franklin Gothic Medium"/>
                  </a:rPr>
                  <a:t>The lower bound on the number of vehicles</a:t>
                </a:r>
              </a:p>
              <a:p>
                <a:pPr marL="285750" indent="-285750">
                  <a:buClr>
                    <a:srgbClr val="B63241"/>
                  </a:buClr>
                  <a:buFont typeface="Arial" panose="020B0604020202020204" pitchFamily="34" charset="0"/>
                  <a:buChar char="•"/>
                  <a:defRPr/>
                </a:pPr>
                <a:endParaRPr lang="en-US" dirty="0" smtClean="0">
                  <a:solidFill>
                    <a:srgbClr val="3E6574"/>
                  </a:solidFill>
                  <a:latin typeface="Franklin Gothic Medium"/>
                  <a:ea typeface="ＭＳ Ｐゴシック" charset="0"/>
                  <a:cs typeface="Franklin Gothic Medium"/>
                </a:endParaRPr>
              </a:p>
              <a:p>
                <a:pPr>
                  <a:buClr>
                    <a:srgbClr val="B63241"/>
                  </a:buClr>
                  <a:defRPr/>
                </a:pPr>
                <a14:m>
                  <m:oMathPara xmlns:m="http://schemas.openxmlformats.org/officeDocument/2006/math">
                    <m:oMathParaPr>
                      <m:jc m:val="centerGroup"/>
                    </m:oMathParaPr>
                    <m:oMath xmlns:m="http://schemas.openxmlformats.org/officeDocument/2006/math">
                      <m:r>
                        <m:rPr>
                          <m:nor/>
                        </m:rPr>
                        <a:rPr lang="en-GB" b="0" i="0" smtClean="0">
                          <a:solidFill>
                            <a:srgbClr val="3E6574"/>
                          </a:solidFill>
                          <a:latin typeface="Franklin Gothic Medium" panose="020B0603020102020204" pitchFamily="34" charset="0"/>
                          <a:ea typeface="ＭＳ Ｐゴシック" charset="0"/>
                          <a:cs typeface="Franklin Gothic Medium"/>
                        </a:rPr>
                        <m:t>lower</m:t>
                      </m:r>
                      <m:r>
                        <m:rPr>
                          <m:nor/>
                        </m:rPr>
                        <a:rPr lang="en-GB" b="0" i="0" smtClean="0">
                          <a:solidFill>
                            <a:srgbClr val="3E6574"/>
                          </a:solidFill>
                          <a:latin typeface="Franklin Gothic Medium" panose="020B0603020102020204" pitchFamily="34" charset="0"/>
                          <a:ea typeface="ＭＳ Ｐゴシック" charset="0"/>
                          <a:cs typeface="Franklin Gothic Medium"/>
                        </a:rPr>
                        <m:t> </m:t>
                      </m:r>
                      <m:r>
                        <m:rPr>
                          <m:nor/>
                        </m:rPr>
                        <a:rPr lang="en-GB" b="0" i="0" smtClean="0">
                          <a:solidFill>
                            <a:srgbClr val="3E6574"/>
                          </a:solidFill>
                          <a:latin typeface="Franklin Gothic Medium" panose="020B0603020102020204" pitchFamily="34" charset="0"/>
                          <a:ea typeface="ＭＳ Ｐゴシック" charset="0"/>
                          <a:cs typeface="Franklin Gothic Medium"/>
                        </a:rPr>
                        <m:t>bound</m:t>
                      </m:r>
                      <m:r>
                        <m:rPr>
                          <m:nor/>
                        </m:rPr>
                        <a:rPr lang="en-GB" b="0" i="0" smtClean="0">
                          <a:solidFill>
                            <a:srgbClr val="3E6574"/>
                          </a:solidFill>
                          <a:latin typeface="Franklin Gothic Medium" panose="020B0603020102020204" pitchFamily="34" charset="0"/>
                          <a:ea typeface="ＭＳ Ｐゴシック" charset="0"/>
                          <a:cs typeface="Franklin Gothic Medium"/>
                        </a:rPr>
                        <m:t> = </m:t>
                      </m:r>
                      <m:d>
                        <m:dPr>
                          <m:begChr m:val="⌈"/>
                          <m:endChr m:val="⌉"/>
                          <m:ctrlPr>
                            <a:rPr lang="en-GB" b="0" i="1" smtClean="0">
                              <a:solidFill>
                                <a:srgbClr val="3E6574"/>
                              </a:solidFill>
                              <a:latin typeface="Cambria Math"/>
                              <a:ea typeface="ＭＳ Ｐゴシック" charset="0"/>
                            </a:rPr>
                          </m:ctrlPr>
                        </m:dPr>
                        <m:e>
                          <m:f>
                            <m:fPr>
                              <m:ctrlPr>
                                <a:rPr lang="en-GB" b="0" i="1" smtClean="0">
                                  <a:solidFill>
                                    <a:srgbClr val="3E6574"/>
                                  </a:solidFill>
                                  <a:latin typeface="Cambria Math"/>
                                  <a:ea typeface="ＭＳ Ｐゴシック" charset="0"/>
                                </a:rPr>
                              </m:ctrlPr>
                            </m:fPr>
                            <m:num>
                              <m:r>
                                <m:rPr>
                                  <m:nor/>
                                </m:rPr>
                                <a:rPr lang="en-GB" b="0" i="0" smtClean="0">
                                  <a:solidFill>
                                    <a:srgbClr val="3E6574"/>
                                  </a:solidFill>
                                  <a:latin typeface="Franklin Gothic Medium" panose="020B0603020102020204" pitchFamily="34" charset="0"/>
                                  <a:ea typeface="ＭＳ Ｐゴシック" charset="0"/>
                                </a:rPr>
                                <m:t>number</m:t>
                              </m:r>
                              <m:r>
                                <m:rPr>
                                  <m:nor/>
                                </m:rPr>
                                <a:rPr lang="en-GB" b="0" i="0" smtClean="0">
                                  <a:solidFill>
                                    <a:srgbClr val="3E6574"/>
                                  </a:solidFill>
                                  <a:latin typeface="Franklin Gothic Medium" panose="020B0603020102020204" pitchFamily="34" charset="0"/>
                                  <a:ea typeface="ＭＳ Ｐゴシック" charset="0"/>
                                </a:rPr>
                                <m:t> </m:t>
                              </m:r>
                              <m:r>
                                <m:rPr>
                                  <m:nor/>
                                </m:rPr>
                                <a:rPr lang="en-GB" b="0" i="0" smtClean="0">
                                  <a:solidFill>
                                    <a:srgbClr val="3E6574"/>
                                  </a:solidFill>
                                  <a:latin typeface="Franklin Gothic Medium" panose="020B0603020102020204" pitchFamily="34" charset="0"/>
                                  <a:ea typeface="ＭＳ Ｐゴシック" charset="0"/>
                                </a:rPr>
                                <m:t>of</m:t>
                              </m:r>
                              <m:r>
                                <m:rPr>
                                  <m:nor/>
                                </m:rPr>
                                <a:rPr lang="en-GB" b="0" i="0" smtClean="0">
                                  <a:solidFill>
                                    <a:srgbClr val="3E6574"/>
                                  </a:solidFill>
                                  <a:latin typeface="Franklin Gothic Medium" panose="020B0603020102020204" pitchFamily="34" charset="0"/>
                                  <a:ea typeface="ＭＳ Ｐゴシック" charset="0"/>
                                </a:rPr>
                                <m:t> </m:t>
                              </m:r>
                              <m:r>
                                <m:rPr>
                                  <m:nor/>
                                </m:rPr>
                                <a:rPr lang="en-GB" b="0" i="0" smtClean="0">
                                  <a:solidFill>
                                    <a:srgbClr val="3E6574"/>
                                  </a:solidFill>
                                  <a:latin typeface="Franklin Gothic Medium" panose="020B0603020102020204" pitchFamily="34" charset="0"/>
                                  <a:ea typeface="ＭＳ Ｐゴシック" charset="0"/>
                                </a:rPr>
                                <m:t>students</m:t>
                              </m:r>
                            </m:num>
                            <m:den>
                              <m:r>
                                <m:rPr>
                                  <m:nor/>
                                </m:rPr>
                                <a:rPr lang="en-GB" b="0" i="0" smtClean="0">
                                  <a:solidFill>
                                    <a:srgbClr val="3E6574"/>
                                  </a:solidFill>
                                  <a:latin typeface="Franklin Gothic Medium" panose="020B0603020102020204" pitchFamily="34" charset="0"/>
                                  <a:ea typeface="ＭＳ Ｐゴシック" charset="0"/>
                                </a:rPr>
                                <m:t>bus</m:t>
                              </m:r>
                              <m:r>
                                <m:rPr>
                                  <m:nor/>
                                </m:rPr>
                                <a:rPr lang="en-GB" b="0" i="0" smtClean="0">
                                  <a:solidFill>
                                    <a:srgbClr val="3E6574"/>
                                  </a:solidFill>
                                  <a:latin typeface="Franklin Gothic Medium" panose="020B0603020102020204" pitchFamily="34" charset="0"/>
                                  <a:ea typeface="ＭＳ Ｐゴシック" charset="0"/>
                                </a:rPr>
                                <m:t> </m:t>
                              </m:r>
                              <m:r>
                                <m:rPr>
                                  <m:nor/>
                                </m:rPr>
                                <a:rPr lang="en-GB" b="0" i="0" smtClean="0">
                                  <a:solidFill>
                                    <a:srgbClr val="3E6574"/>
                                  </a:solidFill>
                                  <a:latin typeface="Franklin Gothic Medium" panose="020B0603020102020204" pitchFamily="34" charset="0"/>
                                  <a:ea typeface="ＭＳ Ｐゴシック" charset="0"/>
                                </a:rPr>
                                <m:t>capacity</m:t>
                              </m:r>
                            </m:den>
                          </m:f>
                        </m:e>
                      </m:d>
                    </m:oMath>
                  </m:oMathPara>
                </a14:m>
                <a:endParaRPr lang="en-US" dirty="0">
                  <a:solidFill>
                    <a:srgbClr val="3E6574"/>
                  </a:solidFill>
                  <a:latin typeface="Franklin Gothic Medium" panose="020B0603020102020204" pitchFamily="34" charset="0"/>
                  <a:ea typeface="ＭＳ Ｐゴシック" charset="0"/>
                  <a:cs typeface="Franklin Gothic Medium"/>
                </a:endParaRPr>
              </a:p>
              <a:p>
                <a:pPr>
                  <a:buClr>
                    <a:srgbClr val="B63241"/>
                  </a:buClr>
                  <a:defRPr/>
                </a:pPr>
                <a:endParaRPr lang="en-US" dirty="0">
                  <a:solidFill>
                    <a:srgbClr val="3E6574"/>
                  </a:solidFill>
                  <a:latin typeface="Franklin Gothic Medium"/>
                  <a:ea typeface="ＭＳ Ｐゴシック" charset="0"/>
                  <a:cs typeface="Franklin Gothic Medium"/>
                </a:endParaRPr>
              </a:p>
              <a:p>
                <a:pPr>
                  <a:buClr>
                    <a:srgbClr val="B63241"/>
                  </a:buClr>
                  <a:defRPr/>
                </a:pPr>
                <a:r>
                  <a:rPr lang="en-US" dirty="0" smtClean="0">
                    <a:solidFill>
                      <a:srgbClr val="3E6574"/>
                    </a:solidFill>
                    <a:latin typeface="Franklin Gothic Medium"/>
                    <a:ea typeface="ＭＳ Ｐゴシック" charset="0"/>
                    <a:cs typeface="Franklin Gothic Medium"/>
                  </a:rPr>
                  <a:t>      is usually achieved quickly (for random and real-world instances)</a:t>
                </a:r>
                <a:endParaRPr lang="en-US" dirty="0">
                  <a:solidFill>
                    <a:srgbClr val="3E6574"/>
                  </a:solidFill>
                  <a:latin typeface="Franklin Gothic Medium"/>
                  <a:ea typeface="ＭＳ Ｐゴシック" charset="0"/>
                  <a:cs typeface="Franklin Gothic Medium"/>
                </a:endParaRPr>
              </a:p>
              <a:p>
                <a:pPr marL="342900" indent="-342900">
                  <a:buClr>
                    <a:srgbClr val="B63241"/>
                  </a:buClr>
                  <a:buFont typeface="Arial" panose="020B0604020202020204" pitchFamily="34" charset="0"/>
                  <a:buChar char="•"/>
                  <a:defRPr/>
                </a:pPr>
                <a:endParaRPr lang="en-US" dirty="0" smtClean="0">
                  <a:solidFill>
                    <a:srgbClr val="3E6574"/>
                  </a:solidFill>
                  <a:latin typeface="Franklin Gothic Medium"/>
                  <a:ea typeface="ＭＳ Ｐゴシック" charset="0"/>
                  <a:cs typeface="Franklin Gothic Medium"/>
                </a:endParaRPr>
              </a:p>
              <a:p>
                <a:pPr marL="342900" indent="-342900">
                  <a:buClr>
                    <a:srgbClr val="B63241"/>
                  </a:buClr>
                  <a:buFont typeface="Arial" panose="020B0604020202020204" pitchFamily="34" charset="0"/>
                  <a:buChar char="•"/>
                  <a:defRPr/>
                </a:pPr>
                <a:r>
                  <a:rPr lang="en-US" dirty="0" smtClean="0">
                    <a:solidFill>
                      <a:srgbClr val="3E6574"/>
                    </a:solidFill>
                    <a:latin typeface="Franklin Gothic Medium"/>
                    <a:ea typeface="ＭＳ Ｐゴシック" charset="0"/>
                    <a:cs typeface="Franklin Gothic Medium"/>
                  </a:rPr>
                  <a:t>In real-world problems, use of minimal coverings seems to result in overly long walks</a:t>
                </a:r>
              </a:p>
              <a:p>
                <a:pPr marL="342900" indent="-342900">
                  <a:buClr>
                    <a:srgbClr val="B63241"/>
                  </a:buClr>
                  <a:buFont typeface="Arial" panose="020B0604020202020204" pitchFamily="34" charset="0"/>
                  <a:buChar char="•"/>
                  <a:defRPr/>
                </a:pPr>
                <a:endParaRPr lang="en-US" dirty="0">
                  <a:solidFill>
                    <a:srgbClr val="3E6574"/>
                  </a:solidFill>
                  <a:latin typeface="Franklin Gothic Medium"/>
                  <a:ea typeface="ＭＳ Ｐゴシック" charset="0"/>
                  <a:cs typeface="Franklin Gothic Medium"/>
                </a:endParaRPr>
              </a:p>
              <a:p>
                <a:pPr marL="342900" indent="-342900">
                  <a:buClr>
                    <a:srgbClr val="B63241"/>
                  </a:buClr>
                  <a:buFont typeface="Arial" panose="020B0604020202020204" pitchFamily="34" charset="0"/>
                  <a:buChar char="•"/>
                  <a:defRPr/>
                </a:pPr>
                <a:r>
                  <a:rPr lang="en-US" dirty="0" smtClean="0">
                    <a:solidFill>
                      <a:srgbClr val="3E6574"/>
                    </a:solidFill>
                    <a:latin typeface="Franklin Gothic Medium"/>
                    <a:ea typeface="ＭＳ Ｐゴシック" charset="0"/>
                    <a:cs typeface="Franklin Gothic Medium"/>
                  </a:rPr>
                  <a:t>Current research is therefore exploring the multi-objective nature of the problem</a:t>
                </a:r>
              </a:p>
            </p:txBody>
          </p:sp>
        </mc:Choice>
        <mc:Fallback xmlns="">
          <p:sp>
            <p:nvSpPr>
              <p:cNvPr id="475" name="TextBox 6"/>
              <p:cNvSpPr txBox="1">
                <a:spLocks noRot="1" noChangeAspect="1" noMove="1" noResize="1" noEditPoints="1" noAdjustHandles="1" noChangeArrowheads="1" noChangeShapeType="1" noTextEdit="1"/>
              </p:cNvSpPr>
              <p:nvPr/>
            </p:nvSpPr>
            <p:spPr bwMode="auto">
              <a:xfrm>
                <a:off x="556591" y="1427528"/>
                <a:ext cx="8285958" cy="3422604"/>
              </a:xfrm>
              <a:prstGeom prst="rect">
                <a:avLst/>
              </a:prstGeom>
              <a:blipFill rotWithShape="1">
                <a:blip r:embed="rId3"/>
                <a:stretch>
                  <a:fillRect l="-441" t="-890" b="-1779"/>
                </a:stretch>
              </a:blipFill>
              <a:ln w="9525">
                <a:noFill/>
                <a:miter lim="800000"/>
                <a:headEnd/>
                <a:tailEnd/>
              </a:ln>
            </p:spPr>
            <p:txBody>
              <a:bodyPr/>
              <a:lstStyle/>
              <a:p>
                <a:r>
                  <a:rPr lang="en-GB">
                    <a:noFill/>
                  </a:rPr>
                  <a:t> </a:t>
                </a:r>
              </a:p>
            </p:txBody>
          </p:sp>
        </mc:Fallback>
      </mc:AlternateContent>
      <p:pic>
        <p:nvPicPr>
          <p:cNvPr id="2" name="Picture 1"/>
          <p:cNvPicPr>
            <a:picLocks noChangeAspect="1"/>
          </p:cNvPicPr>
          <p:nvPr/>
        </p:nvPicPr>
        <p:blipFill>
          <a:blip r:embed="rId4"/>
          <a:stretch>
            <a:fillRect/>
          </a:stretch>
        </p:blipFill>
        <p:spPr>
          <a:xfrm>
            <a:off x="2567876" y="4612193"/>
            <a:ext cx="4263388" cy="2112299"/>
          </a:xfrm>
          <a:prstGeom prst="rect">
            <a:avLst/>
          </a:prstGeom>
        </p:spPr>
      </p:pic>
    </p:spTree>
    <p:extLst>
      <p:ext uri="{BB962C8B-B14F-4D97-AF65-F5344CB8AC3E}">
        <p14:creationId xmlns:p14="http://schemas.microsoft.com/office/powerpoint/2010/main" val="964535169"/>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68083" y="179329"/>
            <a:ext cx="6823708" cy="830997"/>
          </a:xfrm>
          <a:prstGeom prst="rect">
            <a:avLst/>
          </a:prstGeom>
          <a:noFill/>
        </p:spPr>
        <p:txBody>
          <a:bodyPr wrap="square" rtlCol="0">
            <a:spAutoFit/>
          </a:bodyPr>
          <a:lstStyle/>
          <a:p>
            <a:r>
              <a:rPr lang="en-AU" sz="2400" dirty="0">
                <a:solidFill>
                  <a:schemeClr val="bg1"/>
                </a:solidFill>
                <a:latin typeface="Franklin Gothic Medium"/>
                <a:cs typeface="Franklin Gothic Medium"/>
              </a:rPr>
              <a:t>Three real-world operational research problems and their underlying graph properties.</a:t>
            </a:r>
            <a:endParaRPr lang="en-US" sz="2400" dirty="0">
              <a:solidFill>
                <a:schemeClr val="bg1"/>
              </a:solidFill>
              <a:latin typeface="Franklin Gothic Medium"/>
              <a:cs typeface="Franklin Gothic Medium"/>
            </a:endParaRPr>
          </a:p>
        </p:txBody>
      </p:sp>
      <p:sp>
        <p:nvSpPr>
          <p:cNvPr id="8" name="Rectangle 7"/>
          <p:cNvSpPr/>
          <p:nvPr/>
        </p:nvSpPr>
        <p:spPr>
          <a:xfrm>
            <a:off x="0" y="5466302"/>
            <a:ext cx="9144000" cy="1391697"/>
          </a:xfrm>
          <a:prstGeom prst="rect">
            <a:avLst/>
          </a:prstGeom>
          <a:solidFill>
            <a:schemeClr val="tx1">
              <a:alpha val="31000"/>
            </a:schemeClr>
          </a:solidFill>
          <a:ln>
            <a:noFill/>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sz="1800" dirty="0"/>
          </a:p>
        </p:txBody>
      </p:sp>
      <p:sp>
        <p:nvSpPr>
          <p:cNvPr id="9" name="TextBox 6"/>
          <p:cNvSpPr txBox="1">
            <a:spLocks noChangeArrowheads="1"/>
          </p:cNvSpPr>
          <p:nvPr/>
        </p:nvSpPr>
        <p:spPr bwMode="auto">
          <a:xfrm>
            <a:off x="157366" y="5635625"/>
            <a:ext cx="870276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80975" indent="-180975"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buClr>
                <a:srgbClr val="B63241"/>
              </a:buClr>
            </a:pPr>
            <a:r>
              <a:rPr lang="en-GB" altLang="en-US" b="1" dirty="0" err="1" smtClean="0">
                <a:solidFill>
                  <a:schemeClr val="bg1"/>
                </a:solidFill>
                <a:latin typeface="Franklin Gothic Medium"/>
                <a:cs typeface="Franklin Gothic Medium"/>
              </a:rPr>
              <a:t>Rhyd</a:t>
            </a:r>
            <a:r>
              <a:rPr lang="en-GB" altLang="en-US" b="1" dirty="0" smtClean="0">
                <a:solidFill>
                  <a:schemeClr val="bg1"/>
                </a:solidFill>
                <a:latin typeface="Franklin Gothic Medium"/>
                <a:cs typeface="Franklin Gothic Medium"/>
              </a:rPr>
              <a:t> Lewis</a:t>
            </a:r>
            <a:endParaRPr lang="en-GB" altLang="en-US" b="1" baseline="30000" dirty="0" smtClean="0">
              <a:solidFill>
                <a:schemeClr val="bg1"/>
              </a:solidFill>
              <a:latin typeface="Franklin Gothic Medium"/>
              <a:cs typeface="Franklin Gothic Medium"/>
            </a:endParaRPr>
          </a:p>
          <a:p>
            <a:pPr eaLnBrk="1" hangingPunct="1">
              <a:buClr>
                <a:srgbClr val="B63241"/>
              </a:buClr>
            </a:pPr>
            <a:r>
              <a:rPr lang="en-GB" altLang="en-US" sz="1600" dirty="0" smtClean="0">
                <a:solidFill>
                  <a:schemeClr val="bg1"/>
                </a:solidFill>
                <a:latin typeface="Franklin Gothic Medium"/>
                <a:cs typeface="Franklin Gothic Medium"/>
              </a:rPr>
              <a:t>School of Mathematics, Cardiff University, LewisR9@cf.ac.uk.</a:t>
            </a:r>
          </a:p>
          <a:p>
            <a:pPr eaLnBrk="1" hangingPunct="1">
              <a:buClr>
                <a:srgbClr val="B63241"/>
              </a:buClr>
            </a:pPr>
            <a:r>
              <a:rPr lang="en-GB" altLang="en-US" sz="1600" dirty="0" smtClean="0">
                <a:solidFill>
                  <a:schemeClr val="bg1"/>
                </a:solidFill>
                <a:latin typeface="Franklin Gothic Medium"/>
                <a:cs typeface="Franklin Gothic Medium"/>
              </a:rPr>
              <a:t>www.RhydLewis.eu</a:t>
            </a:r>
          </a:p>
        </p:txBody>
      </p:sp>
      <p:pic>
        <p:nvPicPr>
          <p:cNvPr id="5" name="Picture 4" descr="Image result for cardiff univers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807" y="1395191"/>
            <a:ext cx="1177850" cy="11369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monash univers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9638" y="3879540"/>
            <a:ext cx="1406584" cy="140658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2898876" y="1672650"/>
            <a:ext cx="3188464" cy="3091036"/>
            <a:chOff x="2709918" y="1993430"/>
            <a:chExt cx="2415122" cy="2403372"/>
          </a:xfrm>
        </p:grpSpPr>
        <p:sp>
          <p:nvSpPr>
            <p:cNvPr id="10" name="Line 843"/>
            <p:cNvSpPr>
              <a:spLocks noChangeShapeType="1"/>
            </p:cNvSpPr>
            <p:nvPr/>
          </p:nvSpPr>
          <p:spPr bwMode="auto">
            <a:xfrm>
              <a:off x="3934282" y="3657851"/>
              <a:ext cx="505696" cy="530148"/>
            </a:xfrm>
            <a:prstGeom prst="line">
              <a:avLst/>
            </a:prstGeom>
            <a:noFill/>
            <a:ln w="19050">
              <a:solidFill>
                <a:schemeClr val="tx1">
                  <a:lumMod val="75000"/>
                  <a:lumOff val="25000"/>
                </a:schemeClr>
              </a:solidFill>
              <a:round/>
              <a:headEnd/>
              <a:tailEnd/>
            </a:ln>
            <a:effectLst/>
          </p:spPr>
          <p:txBody>
            <a:bodyPr/>
            <a:lstStyle/>
            <a:p>
              <a:endParaRPr lang="en-GB" sz="4400" dirty="0"/>
            </a:p>
          </p:txBody>
        </p:sp>
        <p:sp>
          <p:nvSpPr>
            <p:cNvPr id="11" name="Line 843"/>
            <p:cNvSpPr>
              <a:spLocks noChangeShapeType="1"/>
            </p:cNvSpPr>
            <p:nvPr/>
          </p:nvSpPr>
          <p:spPr bwMode="auto">
            <a:xfrm flipH="1">
              <a:off x="3963434" y="2127277"/>
              <a:ext cx="474308" cy="666296"/>
            </a:xfrm>
            <a:prstGeom prst="line">
              <a:avLst/>
            </a:prstGeom>
            <a:noFill/>
            <a:ln w="19050">
              <a:solidFill>
                <a:schemeClr val="tx1">
                  <a:lumMod val="75000"/>
                  <a:lumOff val="25000"/>
                </a:schemeClr>
              </a:solidFill>
              <a:round/>
              <a:headEnd/>
              <a:tailEnd/>
            </a:ln>
            <a:effectLst/>
          </p:spPr>
          <p:txBody>
            <a:bodyPr/>
            <a:lstStyle/>
            <a:p>
              <a:endParaRPr lang="en-GB" sz="4400" dirty="0"/>
            </a:p>
          </p:txBody>
        </p:sp>
        <p:sp>
          <p:nvSpPr>
            <p:cNvPr id="12" name="Line 833"/>
            <p:cNvSpPr>
              <a:spLocks noChangeShapeType="1"/>
            </p:cNvSpPr>
            <p:nvPr/>
          </p:nvSpPr>
          <p:spPr bwMode="auto">
            <a:xfrm flipH="1">
              <a:off x="2843105" y="2125807"/>
              <a:ext cx="535708" cy="667766"/>
            </a:xfrm>
            <a:prstGeom prst="line">
              <a:avLst/>
            </a:prstGeom>
            <a:noFill/>
            <a:ln w="19050">
              <a:solidFill>
                <a:schemeClr val="tx1">
                  <a:lumMod val="75000"/>
                  <a:lumOff val="25000"/>
                </a:schemeClr>
              </a:solidFill>
              <a:round/>
              <a:headEnd/>
              <a:tailEnd/>
            </a:ln>
            <a:effectLst/>
          </p:spPr>
          <p:txBody>
            <a:bodyPr/>
            <a:lstStyle/>
            <a:p>
              <a:endParaRPr lang="en-GB" sz="4400" dirty="0"/>
            </a:p>
          </p:txBody>
        </p:sp>
        <p:sp>
          <p:nvSpPr>
            <p:cNvPr id="13" name="Line 834"/>
            <p:cNvSpPr>
              <a:spLocks noChangeShapeType="1"/>
            </p:cNvSpPr>
            <p:nvPr/>
          </p:nvSpPr>
          <p:spPr bwMode="auto">
            <a:xfrm flipH="1" flipV="1">
              <a:off x="3378812" y="2125807"/>
              <a:ext cx="538667" cy="667766"/>
            </a:xfrm>
            <a:prstGeom prst="line">
              <a:avLst/>
            </a:prstGeom>
            <a:noFill/>
            <a:ln w="19050">
              <a:solidFill>
                <a:schemeClr val="tx1">
                  <a:lumMod val="75000"/>
                  <a:lumOff val="25000"/>
                </a:schemeClr>
              </a:solidFill>
              <a:round/>
              <a:headEnd/>
              <a:tailEnd/>
            </a:ln>
            <a:effectLst/>
          </p:spPr>
          <p:txBody>
            <a:bodyPr/>
            <a:lstStyle/>
            <a:p>
              <a:endParaRPr lang="en-GB" sz="4400" dirty="0"/>
            </a:p>
          </p:txBody>
        </p:sp>
        <p:sp>
          <p:nvSpPr>
            <p:cNvPr id="14" name="Line 835"/>
            <p:cNvSpPr>
              <a:spLocks noChangeShapeType="1"/>
            </p:cNvSpPr>
            <p:nvPr/>
          </p:nvSpPr>
          <p:spPr bwMode="auto">
            <a:xfrm>
              <a:off x="2843105" y="3593716"/>
              <a:ext cx="1074375" cy="0"/>
            </a:xfrm>
            <a:prstGeom prst="line">
              <a:avLst/>
            </a:prstGeom>
            <a:noFill/>
            <a:ln w="19050">
              <a:solidFill>
                <a:schemeClr val="tx1">
                  <a:lumMod val="75000"/>
                  <a:lumOff val="25000"/>
                </a:schemeClr>
              </a:solidFill>
              <a:round/>
              <a:headEnd/>
              <a:tailEnd/>
            </a:ln>
            <a:effectLst/>
          </p:spPr>
          <p:txBody>
            <a:bodyPr/>
            <a:lstStyle/>
            <a:p>
              <a:endParaRPr lang="en-GB" sz="4400" dirty="0"/>
            </a:p>
          </p:txBody>
        </p:sp>
        <p:sp>
          <p:nvSpPr>
            <p:cNvPr id="15" name="Line 836"/>
            <p:cNvSpPr>
              <a:spLocks noChangeShapeType="1"/>
            </p:cNvSpPr>
            <p:nvPr/>
          </p:nvSpPr>
          <p:spPr bwMode="auto">
            <a:xfrm flipV="1">
              <a:off x="2843105" y="2793573"/>
              <a:ext cx="0" cy="800143"/>
            </a:xfrm>
            <a:prstGeom prst="line">
              <a:avLst/>
            </a:prstGeom>
            <a:noFill/>
            <a:ln w="19050">
              <a:solidFill>
                <a:schemeClr val="tx1">
                  <a:lumMod val="75000"/>
                  <a:lumOff val="25000"/>
                </a:schemeClr>
              </a:solidFill>
              <a:round/>
              <a:headEnd/>
              <a:tailEnd/>
            </a:ln>
            <a:effectLst/>
          </p:spPr>
          <p:txBody>
            <a:bodyPr/>
            <a:lstStyle/>
            <a:p>
              <a:endParaRPr lang="en-GB" sz="4400" dirty="0"/>
            </a:p>
          </p:txBody>
        </p:sp>
        <p:sp>
          <p:nvSpPr>
            <p:cNvPr id="16" name="Line 837"/>
            <p:cNvSpPr>
              <a:spLocks noChangeShapeType="1"/>
            </p:cNvSpPr>
            <p:nvPr/>
          </p:nvSpPr>
          <p:spPr bwMode="auto">
            <a:xfrm flipV="1">
              <a:off x="3917479" y="2793573"/>
              <a:ext cx="0" cy="800143"/>
            </a:xfrm>
            <a:prstGeom prst="line">
              <a:avLst/>
            </a:prstGeom>
            <a:noFill/>
            <a:ln w="19050">
              <a:solidFill>
                <a:schemeClr val="tx1">
                  <a:lumMod val="75000"/>
                  <a:lumOff val="25000"/>
                </a:schemeClr>
              </a:solidFill>
              <a:round/>
              <a:headEnd/>
              <a:tailEnd/>
            </a:ln>
            <a:effectLst/>
          </p:spPr>
          <p:txBody>
            <a:bodyPr/>
            <a:lstStyle/>
            <a:p>
              <a:endParaRPr lang="en-GB" sz="4400" dirty="0"/>
            </a:p>
          </p:txBody>
        </p:sp>
        <p:sp>
          <p:nvSpPr>
            <p:cNvPr id="17" name="Line 838"/>
            <p:cNvSpPr>
              <a:spLocks noChangeShapeType="1"/>
            </p:cNvSpPr>
            <p:nvPr/>
          </p:nvSpPr>
          <p:spPr bwMode="auto">
            <a:xfrm flipV="1">
              <a:off x="2843105" y="2793573"/>
              <a:ext cx="1074375" cy="800143"/>
            </a:xfrm>
            <a:prstGeom prst="line">
              <a:avLst/>
            </a:prstGeom>
            <a:noFill/>
            <a:ln w="19050">
              <a:solidFill>
                <a:schemeClr val="tx1">
                  <a:lumMod val="75000"/>
                  <a:lumOff val="25000"/>
                </a:schemeClr>
              </a:solidFill>
              <a:round/>
              <a:headEnd/>
              <a:tailEnd/>
            </a:ln>
            <a:effectLst/>
          </p:spPr>
          <p:txBody>
            <a:bodyPr/>
            <a:lstStyle/>
            <a:p>
              <a:endParaRPr lang="en-GB" sz="4400" dirty="0"/>
            </a:p>
          </p:txBody>
        </p:sp>
        <p:sp>
          <p:nvSpPr>
            <p:cNvPr id="18" name="Line 839"/>
            <p:cNvSpPr>
              <a:spLocks noChangeShapeType="1"/>
            </p:cNvSpPr>
            <p:nvPr/>
          </p:nvSpPr>
          <p:spPr bwMode="auto">
            <a:xfrm>
              <a:off x="2843105" y="2793573"/>
              <a:ext cx="1074375" cy="800143"/>
            </a:xfrm>
            <a:prstGeom prst="line">
              <a:avLst/>
            </a:prstGeom>
            <a:noFill/>
            <a:ln w="19050">
              <a:solidFill>
                <a:schemeClr val="tx1">
                  <a:lumMod val="75000"/>
                  <a:lumOff val="25000"/>
                </a:schemeClr>
              </a:solidFill>
              <a:round/>
              <a:headEnd/>
              <a:tailEnd/>
            </a:ln>
            <a:effectLst/>
          </p:spPr>
          <p:txBody>
            <a:bodyPr/>
            <a:lstStyle/>
            <a:p>
              <a:endParaRPr lang="en-GB" sz="4400" dirty="0"/>
            </a:p>
          </p:txBody>
        </p:sp>
        <p:sp>
          <p:nvSpPr>
            <p:cNvPr id="19" name="Line 840"/>
            <p:cNvSpPr>
              <a:spLocks noChangeShapeType="1"/>
            </p:cNvSpPr>
            <p:nvPr/>
          </p:nvSpPr>
          <p:spPr bwMode="auto">
            <a:xfrm flipH="1">
              <a:off x="2843105" y="2793573"/>
              <a:ext cx="1074375" cy="0"/>
            </a:xfrm>
            <a:prstGeom prst="line">
              <a:avLst/>
            </a:prstGeom>
            <a:noFill/>
            <a:ln w="19050">
              <a:solidFill>
                <a:schemeClr val="tx1">
                  <a:lumMod val="75000"/>
                  <a:lumOff val="25000"/>
                </a:schemeClr>
              </a:solidFill>
              <a:round/>
              <a:headEnd/>
              <a:tailEnd/>
            </a:ln>
            <a:effectLst/>
          </p:spPr>
          <p:txBody>
            <a:bodyPr/>
            <a:lstStyle/>
            <a:p>
              <a:endParaRPr lang="en-GB" sz="4400" dirty="0"/>
            </a:p>
          </p:txBody>
        </p:sp>
        <p:sp>
          <p:nvSpPr>
            <p:cNvPr id="20" name="Line 841"/>
            <p:cNvSpPr>
              <a:spLocks noChangeShapeType="1"/>
            </p:cNvSpPr>
            <p:nvPr/>
          </p:nvSpPr>
          <p:spPr bwMode="auto">
            <a:xfrm flipH="1">
              <a:off x="2843105" y="2125807"/>
              <a:ext cx="535708" cy="1467909"/>
            </a:xfrm>
            <a:prstGeom prst="line">
              <a:avLst/>
            </a:prstGeom>
            <a:noFill/>
            <a:ln w="19050">
              <a:solidFill>
                <a:schemeClr val="tx1">
                  <a:lumMod val="75000"/>
                  <a:lumOff val="25000"/>
                </a:schemeClr>
              </a:solidFill>
              <a:round/>
              <a:headEnd/>
              <a:tailEnd/>
            </a:ln>
            <a:effectLst/>
          </p:spPr>
          <p:txBody>
            <a:bodyPr/>
            <a:lstStyle/>
            <a:p>
              <a:endParaRPr lang="en-GB" sz="4400" dirty="0"/>
            </a:p>
          </p:txBody>
        </p:sp>
        <p:sp>
          <p:nvSpPr>
            <p:cNvPr id="21" name="Line 842"/>
            <p:cNvSpPr>
              <a:spLocks noChangeShapeType="1"/>
            </p:cNvSpPr>
            <p:nvPr/>
          </p:nvSpPr>
          <p:spPr bwMode="auto">
            <a:xfrm>
              <a:off x="3378812" y="2125807"/>
              <a:ext cx="538667" cy="1467909"/>
            </a:xfrm>
            <a:prstGeom prst="line">
              <a:avLst/>
            </a:prstGeom>
            <a:noFill/>
            <a:ln w="19050">
              <a:solidFill>
                <a:schemeClr val="tx1">
                  <a:lumMod val="75000"/>
                  <a:lumOff val="25000"/>
                </a:schemeClr>
              </a:solidFill>
              <a:round/>
              <a:headEnd/>
              <a:tailEnd/>
            </a:ln>
            <a:effectLst/>
          </p:spPr>
          <p:txBody>
            <a:bodyPr/>
            <a:lstStyle/>
            <a:p>
              <a:endParaRPr lang="en-GB" sz="4400" dirty="0"/>
            </a:p>
          </p:txBody>
        </p:sp>
        <p:sp>
          <p:nvSpPr>
            <p:cNvPr id="22" name="Line 843"/>
            <p:cNvSpPr>
              <a:spLocks noChangeShapeType="1"/>
            </p:cNvSpPr>
            <p:nvPr/>
          </p:nvSpPr>
          <p:spPr bwMode="auto">
            <a:xfrm flipH="1">
              <a:off x="3381772" y="2125807"/>
              <a:ext cx="1071415" cy="0"/>
            </a:xfrm>
            <a:prstGeom prst="line">
              <a:avLst/>
            </a:prstGeom>
            <a:noFill/>
            <a:ln w="19050">
              <a:solidFill>
                <a:schemeClr val="tx1">
                  <a:lumMod val="75000"/>
                  <a:lumOff val="25000"/>
                </a:schemeClr>
              </a:solidFill>
              <a:round/>
              <a:headEnd/>
              <a:tailEnd/>
            </a:ln>
            <a:effectLst/>
          </p:spPr>
          <p:txBody>
            <a:bodyPr/>
            <a:lstStyle/>
            <a:p>
              <a:endParaRPr lang="en-GB" sz="4400" dirty="0"/>
            </a:p>
          </p:txBody>
        </p:sp>
        <p:sp>
          <p:nvSpPr>
            <p:cNvPr id="23" name="Line 844"/>
            <p:cNvSpPr>
              <a:spLocks noChangeShapeType="1"/>
            </p:cNvSpPr>
            <p:nvPr/>
          </p:nvSpPr>
          <p:spPr bwMode="auto">
            <a:xfrm flipH="1">
              <a:off x="3917479" y="2793573"/>
              <a:ext cx="1071415" cy="0"/>
            </a:xfrm>
            <a:prstGeom prst="line">
              <a:avLst/>
            </a:prstGeom>
            <a:noFill/>
            <a:ln w="19050">
              <a:solidFill>
                <a:schemeClr val="tx1">
                  <a:lumMod val="75000"/>
                  <a:lumOff val="25000"/>
                </a:schemeClr>
              </a:solidFill>
              <a:round/>
              <a:headEnd/>
              <a:tailEnd/>
            </a:ln>
            <a:effectLst/>
          </p:spPr>
          <p:txBody>
            <a:bodyPr/>
            <a:lstStyle/>
            <a:p>
              <a:endParaRPr lang="en-GB" sz="4400" dirty="0"/>
            </a:p>
          </p:txBody>
        </p:sp>
        <p:sp>
          <p:nvSpPr>
            <p:cNvPr id="24" name="Line 845"/>
            <p:cNvSpPr>
              <a:spLocks noChangeShapeType="1"/>
            </p:cNvSpPr>
            <p:nvPr/>
          </p:nvSpPr>
          <p:spPr bwMode="auto">
            <a:xfrm>
              <a:off x="4453187" y="2125807"/>
              <a:ext cx="538667" cy="667766"/>
            </a:xfrm>
            <a:prstGeom prst="line">
              <a:avLst/>
            </a:prstGeom>
            <a:noFill/>
            <a:ln w="19050">
              <a:solidFill>
                <a:schemeClr val="tx1">
                  <a:lumMod val="75000"/>
                  <a:lumOff val="25000"/>
                </a:schemeClr>
              </a:solidFill>
              <a:round/>
              <a:headEnd/>
              <a:tailEnd/>
            </a:ln>
            <a:effectLst/>
          </p:spPr>
          <p:txBody>
            <a:bodyPr/>
            <a:lstStyle/>
            <a:p>
              <a:endParaRPr lang="en-GB" sz="4400" dirty="0"/>
            </a:p>
          </p:txBody>
        </p:sp>
        <p:sp>
          <p:nvSpPr>
            <p:cNvPr id="25" name="Line 846"/>
            <p:cNvSpPr>
              <a:spLocks noChangeShapeType="1"/>
            </p:cNvSpPr>
            <p:nvPr/>
          </p:nvSpPr>
          <p:spPr bwMode="auto">
            <a:xfrm>
              <a:off x="4991854" y="2793573"/>
              <a:ext cx="0" cy="800143"/>
            </a:xfrm>
            <a:prstGeom prst="line">
              <a:avLst/>
            </a:prstGeom>
            <a:noFill/>
            <a:ln w="19050">
              <a:solidFill>
                <a:schemeClr val="tx1">
                  <a:lumMod val="75000"/>
                  <a:lumOff val="25000"/>
                </a:schemeClr>
              </a:solidFill>
              <a:round/>
              <a:headEnd/>
              <a:tailEnd/>
            </a:ln>
            <a:effectLst/>
          </p:spPr>
          <p:txBody>
            <a:bodyPr/>
            <a:lstStyle/>
            <a:p>
              <a:endParaRPr lang="en-GB" sz="4400" dirty="0"/>
            </a:p>
          </p:txBody>
        </p:sp>
        <p:sp>
          <p:nvSpPr>
            <p:cNvPr id="26" name="Line 847"/>
            <p:cNvSpPr>
              <a:spLocks noChangeShapeType="1"/>
            </p:cNvSpPr>
            <p:nvPr/>
          </p:nvSpPr>
          <p:spPr bwMode="auto">
            <a:xfrm flipV="1">
              <a:off x="4453187" y="2793573"/>
              <a:ext cx="538667" cy="1467909"/>
            </a:xfrm>
            <a:prstGeom prst="line">
              <a:avLst/>
            </a:prstGeom>
            <a:noFill/>
            <a:ln w="19050">
              <a:solidFill>
                <a:schemeClr val="tx1">
                  <a:lumMod val="75000"/>
                  <a:lumOff val="25000"/>
                </a:schemeClr>
              </a:solidFill>
              <a:round/>
              <a:headEnd/>
              <a:tailEnd/>
            </a:ln>
            <a:effectLst/>
          </p:spPr>
          <p:txBody>
            <a:bodyPr/>
            <a:lstStyle/>
            <a:p>
              <a:endParaRPr lang="en-GB" sz="4400" dirty="0"/>
            </a:p>
          </p:txBody>
        </p:sp>
        <p:sp>
          <p:nvSpPr>
            <p:cNvPr id="27" name="Line 848"/>
            <p:cNvSpPr>
              <a:spLocks noChangeShapeType="1"/>
            </p:cNvSpPr>
            <p:nvPr/>
          </p:nvSpPr>
          <p:spPr bwMode="auto">
            <a:xfrm flipV="1">
              <a:off x="3917479" y="2793573"/>
              <a:ext cx="1074375" cy="800143"/>
            </a:xfrm>
            <a:prstGeom prst="line">
              <a:avLst/>
            </a:prstGeom>
            <a:noFill/>
            <a:ln w="19050">
              <a:solidFill>
                <a:schemeClr val="tx1">
                  <a:lumMod val="75000"/>
                  <a:lumOff val="25000"/>
                </a:schemeClr>
              </a:solidFill>
              <a:round/>
              <a:headEnd/>
              <a:tailEnd/>
            </a:ln>
            <a:effectLst/>
          </p:spPr>
          <p:txBody>
            <a:bodyPr/>
            <a:lstStyle/>
            <a:p>
              <a:endParaRPr lang="en-GB" sz="4400" dirty="0"/>
            </a:p>
          </p:txBody>
        </p:sp>
        <p:sp>
          <p:nvSpPr>
            <p:cNvPr id="28" name="Line 849"/>
            <p:cNvSpPr>
              <a:spLocks noChangeShapeType="1"/>
            </p:cNvSpPr>
            <p:nvPr/>
          </p:nvSpPr>
          <p:spPr bwMode="auto">
            <a:xfrm>
              <a:off x="3917479" y="2793573"/>
              <a:ext cx="1074375" cy="800143"/>
            </a:xfrm>
            <a:prstGeom prst="line">
              <a:avLst/>
            </a:prstGeom>
            <a:noFill/>
            <a:ln w="19050">
              <a:solidFill>
                <a:schemeClr val="tx1">
                  <a:lumMod val="75000"/>
                  <a:lumOff val="25000"/>
                </a:schemeClr>
              </a:solidFill>
              <a:round/>
              <a:headEnd/>
              <a:tailEnd/>
            </a:ln>
            <a:effectLst/>
          </p:spPr>
          <p:txBody>
            <a:bodyPr/>
            <a:lstStyle/>
            <a:p>
              <a:endParaRPr lang="en-GB" sz="4400" dirty="0"/>
            </a:p>
          </p:txBody>
        </p:sp>
        <p:sp>
          <p:nvSpPr>
            <p:cNvPr id="29" name="Line 850"/>
            <p:cNvSpPr>
              <a:spLocks noChangeShapeType="1"/>
            </p:cNvSpPr>
            <p:nvPr/>
          </p:nvSpPr>
          <p:spPr bwMode="auto">
            <a:xfrm>
              <a:off x="2843105" y="3593716"/>
              <a:ext cx="535708" cy="667766"/>
            </a:xfrm>
            <a:prstGeom prst="line">
              <a:avLst/>
            </a:prstGeom>
            <a:noFill/>
            <a:ln w="19050">
              <a:solidFill>
                <a:schemeClr val="tx1">
                  <a:lumMod val="75000"/>
                  <a:lumOff val="25000"/>
                </a:schemeClr>
              </a:solidFill>
              <a:round/>
              <a:headEnd/>
              <a:tailEnd/>
            </a:ln>
            <a:effectLst/>
          </p:spPr>
          <p:txBody>
            <a:bodyPr/>
            <a:lstStyle/>
            <a:p>
              <a:endParaRPr lang="en-GB" sz="4400" dirty="0"/>
            </a:p>
          </p:txBody>
        </p:sp>
        <p:sp>
          <p:nvSpPr>
            <p:cNvPr id="30" name="Line 851"/>
            <p:cNvSpPr>
              <a:spLocks noChangeShapeType="1"/>
            </p:cNvSpPr>
            <p:nvPr/>
          </p:nvSpPr>
          <p:spPr bwMode="auto">
            <a:xfrm flipH="1">
              <a:off x="3378812" y="3593716"/>
              <a:ext cx="538667" cy="667766"/>
            </a:xfrm>
            <a:prstGeom prst="line">
              <a:avLst/>
            </a:prstGeom>
            <a:noFill/>
            <a:ln w="19050">
              <a:solidFill>
                <a:schemeClr val="tx1">
                  <a:lumMod val="75000"/>
                  <a:lumOff val="25000"/>
                </a:schemeClr>
              </a:solidFill>
              <a:round/>
              <a:headEnd/>
              <a:tailEnd/>
            </a:ln>
            <a:effectLst/>
          </p:spPr>
          <p:txBody>
            <a:bodyPr/>
            <a:lstStyle/>
            <a:p>
              <a:endParaRPr lang="en-GB" sz="4400" dirty="0"/>
            </a:p>
          </p:txBody>
        </p:sp>
        <p:sp>
          <p:nvSpPr>
            <p:cNvPr id="31" name="Line 852"/>
            <p:cNvSpPr>
              <a:spLocks noChangeShapeType="1"/>
            </p:cNvSpPr>
            <p:nvPr/>
          </p:nvSpPr>
          <p:spPr bwMode="auto">
            <a:xfrm flipH="1">
              <a:off x="3378812" y="4261482"/>
              <a:ext cx="1074375" cy="0"/>
            </a:xfrm>
            <a:prstGeom prst="line">
              <a:avLst/>
            </a:prstGeom>
            <a:noFill/>
            <a:ln w="19050">
              <a:solidFill>
                <a:schemeClr val="tx1">
                  <a:lumMod val="75000"/>
                  <a:lumOff val="25000"/>
                </a:schemeClr>
              </a:solidFill>
              <a:round/>
              <a:headEnd/>
              <a:tailEnd/>
            </a:ln>
            <a:effectLst/>
          </p:spPr>
          <p:txBody>
            <a:bodyPr/>
            <a:lstStyle/>
            <a:p>
              <a:endParaRPr lang="en-GB" sz="4400" dirty="0"/>
            </a:p>
          </p:txBody>
        </p:sp>
        <p:sp>
          <p:nvSpPr>
            <p:cNvPr id="32" name="Line 853"/>
            <p:cNvSpPr>
              <a:spLocks noChangeShapeType="1"/>
            </p:cNvSpPr>
            <p:nvPr/>
          </p:nvSpPr>
          <p:spPr bwMode="auto">
            <a:xfrm flipH="1">
              <a:off x="4453187" y="3593716"/>
              <a:ext cx="538667" cy="667766"/>
            </a:xfrm>
            <a:prstGeom prst="line">
              <a:avLst/>
            </a:prstGeom>
            <a:noFill/>
            <a:ln w="19050">
              <a:solidFill>
                <a:schemeClr val="tx1">
                  <a:lumMod val="75000"/>
                  <a:lumOff val="25000"/>
                </a:schemeClr>
              </a:solidFill>
              <a:round/>
              <a:headEnd/>
              <a:tailEnd/>
            </a:ln>
            <a:effectLst/>
          </p:spPr>
          <p:txBody>
            <a:bodyPr/>
            <a:lstStyle/>
            <a:p>
              <a:endParaRPr lang="en-GB" sz="4400" dirty="0"/>
            </a:p>
          </p:txBody>
        </p:sp>
        <p:sp>
          <p:nvSpPr>
            <p:cNvPr id="33" name="Oval 854"/>
            <p:cNvSpPr>
              <a:spLocks noChangeArrowheads="1"/>
            </p:cNvSpPr>
            <p:nvPr/>
          </p:nvSpPr>
          <p:spPr bwMode="auto">
            <a:xfrm>
              <a:off x="3245626" y="1993430"/>
              <a:ext cx="269333" cy="267695"/>
            </a:xfrm>
            <a:prstGeom prst="ellipse">
              <a:avLst/>
            </a:prstGeom>
            <a:solidFill>
              <a:srgbClr val="92D050"/>
            </a:solidFill>
            <a:ln w="19050">
              <a:solidFill>
                <a:schemeClr val="tx1">
                  <a:lumMod val="75000"/>
                  <a:lumOff val="25000"/>
                </a:schemeClr>
              </a:solidFill>
              <a:round/>
              <a:headEnd/>
              <a:tailEnd/>
            </a:ln>
            <a:effectLst/>
          </p:spPr>
          <p:txBody>
            <a:bodyPr wrap="none" anchor="ctr"/>
            <a:lstStyle/>
            <a:p>
              <a:endParaRPr lang="en-GB" sz="4400" dirty="0"/>
            </a:p>
          </p:txBody>
        </p:sp>
        <p:sp>
          <p:nvSpPr>
            <p:cNvPr id="34" name="Oval 855"/>
            <p:cNvSpPr>
              <a:spLocks noChangeArrowheads="1"/>
            </p:cNvSpPr>
            <p:nvPr/>
          </p:nvSpPr>
          <p:spPr bwMode="auto">
            <a:xfrm>
              <a:off x="4320000" y="1993430"/>
              <a:ext cx="269333" cy="267695"/>
            </a:xfrm>
            <a:prstGeom prst="ellipse">
              <a:avLst/>
            </a:prstGeom>
            <a:solidFill>
              <a:srgbClr val="FFFF00"/>
            </a:solidFill>
            <a:ln w="19050">
              <a:solidFill>
                <a:schemeClr val="tx1">
                  <a:lumMod val="75000"/>
                  <a:lumOff val="25000"/>
                </a:schemeClr>
              </a:solidFill>
              <a:round/>
              <a:headEnd/>
              <a:tailEnd/>
            </a:ln>
            <a:effectLst/>
          </p:spPr>
          <p:txBody>
            <a:bodyPr wrap="none" anchor="ctr"/>
            <a:lstStyle/>
            <a:p>
              <a:endParaRPr lang="en-GB" sz="4400" dirty="0"/>
            </a:p>
          </p:txBody>
        </p:sp>
        <p:sp>
          <p:nvSpPr>
            <p:cNvPr id="35" name="Oval 856"/>
            <p:cNvSpPr>
              <a:spLocks noChangeArrowheads="1"/>
            </p:cNvSpPr>
            <p:nvPr/>
          </p:nvSpPr>
          <p:spPr bwMode="auto">
            <a:xfrm>
              <a:off x="3781333" y="2661196"/>
              <a:ext cx="269333" cy="267695"/>
            </a:xfrm>
            <a:prstGeom prst="ellipse">
              <a:avLst/>
            </a:prstGeom>
            <a:solidFill>
              <a:srgbClr val="FFFF00"/>
            </a:solidFill>
            <a:ln w="19050">
              <a:solidFill>
                <a:schemeClr val="tx1">
                  <a:lumMod val="75000"/>
                  <a:lumOff val="25000"/>
                </a:schemeClr>
              </a:solidFill>
              <a:round/>
              <a:headEnd/>
              <a:tailEnd/>
            </a:ln>
            <a:effectLst/>
          </p:spPr>
          <p:txBody>
            <a:bodyPr wrap="none" anchor="ctr"/>
            <a:lstStyle/>
            <a:p>
              <a:endParaRPr lang="en-GB" sz="4400" dirty="0"/>
            </a:p>
          </p:txBody>
        </p:sp>
        <p:sp>
          <p:nvSpPr>
            <p:cNvPr id="36" name="Oval 857"/>
            <p:cNvSpPr>
              <a:spLocks noChangeArrowheads="1"/>
            </p:cNvSpPr>
            <p:nvPr/>
          </p:nvSpPr>
          <p:spPr bwMode="auto">
            <a:xfrm>
              <a:off x="2709918" y="2661196"/>
              <a:ext cx="269333" cy="267695"/>
            </a:xfrm>
            <a:prstGeom prst="ellipse">
              <a:avLst/>
            </a:prstGeom>
            <a:solidFill>
              <a:schemeClr val="accent1"/>
            </a:solidFill>
            <a:ln w="19050">
              <a:solidFill>
                <a:schemeClr val="tx1">
                  <a:lumMod val="75000"/>
                  <a:lumOff val="25000"/>
                </a:schemeClr>
              </a:solidFill>
              <a:round/>
              <a:headEnd/>
              <a:tailEnd/>
            </a:ln>
            <a:effectLst/>
          </p:spPr>
          <p:txBody>
            <a:bodyPr wrap="none" anchor="ctr"/>
            <a:lstStyle/>
            <a:p>
              <a:endParaRPr lang="en-GB" sz="4400" dirty="0"/>
            </a:p>
          </p:txBody>
        </p:sp>
        <p:sp>
          <p:nvSpPr>
            <p:cNvPr id="37" name="Oval 858"/>
            <p:cNvSpPr>
              <a:spLocks noChangeArrowheads="1"/>
            </p:cNvSpPr>
            <p:nvPr/>
          </p:nvSpPr>
          <p:spPr bwMode="auto">
            <a:xfrm>
              <a:off x="4855707" y="2661196"/>
              <a:ext cx="269333" cy="267695"/>
            </a:xfrm>
            <a:prstGeom prst="ellipse">
              <a:avLst/>
            </a:prstGeom>
            <a:solidFill>
              <a:schemeClr val="accent1"/>
            </a:solidFill>
            <a:ln w="19050">
              <a:solidFill>
                <a:schemeClr val="tx1">
                  <a:lumMod val="75000"/>
                  <a:lumOff val="25000"/>
                </a:schemeClr>
              </a:solidFill>
              <a:round/>
              <a:headEnd/>
              <a:tailEnd/>
            </a:ln>
            <a:effectLst/>
          </p:spPr>
          <p:txBody>
            <a:bodyPr wrap="none" anchor="ctr"/>
            <a:lstStyle/>
            <a:p>
              <a:endParaRPr lang="en-GB" sz="4400" dirty="0"/>
            </a:p>
          </p:txBody>
        </p:sp>
        <p:sp>
          <p:nvSpPr>
            <p:cNvPr id="38" name="Oval 859"/>
            <p:cNvSpPr>
              <a:spLocks noChangeArrowheads="1"/>
            </p:cNvSpPr>
            <p:nvPr/>
          </p:nvSpPr>
          <p:spPr bwMode="auto">
            <a:xfrm>
              <a:off x="2709918" y="3461339"/>
              <a:ext cx="269333" cy="267695"/>
            </a:xfrm>
            <a:prstGeom prst="ellipse">
              <a:avLst/>
            </a:prstGeom>
            <a:solidFill>
              <a:schemeClr val="tx1"/>
            </a:solidFill>
            <a:ln w="19050">
              <a:solidFill>
                <a:schemeClr val="tx1">
                  <a:lumMod val="75000"/>
                  <a:lumOff val="25000"/>
                </a:schemeClr>
              </a:solidFill>
              <a:round/>
              <a:headEnd/>
              <a:tailEnd/>
            </a:ln>
            <a:effectLst/>
          </p:spPr>
          <p:txBody>
            <a:bodyPr wrap="none" anchor="ctr"/>
            <a:lstStyle/>
            <a:p>
              <a:endParaRPr lang="en-GB" sz="4400" dirty="0"/>
            </a:p>
          </p:txBody>
        </p:sp>
        <p:sp>
          <p:nvSpPr>
            <p:cNvPr id="39" name="Oval 860"/>
            <p:cNvSpPr>
              <a:spLocks noChangeArrowheads="1"/>
            </p:cNvSpPr>
            <p:nvPr/>
          </p:nvSpPr>
          <p:spPr bwMode="auto">
            <a:xfrm>
              <a:off x="3781333" y="3461339"/>
              <a:ext cx="269333" cy="267695"/>
            </a:xfrm>
            <a:prstGeom prst="ellipse">
              <a:avLst/>
            </a:prstGeom>
            <a:solidFill>
              <a:srgbClr val="C00000"/>
            </a:solidFill>
            <a:ln w="19050">
              <a:solidFill>
                <a:schemeClr val="tx1">
                  <a:lumMod val="75000"/>
                  <a:lumOff val="25000"/>
                </a:schemeClr>
              </a:solidFill>
              <a:round/>
              <a:headEnd/>
              <a:tailEnd/>
            </a:ln>
            <a:effectLst/>
          </p:spPr>
          <p:txBody>
            <a:bodyPr wrap="none" anchor="ctr"/>
            <a:lstStyle/>
            <a:p>
              <a:endParaRPr lang="en-GB" sz="4400" dirty="0"/>
            </a:p>
          </p:txBody>
        </p:sp>
        <p:sp>
          <p:nvSpPr>
            <p:cNvPr id="40" name="Oval 861"/>
            <p:cNvSpPr>
              <a:spLocks noChangeArrowheads="1"/>
            </p:cNvSpPr>
            <p:nvPr/>
          </p:nvSpPr>
          <p:spPr bwMode="auto">
            <a:xfrm>
              <a:off x="4855707" y="3461339"/>
              <a:ext cx="269333" cy="267695"/>
            </a:xfrm>
            <a:prstGeom prst="ellipse">
              <a:avLst/>
            </a:prstGeom>
            <a:solidFill>
              <a:srgbClr val="C00000"/>
            </a:solidFill>
            <a:ln w="19050">
              <a:solidFill>
                <a:schemeClr val="tx1">
                  <a:lumMod val="75000"/>
                  <a:lumOff val="25000"/>
                </a:schemeClr>
              </a:solidFill>
              <a:round/>
              <a:headEnd/>
              <a:tailEnd/>
            </a:ln>
            <a:effectLst/>
          </p:spPr>
          <p:txBody>
            <a:bodyPr wrap="none" anchor="ctr"/>
            <a:lstStyle/>
            <a:p>
              <a:endParaRPr lang="en-GB" sz="4400" dirty="0"/>
            </a:p>
          </p:txBody>
        </p:sp>
        <p:sp>
          <p:nvSpPr>
            <p:cNvPr id="41" name="Oval 862"/>
            <p:cNvSpPr>
              <a:spLocks noChangeArrowheads="1"/>
            </p:cNvSpPr>
            <p:nvPr/>
          </p:nvSpPr>
          <p:spPr bwMode="auto">
            <a:xfrm>
              <a:off x="3245626" y="4126165"/>
              <a:ext cx="269333" cy="267695"/>
            </a:xfrm>
            <a:prstGeom prst="ellipse">
              <a:avLst/>
            </a:prstGeom>
            <a:solidFill>
              <a:srgbClr val="FFFF00"/>
            </a:solidFill>
            <a:ln w="19050">
              <a:solidFill>
                <a:schemeClr val="tx1">
                  <a:lumMod val="75000"/>
                  <a:lumOff val="25000"/>
                </a:schemeClr>
              </a:solidFill>
              <a:round/>
              <a:headEnd/>
              <a:tailEnd/>
            </a:ln>
            <a:effectLst/>
          </p:spPr>
          <p:txBody>
            <a:bodyPr wrap="none" anchor="ctr"/>
            <a:lstStyle/>
            <a:p>
              <a:endParaRPr lang="en-GB" sz="4400" dirty="0"/>
            </a:p>
          </p:txBody>
        </p:sp>
        <p:sp>
          <p:nvSpPr>
            <p:cNvPr id="42" name="Oval 863"/>
            <p:cNvSpPr>
              <a:spLocks noChangeArrowheads="1"/>
            </p:cNvSpPr>
            <p:nvPr/>
          </p:nvSpPr>
          <p:spPr bwMode="auto">
            <a:xfrm>
              <a:off x="4320000" y="4129107"/>
              <a:ext cx="269333" cy="267695"/>
            </a:xfrm>
            <a:prstGeom prst="ellipse">
              <a:avLst/>
            </a:prstGeom>
            <a:solidFill>
              <a:srgbClr val="92D050"/>
            </a:solidFill>
            <a:ln w="19050">
              <a:solidFill>
                <a:schemeClr val="tx1">
                  <a:lumMod val="75000"/>
                  <a:lumOff val="25000"/>
                </a:schemeClr>
              </a:solidFill>
              <a:round/>
              <a:headEnd/>
              <a:tailEnd/>
            </a:ln>
            <a:effectLst/>
          </p:spPr>
          <p:txBody>
            <a:bodyPr wrap="none" anchor="ctr"/>
            <a:lstStyle/>
            <a:p>
              <a:endParaRPr lang="en-GB" sz="4400" dirty="0"/>
            </a:p>
          </p:txBody>
        </p:sp>
      </p:grpSp>
    </p:spTree>
    <p:extLst>
      <p:ext uri="{BB962C8B-B14F-4D97-AF65-F5344CB8AC3E}">
        <p14:creationId xmlns:p14="http://schemas.microsoft.com/office/powerpoint/2010/main" val="2648700285"/>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1135464" y="0"/>
            <a:ext cx="7633886" cy="1125538"/>
          </a:xfrm>
        </p:spPr>
        <p:txBody>
          <a:bodyPr>
            <a:normAutofit/>
          </a:bodyPr>
          <a:lstStyle/>
          <a:p>
            <a:pPr algn="l"/>
            <a:r>
              <a:rPr lang="en-US" altLang="en-US" sz="2800" dirty="0">
                <a:solidFill>
                  <a:schemeClr val="bg1"/>
                </a:solidFill>
                <a:latin typeface="Franklin Gothic Medium"/>
                <a:ea typeface="MS PGothic" pitchFamily="34" charset="-128"/>
                <a:cs typeface="Franklin Gothic Medium"/>
              </a:rPr>
              <a:t>TSP interpretation</a:t>
            </a:r>
          </a:p>
        </p:txBody>
      </p:sp>
      <p:sp>
        <p:nvSpPr>
          <p:cNvPr id="199683" name="Rectangle 3"/>
          <p:cNvSpPr>
            <a:spLocks noGrp="1" noChangeArrowheads="1"/>
          </p:cNvSpPr>
          <p:nvPr>
            <p:ph type="body" idx="1"/>
          </p:nvPr>
        </p:nvSpPr>
        <p:spPr>
          <a:xfrm>
            <a:off x="482196" y="1268760"/>
            <a:ext cx="8229600" cy="5132040"/>
          </a:xfrm>
        </p:spPr>
        <p:txBody>
          <a:bodyPr>
            <a:normAutofit/>
          </a:bodyPr>
          <a:lstStyle/>
          <a:p>
            <a:r>
              <a:rPr lang="en-GB" altLang="en-US" sz="1800" dirty="0">
                <a:solidFill>
                  <a:srgbClr val="3E6574"/>
                </a:solidFill>
                <a:latin typeface="Franklin Gothic Medium"/>
                <a:ea typeface="ＭＳ Ｐゴシック" charset="0"/>
                <a:cs typeface="Franklin Gothic Medium"/>
              </a:rPr>
              <a:t>Arranging </a:t>
            </a:r>
            <a:r>
              <a:rPr lang="en-GB" altLang="en-US" sz="1800" dirty="0" smtClean="0">
                <a:solidFill>
                  <a:srgbClr val="3E6574"/>
                </a:solidFill>
                <a:latin typeface="Franklin Gothic Medium"/>
                <a:ea typeface="ＭＳ Ｐゴシック" charset="0"/>
                <a:cs typeface="Franklin Gothic Medium"/>
              </a:rPr>
              <a:t>trapezoids in a single bin is </a:t>
            </a:r>
            <a:r>
              <a:rPr lang="en-GB" altLang="en-US" sz="1800" dirty="0">
                <a:solidFill>
                  <a:srgbClr val="3E6574"/>
                </a:solidFill>
                <a:latin typeface="Franklin Gothic Medium"/>
                <a:ea typeface="ＭＳ Ｐゴシック" charset="0"/>
                <a:cs typeface="Franklin Gothic Medium"/>
              </a:rPr>
              <a:t>a special type of </a:t>
            </a:r>
            <a:r>
              <a:rPr lang="en-GB" altLang="en-US" sz="1800" dirty="0" smtClean="0">
                <a:solidFill>
                  <a:srgbClr val="3E6574"/>
                </a:solidFill>
                <a:latin typeface="Franklin Gothic Medium"/>
                <a:ea typeface="ＭＳ Ｐゴシック" charset="0"/>
                <a:cs typeface="Franklin Gothic Medium"/>
              </a:rPr>
              <a:t>TSP</a:t>
            </a:r>
          </a:p>
          <a:p>
            <a:endParaRPr lang="en-GB" altLang="en-US" sz="1800" dirty="0">
              <a:solidFill>
                <a:srgbClr val="3E6574"/>
              </a:solidFill>
              <a:latin typeface="Franklin Gothic Medium"/>
              <a:ea typeface="ＭＳ Ｐゴシック" charset="0"/>
              <a:cs typeface="Franklin Gothic Medium"/>
            </a:endParaRPr>
          </a:p>
          <a:p>
            <a:r>
              <a:rPr lang="en-GB" altLang="en-US" sz="1800" dirty="0">
                <a:solidFill>
                  <a:srgbClr val="3E6574"/>
                </a:solidFill>
                <a:latin typeface="Franklin Gothic Medium"/>
                <a:ea typeface="ＭＳ Ｐゴシック" charset="0"/>
                <a:cs typeface="Franklin Gothic Medium"/>
              </a:rPr>
              <a:t>Each projection is a “city” ; edges between cities correspond to wastage; and edges on the same shape are set to minus </a:t>
            </a:r>
            <a:r>
              <a:rPr lang="en-GB" altLang="en-US" sz="1800" dirty="0" smtClean="0">
                <a:solidFill>
                  <a:srgbClr val="3E6574"/>
                </a:solidFill>
                <a:latin typeface="Franklin Gothic Medium"/>
                <a:ea typeface="ＭＳ Ｐゴシック" charset="0"/>
                <a:cs typeface="Franklin Gothic Medium"/>
              </a:rPr>
              <a:t>infinity</a:t>
            </a:r>
          </a:p>
          <a:p>
            <a:endParaRPr lang="en-GB" altLang="en-US" sz="1800" dirty="0">
              <a:solidFill>
                <a:srgbClr val="3E6574"/>
              </a:solidFill>
              <a:latin typeface="Franklin Gothic Medium"/>
              <a:ea typeface="ＭＳ Ｐゴシック" charset="0"/>
              <a:cs typeface="Franklin Gothic Medium"/>
            </a:endParaRPr>
          </a:p>
          <a:p>
            <a:r>
              <a:rPr lang="en-GB" altLang="en-US" sz="1800" dirty="0" smtClean="0">
                <a:solidFill>
                  <a:srgbClr val="3E6574"/>
                </a:solidFill>
                <a:latin typeface="Franklin Gothic Medium"/>
                <a:ea typeface="ＭＳ Ｐゴシック" charset="0"/>
                <a:cs typeface="Franklin Gothic Medium"/>
              </a:rPr>
              <a:t>Can </a:t>
            </a:r>
            <a:r>
              <a:rPr lang="en-GB" altLang="en-US" sz="1800" dirty="0">
                <a:solidFill>
                  <a:srgbClr val="3E6574"/>
                </a:solidFill>
                <a:latin typeface="Franklin Gothic Medium"/>
                <a:ea typeface="ＭＳ Ｐゴシック" charset="0"/>
                <a:cs typeface="Franklin Gothic Medium"/>
              </a:rPr>
              <a:t>a “valid” route of less than w be achieved (discounting minus </a:t>
            </a:r>
            <a:r>
              <a:rPr lang="en-GB" altLang="en-US" sz="1800" dirty="0" smtClean="0">
                <a:solidFill>
                  <a:srgbClr val="3E6574"/>
                </a:solidFill>
                <a:latin typeface="Franklin Gothic Medium"/>
                <a:ea typeface="ＭＳ Ｐゴシック" charset="0"/>
                <a:cs typeface="Franklin Gothic Medium"/>
              </a:rPr>
              <a:t>infinity </a:t>
            </a:r>
            <a:r>
              <a:rPr lang="en-GB" altLang="en-US" sz="1800" dirty="0">
                <a:solidFill>
                  <a:srgbClr val="3E6574"/>
                </a:solidFill>
                <a:latin typeface="Franklin Gothic Medium"/>
                <a:ea typeface="ＭＳ Ｐゴシック" charset="0"/>
                <a:cs typeface="Franklin Gothic Medium"/>
              </a:rPr>
              <a:t>arcs</a:t>
            </a:r>
            <a:r>
              <a:rPr lang="en-GB" altLang="en-US" sz="1800" dirty="0" smtClean="0">
                <a:solidFill>
                  <a:srgbClr val="3E6574"/>
                </a:solidFill>
                <a:latin typeface="Franklin Gothic Medium"/>
                <a:ea typeface="ＭＳ Ｐゴシック" charset="0"/>
                <a:cs typeface="Franklin Gothic Medium"/>
              </a:rPr>
              <a:t>)?</a:t>
            </a:r>
            <a:endParaRPr lang="en-GB" altLang="en-US" sz="1800" dirty="0">
              <a:solidFill>
                <a:srgbClr val="3E6574"/>
              </a:solidFill>
              <a:latin typeface="Franklin Gothic Medium"/>
              <a:ea typeface="ＭＳ Ｐゴシック" charset="0"/>
              <a:cs typeface="Franklin Gothic Medium"/>
            </a:endParaRPr>
          </a:p>
        </p:txBody>
      </p:sp>
      <p:grpSp>
        <p:nvGrpSpPr>
          <p:cNvPr id="5" name="Group 4"/>
          <p:cNvGrpSpPr/>
          <p:nvPr/>
        </p:nvGrpSpPr>
        <p:grpSpPr>
          <a:xfrm>
            <a:off x="410563" y="3645024"/>
            <a:ext cx="8424936" cy="2808312"/>
            <a:chOff x="395536" y="1700808"/>
            <a:chExt cx="8424936" cy="2808312"/>
          </a:xfrm>
        </p:grpSpPr>
        <p:sp>
          <p:nvSpPr>
            <p:cNvPr id="6" name="Rectangle 5"/>
            <p:cNvSpPr/>
            <p:nvPr/>
          </p:nvSpPr>
          <p:spPr>
            <a:xfrm>
              <a:off x="395536" y="1700808"/>
              <a:ext cx="8424936" cy="2808312"/>
            </a:xfrm>
            <a:prstGeom prst="rect">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771800" y="1844824"/>
              <a:ext cx="3240360"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5"/>
            <p:cNvPicPr>
              <a:picLocks noChangeAspect="1" noChangeArrowheads="1"/>
            </p:cNvPicPr>
            <p:nvPr/>
          </p:nvPicPr>
          <p:blipFill>
            <a:blip r:embed="rId3" cstate="print"/>
            <a:srcRect/>
            <a:stretch>
              <a:fillRect/>
            </a:stretch>
          </p:blipFill>
          <p:spPr bwMode="auto">
            <a:xfrm>
              <a:off x="611560" y="1700808"/>
              <a:ext cx="8064896" cy="2688299"/>
            </a:xfrm>
            <a:prstGeom prst="rect">
              <a:avLst/>
            </a:prstGeom>
            <a:noFill/>
            <a:ln w="9525">
              <a:noFill/>
              <a:miter lim="800000"/>
              <a:headEnd/>
              <a:tailEnd/>
            </a:ln>
            <a:effectLst/>
          </p:spPr>
        </p:pic>
      </p:grpSp>
      <mc:AlternateContent xmlns:mc="http://schemas.openxmlformats.org/markup-compatibility/2006" xmlns:a14="http://schemas.microsoft.com/office/drawing/2010/main">
        <mc:Choice Requires="a14">
          <p:sp>
            <p:nvSpPr>
              <p:cNvPr id="4" name="TextBox 3"/>
              <p:cNvSpPr txBox="1"/>
              <p:nvPr/>
            </p:nvSpPr>
            <p:spPr>
              <a:xfrm>
                <a:off x="7104877" y="3684758"/>
                <a:ext cx="60625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b="0" i="1" smtClean="0">
                          <a:latin typeface="Cambria Math"/>
                          <a:ea typeface="Cambria Math"/>
                        </a:rPr>
                        <m:t>−</m:t>
                      </m:r>
                      <m:r>
                        <a:rPr lang="en-GB" i="1" smtClean="0">
                          <a:latin typeface="Cambria Math"/>
                          <a:ea typeface="Cambria Math"/>
                        </a:rPr>
                        <m:t>∞</m:t>
                      </m:r>
                    </m:oMath>
                  </m:oMathPara>
                </a14:m>
                <a:endParaRPr lang="en-GB" dirty="0"/>
              </a:p>
            </p:txBody>
          </p:sp>
        </mc:Choice>
        <mc:Fallback xmlns="">
          <p:sp>
            <p:nvSpPr>
              <p:cNvPr id="4" name="TextBox 3"/>
              <p:cNvSpPr txBox="1">
                <a:spLocks noRot="1" noChangeAspect="1" noMove="1" noResize="1" noEditPoints="1" noAdjustHandles="1" noChangeArrowheads="1" noChangeShapeType="1" noTextEdit="1"/>
              </p:cNvSpPr>
              <p:nvPr/>
            </p:nvSpPr>
            <p:spPr>
              <a:xfrm>
                <a:off x="7104877" y="3684758"/>
                <a:ext cx="606256" cy="369332"/>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106557" y="4249126"/>
                <a:ext cx="60625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b="0" i="1" smtClean="0">
                          <a:latin typeface="Cambria Math"/>
                          <a:ea typeface="Cambria Math"/>
                        </a:rPr>
                        <m:t>−</m:t>
                      </m:r>
                      <m:r>
                        <a:rPr lang="en-GB" i="1" smtClean="0">
                          <a:latin typeface="Cambria Math"/>
                          <a:ea typeface="Cambria Math"/>
                        </a:rPr>
                        <m:t>∞</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7106557" y="4249126"/>
                <a:ext cx="606256" cy="369332"/>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108237" y="4783350"/>
                <a:ext cx="60625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b="0" i="1" smtClean="0">
                          <a:latin typeface="Cambria Math"/>
                          <a:ea typeface="Cambria Math"/>
                        </a:rPr>
                        <m:t>−</m:t>
                      </m:r>
                      <m:r>
                        <a:rPr lang="en-GB" i="1" smtClean="0">
                          <a:latin typeface="Cambria Math"/>
                          <a:ea typeface="Cambria Math"/>
                        </a:rPr>
                        <m:t>∞</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7108237" y="4783350"/>
                <a:ext cx="606256" cy="369332"/>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109917" y="5498438"/>
                <a:ext cx="60625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b="0" i="1" smtClean="0">
                          <a:latin typeface="Cambria Math"/>
                          <a:ea typeface="Cambria Math"/>
                        </a:rPr>
                        <m:t>−</m:t>
                      </m:r>
                      <m:r>
                        <a:rPr lang="en-GB" i="1" smtClean="0">
                          <a:latin typeface="Cambria Math"/>
                          <a:ea typeface="Cambria Math"/>
                        </a:rPr>
                        <m:t>∞</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7109917" y="5498438"/>
                <a:ext cx="606256" cy="369332"/>
              </a:xfrm>
              <a:prstGeom prst="rect">
                <a:avLst/>
              </a:prstGeom>
              <a:blipFill rotWithShape="1">
                <a:blip r:embed="rId7"/>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465078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3" name="Rectangle 3"/>
          <p:cNvSpPr>
            <a:spLocks noGrp="1" noChangeArrowheads="1"/>
          </p:cNvSpPr>
          <p:nvPr>
            <p:ph type="body" idx="1"/>
          </p:nvPr>
        </p:nvSpPr>
        <p:spPr>
          <a:xfrm>
            <a:off x="196110" y="1160766"/>
            <a:ext cx="8485666" cy="4968875"/>
          </a:xfrm>
        </p:spPr>
        <p:txBody>
          <a:bodyPr>
            <a:normAutofit/>
          </a:bodyPr>
          <a:lstStyle/>
          <a:p>
            <a:r>
              <a:rPr lang="en-US" altLang="en-US" sz="1800" dirty="0">
                <a:solidFill>
                  <a:srgbClr val="3E6574"/>
                </a:solidFill>
                <a:latin typeface="Franklin Gothic Medium"/>
                <a:ea typeface="ＭＳ Ｐゴシック" charset="0"/>
                <a:cs typeface="Franklin Gothic Medium"/>
              </a:rPr>
              <a:t>Take a set of trapezoids</a:t>
            </a:r>
          </a:p>
          <a:p>
            <a:endParaRPr lang="en-US" altLang="en-US" sz="1800" dirty="0">
              <a:solidFill>
                <a:srgbClr val="3E6574"/>
              </a:solidFill>
              <a:latin typeface="Franklin Gothic Medium"/>
              <a:ea typeface="ＭＳ Ｐゴシック" charset="0"/>
              <a:cs typeface="Franklin Gothic Medium"/>
            </a:endParaRPr>
          </a:p>
          <a:p>
            <a:endParaRPr lang="en-US" altLang="en-US" sz="1800" dirty="0" smtClean="0">
              <a:solidFill>
                <a:srgbClr val="3E6574"/>
              </a:solidFill>
              <a:latin typeface="Franklin Gothic Medium"/>
              <a:ea typeface="ＭＳ Ｐゴシック" charset="0"/>
              <a:cs typeface="Franklin Gothic Medium"/>
            </a:endParaRPr>
          </a:p>
          <a:p>
            <a:endParaRPr lang="en-US" altLang="en-US" sz="1800" dirty="0">
              <a:solidFill>
                <a:srgbClr val="3E6574"/>
              </a:solidFill>
              <a:latin typeface="Franklin Gothic Medium"/>
              <a:ea typeface="ＭＳ Ｐゴシック" charset="0"/>
              <a:cs typeface="Franklin Gothic Medium"/>
            </a:endParaRPr>
          </a:p>
          <a:p>
            <a:r>
              <a:rPr lang="en-US" altLang="en-US" sz="1800" dirty="0" smtClean="0">
                <a:solidFill>
                  <a:srgbClr val="3E6574"/>
                </a:solidFill>
                <a:latin typeface="Franklin Gothic Medium"/>
                <a:ea typeface="ＭＳ Ｐゴシック" charset="0"/>
                <a:cs typeface="Franklin Gothic Medium"/>
              </a:rPr>
              <a:t>Form </a:t>
            </a:r>
            <a:r>
              <a:rPr lang="en-US" altLang="en-US" sz="1800" dirty="0">
                <a:solidFill>
                  <a:srgbClr val="3E6574"/>
                </a:solidFill>
                <a:latin typeface="Franklin Gothic Medium"/>
                <a:ea typeface="ＭＳ Ｐゴシック" charset="0"/>
                <a:cs typeface="Franklin Gothic Medium"/>
              </a:rPr>
              <a:t>a multigraph G using projection pairs as edges </a:t>
            </a:r>
          </a:p>
          <a:p>
            <a:pPr marL="0" indent="0">
              <a:buNone/>
            </a:pPr>
            <a:r>
              <a:rPr lang="en-US" altLang="en-US" sz="1800" dirty="0">
                <a:solidFill>
                  <a:srgbClr val="3E6574"/>
                </a:solidFill>
                <a:latin typeface="Franklin Gothic Medium"/>
                <a:ea typeface="ＭＳ Ｐゴシック" charset="0"/>
                <a:cs typeface="Franklin Gothic Medium"/>
              </a:rPr>
              <a:t>		</a:t>
            </a:r>
          </a:p>
          <a:p>
            <a:pPr marL="0" indent="0">
              <a:buNone/>
            </a:pPr>
            <a:r>
              <a:rPr lang="en-US" altLang="en-US" sz="1800" dirty="0">
                <a:solidFill>
                  <a:srgbClr val="3E6574"/>
                </a:solidFill>
                <a:latin typeface="Franklin Gothic Medium"/>
                <a:ea typeface="ＭＳ Ｐゴシック" charset="0"/>
                <a:cs typeface="Franklin Gothic Medium"/>
              </a:rPr>
              <a:t>	</a:t>
            </a:r>
            <a:r>
              <a:rPr lang="en-GB" altLang="en-US" sz="1800" dirty="0">
                <a:solidFill>
                  <a:srgbClr val="3E6574"/>
                </a:solidFill>
                <a:latin typeface="Franklin Gothic Medium"/>
                <a:ea typeface="ＭＳ Ｐゴシック" charset="0"/>
                <a:cs typeface="Franklin Gothic Medium"/>
              </a:rPr>
              <a:t>E = {{0,0},{0,1},{0,2},{1,5},{2,4},{4,6},{5,6}}</a:t>
            </a:r>
          </a:p>
          <a:p>
            <a:endParaRPr lang="en-GB" altLang="en-US" sz="1800" dirty="0">
              <a:solidFill>
                <a:srgbClr val="3E6574"/>
              </a:solidFill>
              <a:latin typeface="Franklin Gothic Medium"/>
              <a:ea typeface="ＭＳ Ｐゴシック" charset="0"/>
              <a:cs typeface="Franklin Gothic Medium"/>
            </a:endParaRPr>
          </a:p>
          <a:p>
            <a:endParaRPr lang="en-GB" altLang="en-US" sz="1800" dirty="0">
              <a:solidFill>
                <a:srgbClr val="3E6574"/>
              </a:solidFill>
              <a:latin typeface="Franklin Gothic Medium"/>
              <a:ea typeface="ＭＳ Ｐゴシック" charset="0"/>
              <a:cs typeface="Franklin Gothic Medium"/>
            </a:endParaRPr>
          </a:p>
          <a:p>
            <a:endParaRPr lang="en-GB" altLang="en-US" sz="1800" dirty="0">
              <a:solidFill>
                <a:srgbClr val="3E6574"/>
              </a:solidFill>
              <a:latin typeface="Franklin Gothic Medium"/>
              <a:ea typeface="ＭＳ Ｐゴシック" charset="0"/>
              <a:cs typeface="Franklin Gothic Medium"/>
            </a:endParaRPr>
          </a:p>
          <a:p>
            <a:endParaRPr lang="en-US" altLang="en-US" sz="1800" dirty="0">
              <a:solidFill>
                <a:srgbClr val="3E6574"/>
              </a:solidFill>
              <a:latin typeface="Franklin Gothic Medium"/>
              <a:ea typeface="ＭＳ Ｐゴシック" charset="0"/>
              <a:cs typeface="Franklin Gothic Medium"/>
            </a:endParaRPr>
          </a:p>
        </p:txBody>
      </p:sp>
      <p:sp>
        <p:nvSpPr>
          <p:cNvPr id="2" name="Rectangle 1"/>
          <p:cNvSpPr/>
          <p:nvPr/>
        </p:nvSpPr>
        <p:spPr>
          <a:xfrm>
            <a:off x="7326306" y="6597352"/>
            <a:ext cx="620688"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grpSp>
        <p:nvGrpSpPr>
          <p:cNvPr id="107" name="Group 106"/>
          <p:cNvGrpSpPr/>
          <p:nvPr/>
        </p:nvGrpSpPr>
        <p:grpSpPr>
          <a:xfrm>
            <a:off x="1777220" y="3758352"/>
            <a:ext cx="4507905" cy="792088"/>
            <a:chOff x="2267744" y="3172700"/>
            <a:chExt cx="3672408" cy="616340"/>
          </a:xfrm>
        </p:grpSpPr>
        <p:sp>
          <p:nvSpPr>
            <p:cNvPr id="85" name="Freeform 84"/>
            <p:cNvSpPr/>
            <p:nvPr/>
          </p:nvSpPr>
          <p:spPr>
            <a:xfrm>
              <a:off x="2267744" y="3172700"/>
              <a:ext cx="417263" cy="497255"/>
            </a:xfrm>
            <a:custGeom>
              <a:avLst/>
              <a:gdLst>
                <a:gd name="connsiteX0" fmla="*/ 221942 w 417263"/>
                <a:gd name="connsiteY0" fmla="*/ 497228 h 497255"/>
                <a:gd name="connsiteX1" fmla="*/ 0 w 417263"/>
                <a:gd name="connsiteY1" fmla="*/ 177632 h 497255"/>
                <a:gd name="connsiteX2" fmla="*/ 221942 w 417263"/>
                <a:gd name="connsiteY2" fmla="*/ 79 h 497255"/>
                <a:gd name="connsiteX3" fmla="*/ 417251 w 417263"/>
                <a:gd name="connsiteY3" fmla="*/ 159877 h 497255"/>
                <a:gd name="connsiteX4" fmla="*/ 221942 w 417263"/>
                <a:gd name="connsiteY4" fmla="*/ 497228 h 497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263" h="497255">
                  <a:moveTo>
                    <a:pt x="221942" y="497228"/>
                  </a:moveTo>
                  <a:cubicBezTo>
                    <a:pt x="152400" y="500187"/>
                    <a:pt x="0" y="260490"/>
                    <a:pt x="0" y="177632"/>
                  </a:cubicBezTo>
                  <a:cubicBezTo>
                    <a:pt x="0" y="94774"/>
                    <a:pt x="152400" y="3038"/>
                    <a:pt x="221942" y="79"/>
                  </a:cubicBezTo>
                  <a:cubicBezTo>
                    <a:pt x="291484" y="-2880"/>
                    <a:pt x="415771" y="77019"/>
                    <a:pt x="417251" y="159877"/>
                  </a:cubicBezTo>
                  <a:cubicBezTo>
                    <a:pt x="418731" y="242735"/>
                    <a:pt x="291484" y="494269"/>
                    <a:pt x="221942" y="497228"/>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bg1"/>
                </a:solidFill>
              </a:endParaRPr>
            </a:p>
          </p:txBody>
        </p:sp>
        <p:sp>
          <p:nvSpPr>
            <p:cNvPr id="86" name="Freeform 85"/>
            <p:cNvSpPr/>
            <p:nvPr/>
          </p:nvSpPr>
          <p:spPr>
            <a:xfrm>
              <a:off x="2489686" y="3465606"/>
              <a:ext cx="541538" cy="230955"/>
            </a:xfrm>
            <a:custGeom>
              <a:avLst/>
              <a:gdLst>
                <a:gd name="connsiteX0" fmla="*/ 0 w 541538"/>
                <a:gd name="connsiteY0" fmla="*/ 230955 h 230955"/>
                <a:gd name="connsiteX1" fmla="*/ 257453 w 541538"/>
                <a:gd name="connsiteY1" fmla="*/ 136 h 230955"/>
                <a:gd name="connsiteX2" fmla="*/ 541538 w 541538"/>
                <a:gd name="connsiteY2" fmla="*/ 204322 h 230955"/>
              </a:gdLst>
              <a:ahLst/>
              <a:cxnLst>
                <a:cxn ang="0">
                  <a:pos x="connsiteX0" y="connsiteY0"/>
                </a:cxn>
                <a:cxn ang="0">
                  <a:pos x="connsiteX1" y="connsiteY1"/>
                </a:cxn>
                <a:cxn ang="0">
                  <a:pos x="connsiteX2" y="connsiteY2"/>
                </a:cxn>
              </a:cxnLst>
              <a:rect l="l" t="t" r="r" b="b"/>
              <a:pathLst>
                <a:path w="541538" h="230955">
                  <a:moveTo>
                    <a:pt x="0" y="230955"/>
                  </a:moveTo>
                  <a:cubicBezTo>
                    <a:pt x="83598" y="117765"/>
                    <a:pt x="167197" y="4575"/>
                    <a:pt x="257453" y="136"/>
                  </a:cubicBezTo>
                  <a:cubicBezTo>
                    <a:pt x="347709" y="-4303"/>
                    <a:pt x="444623" y="100009"/>
                    <a:pt x="541538" y="20432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bg1"/>
                </a:solidFill>
              </a:endParaRPr>
            </a:p>
          </p:txBody>
        </p:sp>
        <p:sp>
          <p:nvSpPr>
            <p:cNvPr id="87" name="Freeform 86"/>
            <p:cNvSpPr/>
            <p:nvPr/>
          </p:nvSpPr>
          <p:spPr>
            <a:xfrm>
              <a:off x="2489686" y="3293368"/>
              <a:ext cx="1100831" cy="385438"/>
            </a:xfrm>
            <a:custGeom>
              <a:avLst/>
              <a:gdLst>
                <a:gd name="connsiteX0" fmla="*/ 0 w 1100831"/>
                <a:gd name="connsiteY0" fmla="*/ 275218 h 284096"/>
                <a:gd name="connsiteX1" fmla="*/ 497150 w 1100831"/>
                <a:gd name="connsiteY1" fmla="*/ 11 h 284096"/>
                <a:gd name="connsiteX2" fmla="*/ 1100831 w 1100831"/>
                <a:gd name="connsiteY2" fmla="*/ 284096 h 284096"/>
              </a:gdLst>
              <a:ahLst/>
              <a:cxnLst>
                <a:cxn ang="0">
                  <a:pos x="connsiteX0" y="connsiteY0"/>
                </a:cxn>
                <a:cxn ang="0">
                  <a:pos x="connsiteX1" y="connsiteY1"/>
                </a:cxn>
                <a:cxn ang="0">
                  <a:pos x="connsiteX2" y="connsiteY2"/>
                </a:cxn>
              </a:cxnLst>
              <a:rect l="l" t="t" r="r" b="b"/>
              <a:pathLst>
                <a:path w="1100831" h="284096">
                  <a:moveTo>
                    <a:pt x="0" y="275218"/>
                  </a:moveTo>
                  <a:cubicBezTo>
                    <a:pt x="156839" y="136874"/>
                    <a:pt x="313678" y="-1469"/>
                    <a:pt x="497150" y="11"/>
                  </a:cubicBezTo>
                  <a:cubicBezTo>
                    <a:pt x="680622" y="1491"/>
                    <a:pt x="890726" y="142793"/>
                    <a:pt x="1100831" y="28409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bg1"/>
                </a:solidFill>
              </a:endParaRPr>
            </a:p>
          </p:txBody>
        </p:sp>
        <p:sp>
          <p:nvSpPr>
            <p:cNvPr id="88" name="Freeform 87"/>
            <p:cNvSpPr/>
            <p:nvPr/>
          </p:nvSpPr>
          <p:spPr>
            <a:xfrm>
              <a:off x="3013469" y="3394710"/>
              <a:ext cx="2308194" cy="292974"/>
            </a:xfrm>
            <a:custGeom>
              <a:avLst/>
              <a:gdLst>
                <a:gd name="connsiteX0" fmla="*/ 0 w 2308194"/>
                <a:gd name="connsiteY0" fmla="*/ 292974 h 292974"/>
                <a:gd name="connsiteX1" fmla="*/ 1100831 w 2308194"/>
                <a:gd name="connsiteY1" fmla="*/ 11 h 292974"/>
                <a:gd name="connsiteX2" fmla="*/ 2308194 w 2308194"/>
                <a:gd name="connsiteY2" fmla="*/ 284096 h 292974"/>
              </a:gdLst>
              <a:ahLst/>
              <a:cxnLst>
                <a:cxn ang="0">
                  <a:pos x="connsiteX0" y="connsiteY0"/>
                </a:cxn>
                <a:cxn ang="0">
                  <a:pos x="connsiteX1" y="connsiteY1"/>
                </a:cxn>
                <a:cxn ang="0">
                  <a:pos x="connsiteX2" y="connsiteY2"/>
                </a:cxn>
              </a:cxnLst>
              <a:rect l="l" t="t" r="r" b="b"/>
              <a:pathLst>
                <a:path w="2308194" h="292974">
                  <a:moveTo>
                    <a:pt x="0" y="292974"/>
                  </a:moveTo>
                  <a:cubicBezTo>
                    <a:pt x="358066" y="147232"/>
                    <a:pt x="716132" y="1491"/>
                    <a:pt x="1100831" y="11"/>
                  </a:cubicBezTo>
                  <a:cubicBezTo>
                    <a:pt x="1485530" y="-1469"/>
                    <a:pt x="1896862" y="141313"/>
                    <a:pt x="2308194" y="28409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bg1"/>
                </a:solidFill>
              </a:endParaRPr>
            </a:p>
          </p:txBody>
        </p:sp>
        <p:sp>
          <p:nvSpPr>
            <p:cNvPr id="89" name="Freeform 88"/>
            <p:cNvSpPr/>
            <p:nvPr/>
          </p:nvSpPr>
          <p:spPr>
            <a:xfrm>
              <a:off x="3590517" y="3474603"/>
              <a:ext cx="1154097" cy="195325"/>
            </a:xfrm>
            <a:custGeom>
              <a:avLst/>
              <a:gdLst>
                <a:gd name="connsiteX0" fmla="*/ 0 w 1154097"/>
                <a:gd name="connsiteY0" fmla="*/ 186448 h 195325"/>
                <a:gd name="connsiteX1" fmla="*/ 541538 w 1154097"/>
                <a:gd name="connsiteY1" fmla="*/ 17 h 195325"/>
                <a:gd name="connsiteX2" fmla="*/ 1154097 w 1154097"/>
                <a:gd name="connsiteY2" fmla="*/ 195325 h 195325"/>
              </a:gdLst>
              <a:ahLst/>
              <a:cxnLst>
                <a:cxn ang="0">
                  <a:pos x="connsiteX0" y="connsiteY0"/>
                </a:cxn>
                <a:cxn ang="0">
                  <a:pos x="connsiteX1" y="connsiteY1"/>
                </a:cxn>
                <a:cxn ang="0">
                  <a:pos x="connsiteX2" y="connsiteY2"/>
                </a:cxn>
              </a:cxnLst>
              <a:rect l="l" t="t" r="r" b="b"/>
              <a:pathLst>
                <a:path w="1154097" h="195325">
                  <a:moveTo>
                    <a:pt x="0" y="186448"/>
                  </a:moveTo>
                  <a:cubicBezTo>
                    <a:pt x="174594" y="92493"/>
                    <a:pt x="349189" y="-1462"/>
                    <a:pt x="541538" y="17"/>
                  </a:cubicBezTo>
                  <a:cubicBezTo>
                    <a:pt x="733887" y="1496"/>
                    <a:pt x="943992" y="98410"/>
                    <a:pt x="1154097" y="19532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bg1"/>
                </a:solidFill>
              </a:endParaRPr>
            </a:p>
          </p:txBody>
        </p:sp>
        <p:sp>
          <p:nvSpPr>
            <p:cNvPr id="90" name="Freeform 89"/>
            <p:cNvSpPr/>
            <p:nvPr/>
          </p:nvSpPr>
          <p:spPr>
            <a:xfrm>
              <a:off x="4735737" y="3430178"/>
              <a:ext cx="1171852" cy="257506"/>
            </a:xfrm>
            <a:custGeom>
              <a:avLst/>
              <a:gdLst>
                <a:gd name="connsiteX0" fmla="*/ 0 w 1171852"/>
                <a:gd name="connsiteY0" fmla="*/ 257506 h 257506"/>
                <a:gd name="connsiteX1" fmla="*/ 523782 w 1171852"/>
                <a:gd name="connsiteY1" fmla="*/ 53 h 257506"/>
                <a:gd name="connsiteX2" fmla="*/ 1171852 w 1171852"/>
                <a:gd name="connsiteY2" fmla="*/ 239750 h 257506"/>
              </a:gdLst>
              <a:ahLst/>
              <a:cxnLst>
                <a:cxn ang="0">
                  <a:pos x="connsiteX0" y="connsiteY0"/>
                </a:cxn>
                <a:cxn ang="0">
                  <a:pos x="connsiteX1" y="connsiteY1"/>
                </a:cxn>
                <a:cxn ang="0">
                  <a:pos x="connsiteX2" y="connsiteY2"/>
                </a:cxn>
              </a:cxnLst>
              <a:rect l="l" t="t" r="r" b="b"/>
              <a:pathLst>
                <a:path w="1171852" h="257506">
                  <a:moveTo>
                    <a:pt x="0" y="257506"/>
                  </a:moveTo>
                  <a:cubicBezTo>
                    <a:pt x="164236" y="130259"/>
                    <a:pt x="328473" y="3012"/>
                    <a:pt x="523782" y="53"/>
                  </a:cubicBezTo>
                  <a:cubicBezTo>
                    <a:pt x="719091" y="-2906"/>
                    <a:pt x="945471" y="118422"/>
                    <a:pt x="1171852" y="2397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bg1"/>
                </a:solidFill>
              </a:endParaRPr>
            </a:p>
          </p:txBody>
        </p:sp>
        <p:sp>
          <p:nvSpPr>
            <p:cNvPr id="91" name="Freeform 90"/>
            <p:cNvSpPr/>
            <p:nvPr/>
          </p:nvSpPr>
          <p:spPr>
            <a:xfrm>
              <a:off x="5312785" y="3563367"/>
              <a:ext cx="577049" cy="115439"/>
            </a:xfrm>
            <a:custGeom>
              <a:avLst/>
              <a:gdLst>
                <a:gd name="connsiteX0" fmla="*/ 0 w 577049"/>
                <a:gd name="connsiteY0" fmla="*/ 115439 h 115439"/>
                <a:gd name="connsiteX1" fmla="*/ 239697 w 577049"/>
                <a:gd name="connsiteY1" fmla="*/ 29 h 115439"/>
                <a:gd name="connsiteX2" fmla="*/ 577049 w 577049"/>
                <a:gd name="connsiteY2" fmla="*/ 106561 h 115439"/>
              </a:gdLst>
              <a:ahLst/>
              <a:cxnLst>
                <a:cxn ang="0">
                  <a:pos x="connsiteX0" y="connsiteY0"/>
                </a:cxn>
                <a:cxn ang="0">
                  <a:pos x="connsiteX1" y="connsiteY1"/>
                </a:cxn>
                <a:cxn ang="0">
                  <a:pos x="connsiteX2" y="connsiteY2"/>
                </a:cxn>
              </a:cxnLst>
              <a:rect l="l" t="t" r="r" b="b"/>
              <a:pathLst>
                <a:path w="577049" h="115439">
                  <a:moveTo>
                    <a:pt x="0" y="115439"/>
                  </a:moveTo>
                  <a:cubicBezTo>
                    <a:pt x="71761" y="58474"/>
                    <a:pt x="143522" y="1509"/>
                    <a:pt x="239697" y="29"/>
                  </a:cubicBezTo>
                  <a:cubicBezTo>
                    <a:pt x="335872" y="-1451"/>
                    <a:pt x="456460" y="52555"/>
                    <a:pt x="577049" y="1065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bg1"/>
                </a:solidFill>
              </a:endParaRPr>
            </a:p>
          </p:txBody>
        </p:sp>
        <p:sp>
          <p:nvSpPr>
            <p:cNvPr id="98" name="Oval 97"/>
            <p:cNvSpPr/>
            <p:nvPr/>
          </p:nvSpPr>
          <p:spPr>
            <a:xfrm>
              <a:off x="2382157" y="3581400"/>
              <a:ext cx="216024" cy="207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bg1"/>
                  </a:solidFill>
                </a:rPr>
                <a:t>0</a:t>
              </a:r>
              <a:endParaRPr lang="en-GB" b="1" dirty="0">
                <a:solidFill>
                  <a:schemeClr val="bg1"/>
                </a:solidFill>
              </a:endParaRPr>
            </a:p>
          </p:txBody>
        </p:sp>
        <p:sp>
          <p:nvSpPr>
            <p:cNvPr id="101" name="Oval 100"/>
            <p:cNvSpPr/>
            <p:nvPr/>
          </p:nvSpPr>
          <p:spPr>
            <a:xfrm>
              <a:off x="2915816" y="3573016"/>
              <a:ext cx="216024" cy="207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bg1"/>
                  </a:solidFill>
                </a:rPr>
                <a:t>1</a:t>
              </a:r>
              <a:endParaRPr lang="en-GB" b="1" dirty="0">
                <a:solidFill>
                  <a:schemeClr val="bg1"/>
                </a:solidFill>
              </a:endParaRPr>
            </a:p>
          </p:txBody>
        </p:sp>
        <p:sp>
          <p:nvSpPr>
            <p:cNvPr id="102" name="Oval 101"/>
            <p:cNvSpPr/>
            <p:nvPr/>
          </p:nvSpPr>
          <p:spPr>
            <a:xfrm>
              <a:off x="3491880" y="3573016"/>
              <a:ext cx="216024" cy="207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bg1"/>
                  </a:solidFill>
                </a:rPr>
                <a:t>2</a:t>
              </a:r>
              <a:endParaRPr lang="en-GB" b="1" dirty="0">
                <a:solidFill>
                  <a:schemeClr val="bg1"/>
                </a:solidFill>
              </a:endParaRPr>
            </a:p>
          </p:txBody>
        </p:sp>
        <p:sp>
          <p:nvSpPr>
            <p:cNvPr id="103" name="Oval 102"/>
            <p:cNvSpPr/>
            <p:nvPr/>
          </p:nvSpPr>
          <p:spPr>
            <a:xfrm>
              <a:off x="4067944" y="3573016"/>
              <a:ext cx="216024" cy="207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bg1"/>
                  </a:solidFill>
                </a:rPr>
                <a:t>3</a:t>
              </a:r>
              <a:endParaRPr lang="en-GB" b="1" dirty="0">
                <a:solidFill>
                  <a:schemeClr val="bg1"/>
                </a:solidFill>
              </a:endParaRPr>
            </a:p>
          </p:txBody>
        </p:sp>
        <p:sp>
          <p:nvSpPr>
            <p:cNvPr id="104" name="Oval 103"/>
            <p:cNvSpPr/>
            <p:nvPr/>
          </p:nvSpPr>
          <p:spPr>
            <a:xfrm>
              <a:off x="4644008" y="3573016"/>
              <a:ext cx="216024" cy="207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bg1"/>
                  </a:solidFill>
                </a:rPr>
                <a:t>4</a:t>
              </a:r>
              <a:endParaRPr lang="en-GB" b="1" dirty="0">
                <a:solidFill>
                  <a:schemeClr val="bg1"/>
                </a:solidFill>
              </a:endParaRPr>
            </a:p>
          </p:txBody>
        </p:sp>
        <p:sp>
          <p:nvSpPr>
            <p:cNvPr id="105" name="Oval 104"/>
            <p:cNvSpPr/>
            <p:nvPr/>
          </p:nvSpPr>
          <p:spPr>
            <a:xfrm>
              <a:off x="5148064" y="3573016"/>
              <a:ext cx="216024" cy="207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bg1"/>
                  </a:solidFill>
                </a:rPr>
                <a:t>5</a:t>
              </a:r>
              <a:endParaRPr lang="en-GB" b="1" dirty="0">
                <a:solidFill>
                  <a:schemeClr val="bg1"/>
                </a:solidFill>
              </a:endParaRPr>
            </a:p>
          </p:txBody>
        </p:sp>
        <p:sp>
          <p:nvSpPr>
            <p:cNvPr id="106" name="Oval 105"/>
            <p:cNvSpPr/>
            <p:nvPr/>
          </p:nvSpPr>
          <p:spPr>
            <a:xfrm>
              <a:off x="5724128" y="3573016"/>
              <a:ext cx="216024" cy="207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bg1"/>
                  </a:solidFill>
                </a:rPr>
                <a:t>6</a:t>
              </a:r>
              <a:endParaRPr lang="en-GB" b="1" dirty="0">
                <a:solidFill>
                  <a:schemeClr val="bg1"/>
                </a:solidFill>
              </a:endParaRPr>
            </a:p>
          </p:txBody>
        </p:sp>
      </p:grpSp>
      <p:grpSp>
        <p:nvGrpSpPr>
          <p:cNvPr id="4" name="Group 3"/>
          <p:cNvGrpSpPr/>
          <p:nvPr/>
        </p:nvGrpSpPr>
        <p:grpSpPr>
          <a:xfrm>
            <a:off x="1796551" y="1808882"/>
            <a:ext cx="3817071" cy="450733"/>
            <a:chOff x="3209660" y="1291597"/>
            <a:chExt cx="3817071" cy="450733"/>
          </a:xfrm>
        </p:grpSpPr>
        <p:sp>
          <p:nvSpPr>
            <p:cNvPr id="20" name="Rectangle 19"/>
            <p:cNvSpPr/>
            <p:nvPr/>
          </p:nvSpPr>
          <p:spPr>
            <a:xfrm>
              <a:off x="3332184" y="1296706"/>
              <a:ext cx="240956" cy="224948"/>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p:cNvGrpSpPr/>
            <p:nvPr/>
          </p:nvGrpSpPr>
          <p:grpSpPr>
            <a:xfrm>
              <a:off x="4026642" y="1291597"/>
              <a:ext cx="308077" cy="224948"/>
              <a:chOff x="1845558" y="6151911"/>
              <a:chExt cx="410769" cy="224948"/>
            </a:xfrm>
            <a:solidFill>
              <a:schemeClr val="tx1">
                <a:lumMod val="75000"/>
                <a:lumOff val="25000"/>
              </a:schemeClr>
            </a:solidFill>
          </p:grpSpPr>
          <p:sp>
            <p:nvSpPr>
              <p:cNvPr id="22" name="Rectangle 21"/>
              <p:cNvSpPr/>
              <p:nvPr/>
            </p:nvSpPr>
            <p:spPr>
              <a:xfrm>
                <a:off x="1845558" y="6151911"/>
                <a:ext cx="321275" cy="224948"/>
              </a:xfrm>
              <a:prstGeom prst="rect">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ight Triangle 22"/>
              <p:cNvSpPr/>
              <p:nvPr/>
            </p:nvSpPr>
            <p:spPr>
              <a:xfrm>
                <a:off x="2167427" y="6151911"/>
                <a:ext cx="88900" cy="224948"/>
              </a:xfrm>
              <a:prstGeom prst="rtTriangle">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p:cNvGrpSpPr/>
            <p:nvPr/>
          </p:nvGrpSpPr>
          <p:grpSpPr>
            <a:xfrm>
              <a:off x="3654857" y="1291597"/>
              <a:ext cx="284526" cy="224948"/>
              <a:chOff x="1264252" y="6151911"/>
              <a:chExt cx="379368" cy="224948"/>
            </a:xfrm>
            <a:solidFill>
              <a:schemeClr val="tx1">
                <a:lumMod val="75000"/>
                <a:lumOff val="25000"/>
              </a:schemeClr>
            </a:solidFill>
          </p:grpSpPr>
          <p:sp>
            <p:nvSpPr>
              <p:cNvPr id="25" name="Rectangle 24"/>
              <p:cNvSpPr/>
              <p:nvPr/>
            </p:nvSpPr>
            <p:spPr>
              <a:xfrm>
                <a:off x="1264252" y="6151911"/>
                <a:ext cx="321275" cy="224948"/>
              </a:xfrm>
              <a:prstGeom prst="rect">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ight Triangle 25"/>
              <p:cNvSpPr/>
              <p:nvPr/>
            </p:nvSpPr>
            <p:spPr>
              <a:xfrm>
                <a:off x="1597901" y="6151911"/>
                <a:ext cx="45719" cy="224948"/>
              </a:xfrm>
              <a:prstGeom prst="rtTriangle">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Group 26"/>
            <p:cNvGrpSpPr/>
            <p:nvPr/>
          </p:nvGrpSpPr>
          <p:grpSpPr>
            <a:xfrm>
              <a:off x="5969875" y="1292305"/>
              <a:ext cx="795242" cy="224948"/>
              <a:chOff x="1527178" y="5624861"/>
              <a:chExt cx="1060323" cy="224948"/>
            </a:xfrm>
            <a:solidFill>
              <a:schemeClr val="tx1">
                <a:lumMod val="75000"/>
                <a:lumOff val="25000"/>
              </a:schemeClr>
            </a:solidFill>
          </p:grpSpPr>
          <p:sp>
            <p:nvSpPr>
              <p:cNvPr id="28" name="Rectangle 27"/>
              <p:cNvSpPr/>
              <p:nvPr/>
            </p:nvSpPr>
            <p:spPr>
              <a:xfrm>
                <a:off x="1845557" y="5624861"/>
                <a:ext cx="321275" cy="224948"/>
              </a:xfrm>
              <a:prstGeom prst="rect">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p:cNvSpPr/>
              <p:nvPr/>
            </p:nvSpPr>
            <p:spPr>
              <a:xfrm rot="10800000">
                <a:off x="1527178" y="5624861"/>
                <a:ext cx="321653" cy="224948"/>
              </a:xfrm>
              <a:prstGeom prst="rtTriangle">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ight Triangle 29"/>
              <p:cNvSpPr/>
              <p:nvPr/>
            </p:nvSpPr>
            <p:spPr>
              <a:xfrm>
                <a:off x="2174769" y="5624861"/>
                <a:ext cx="412732" cy="224948"/>
              </a:xfrm>
              <a:prstGeom prst="rtTriangle">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 name="Group 30"/>
            <p:cNvGrpSpPr/>
            <p:nvPr/>
          </p:nvGrpSpPr>
          <p:grpSpPr>
            <a:xfrm>
              <a:off x="4373384" y="1296706"/>
              <a:ext cx="522250" cy="224948"/>
              <a:chOff x="2457064" y="6151911"/>
              <a:chExt cx="696333" cy="224948"/>
            </a:xfrm>
            <a:solidFill>
              <a:schemeClr val="tx1">
                <a:lumMod val="75000"/>
                <a:lumOff val="25000"/>
              </a:schemeClr>
            </a:solidFill>
          </p:grpSpPr>
          <p:sp>
            <p:nvSpPr>
              <p:cNvPr id="32" name="Rectangle 31"/>
              <p:cNvSpPr/>
              <p:nvPr/>
            </p:nvSpPr>
            <p:spPr>
              <a:xfrm>
                <a:off x="2503633" y="6151911"/>
                <a:ext cx="321275" cy="224948"/>
              </a:xfrm>
              <a:prstGeom prst="rect">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ight Triangle 32"/>
              <p:cNvSpPr/>
              <p:nvPr/>
            </p:nvSpPr>
            <p:spPr>
              <a:xfrm>
                <a:off x="2831744" y="6151911"/>
                <a:ext cx="321653" cy="224948"/>
              </a:xfrm>
              <a:prstGeom prst="rtTriangle">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ight Triangle 33"/>
              <p:cNvSpPr/>
              <p:nvPr/>
            </p:nvSpPr>
            <p:spPr>
              <a:xfrm rot="10800000">
                <a:off x="2457064" y="6151911"/>
                <a:ext cx="45719" cy="224948"/>
              </a:xfrm>
              <a:prstGeom prst="rtTriangle">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 name="Group 34"/>
            <p:cNvGrpSpPr/>
            <p:nvPr/>
          </p:nvGrpSpPr>
          <p:grpSpPr>
            <a:xfrm>
              <a:off x="4905813" y="1296706"/>
              <a:ext cx="461180" cy="224948"/>
              <a:chOff x="156923" y="5624861"/>
              <a:chExt cx="614907" cy="224948"/>
            </a:xfrm>
            <a:solidFill>
              <a:schemeClr val="tx1">
                <a:lumMod val="75000"/>
                <a:lumOff val="25000"/>
              </a:schemeClr>
            </a:solidFill>
          </p:grpSpPr>
          <p:sp>
            <p:nvSpPr>
              <p:cNvPr id="36" name="Rectangle 35"/>
              <p:cNvSpPr/>
              <p:nvPr/>
            </p:nvSpPr>
            <p:spPr>
              <a:xfrm>
                <a:off x="241369" y="5624861"/>
                <a:ext cx="321275" cy="224948"/>
              </a:xfrm>
              <a:prstGeom prst="rect">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ight Triangle 36"/>
              <p:cNvSpPr/>
              <p:nvPr/>
            </p:nvSpPr>
            <p:spPr>
              <a:xfrm>
                <a:off x="555607" y="5624861"/>
                <a:ext cx="216223" cy="224948"/>
              </a:xfrm>
              <a:prstGeom prst="rtTriangle">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ight Triangle 37"/>
              <p:cNvSpPr/>
              <p:nvPr/>
            </p:nvSpPr>
            <p:spPr>
              <a:xfrm rot="10800000">
                <a:off x="156923" y="5624861"/>
                <a:ext cx="88900" cy="224948"/>
              </a:xfrm>
              <a:prstGeom prst="rtTriangle">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 name="Group 38"/>
            <p:cNvGrpSpPr/>
            <p:nvPr/>
          </p:nvGrpSpPr>
          <p:grpSpPr>
            <a:xfrm>
              <a:off x="5366993" y="1291597"/>
              <a:ext cx="710432" cy="224948"/>
              <a:chOff x="712364" y="5040661"/>
              <a:chExt cx="947243" cy="224948"/>
            </a:xfrm>
            <a:solidFill>
              <a:schemeClr val="tx1">
                <a:lumMod val="75000"/>
                <a:lumOff val="25000"/>
              </a:schemeClr>
            </a:solidFill>
          </p:grpSpPr>
          <p:sp>
            <p:nvSpPr>
              <p:cNvPr id="40" name="Rectangle 39"/>
              <p:cNvSpPr/>
              <p:nvPr/>
            </p:nvSpPr>
            <p:spPr>
              <a:xfrm>
                <a:off x="931950" y="5040661"/>
                <a:ext cx="321275" cy="224948"/>
              </a:xfrm>
              <a:prstGeom prst="rect">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ight Triangle 40"/>
              <p:cNvSpPr/>
              <p:nvPr/>
            </p:nvSpPr>
            <p:spPr>
              <a:xfrm>
                <a:off x="1246875" y="5040661"/>
                <a:ext cx="412732" cy="224948"/>
              </a:xfrm>
              <a:prstGeom prst="rtTriangle">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ight Triangle 41"/>
              <p:cNvSpPr/>
              <p:nvPr/>
            </p:nvSpPr>
            <p:spPr>
              <a:xfrm rot="10800000">
                <a:off x="712364" y="5040661"/>
                <a:ext cx="216223" cy="224948"/>
              </a:xfrm>
              <a:prstGeom prst="rtTriangle">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Box 2"/>
            <p:cNvSpPr txBox="1"/>
            <p:nvPr/>
          </p:nvSpPr>
          <p:spPr>
            <a:xfrm>
              <a:off x="3209660" y="1496109"/>
              <a:ext cx="3817071" cy="246221"/>
            </a:xfrm>
            <a:prstGeom prst="rect">
              <a:avLst/>
            </a:prstGeom>
            <a:noFill/>
          </p:spPr>
          <p:txBody>
            <a:bodyPr wrap="none" rtlCol="0">
              <a:spAutoFit/>
            </a:bodyPr>
            <a:lstStyle/>
            <a:p>
              <a:r>
                <a:rPr lang="en-GB" sz="1000" dirty="0" smtClean="0"/>
                <a:t>0     0 0        1  0       2 1              5  2          4    4               6     5                6</a:t>
              </a:r>
              <a:endParaRPr lang="en-GB" sz="1000" dirty="0"/>
            </a:p>
          </p:txBody>
        </p:sp>
      </p:grpSp>
      <p:sp>
        <p:nvSpPr>
          <p:cNvPr id="71" name="Rectangle 2"/>
          <p:cNvSpPr>
            <a:spLocks noGrp="1" noChangeArrowheads="1"/>
          </p:cNvSpPr>
          <p:nvPr>
            <p:ph type="title"/>
          </p:nvPr>
        </p:nvSpPr>
        <p:spPr>
          <a:xfrm>
            <a:off x="1256044" y="0"/>
            <a:ext cx="6463968" cy="1125538"/>
          </a:xfrm>
        </p:spPr>
        <p:txBody>
          <a:bodyPr>
            <a:normAutofit/>
          </a:bodyPr>
          <a:lstStyle/>
          <a:p>
            <a:pPr algn="l"/>
            <a:r>
              <a:rPr lang="en-US" altLang="en-US" sz="2800" dirty="0">
                <a:solidFill>
                  <a:schemeClr val="bg1"/>
                </a:solidFill>
                <a:latin typeface="Franklin Gothic Medium"/>
                <a:ea typeface="MS PGothic" pitchFamily="34" charset="-128"/>
                <a:cs typeface="Franklin Gothic Medium"/>
              </a:rPr>
              <a:t>How to Solve the Problem</a:t>
            </a:r>
          </a:p>
        </p:txBody>
      </p:sp>
    </p:spTree>
    <p:extLst>
      <p:ext uri="{BB962C8B-B14F-4D97-AF65-F5344CB8AC3E}">
        <p14:creationId xmlns:p14="http://schemas.microsoft.com/office/powerpoint/2010/main" val="198859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3" name="Rectangle 3"/>
          <p:cNvSpPr>
            <a:spLocks noGrp="1" noChangeArrowheads="1"/>
          </p:cNvSpPr>
          <p:nvPr>
            <p:ph type="body" idx="1"/>
          </p:nvPr>
        </p:nvSpPr>
        <p:spPr>
          <a:xfrm>
            <a:off x="196110" y="1160766"/>
            <a:ext cx="8485666" cy="4687375"/>
          </a:xfrm>
        </p:spPr>
        <p:txBody>
          <a:bodyPr>
            <a:normAutofit/>
          </a:bodyPr>
          <a:lstStyle/>
          <a:p>
            <a:r>
              <a:rPr lang="en-US" altLang="en-US" sz="1800" dirty="0">
                <a:solidFill>
                  <a:srgbClr val="3E6574"/>
                </a:solidFill>
                <a:latin typeface="Franklin Gothic Medium"/>
                <a:ea typeface="ＭＳ Ｐゴシック" charset="0"/>
                <a:cs typeface="Franklin Gothic Medium"/>
              </a:rPr>
              <a:t>Take a set of trapezoids</a:t>
            </a:r>
          </a:p>
          <a:p>
            <a:endParaRPr lang="en-US" altLang="en-US" sz="1800" dirty="0">
              <a:solidFill>
                <a:srgbClr val="3E6574"/>
              </a:solidFill>
              <a:latin typeface="Franklin Gothic Medium"/>
              <a:ea typeface="ＭＳ Ｐゴシック" charset="0"/>
              <a:cs typeface="Franklin Gothic Medium"/>
            </a:endParaRPr>
          </a:p>
          <a:p>
            <a:endParaRPr lang="en-US" altLang="en-US" sz="1800" dirty="0" smtClean="0">
              <a:solidFill>
                <a:srgbClr val="3E6574"/>
              </a:solidFill>
              <a:latin typeface="Franklin Gothic Medium"/>
              <a:ea typeface="ＭＳ Ｐゴシック" charset="0"/>
              <a:cs typeface="Franklin Gothic Medium"/>
            </a:endParaRPr>
          </a:p>
          <a:p>
            <a:endParaRPr lang="en-US" altLang="en-US" sz="1800" dirty="0">
              <a:solidFill>
                <a:srgbClr val="3E6574"/>
              </a:solidFill>
              <a:latin typeface="Franklin Gothic Medium"/>
              <a:ea typeface="ＭＳ Ｐゴシック" charset="0"/>
              <a:cs typeface="Franklin Gothic Medium"/>
            </a:endParaRPr>
          </a:p>
          <a:p>
            <a:r>
              <a:rPr lang="en-US" altLang="en-US" sz="1800" dirty="0" smtClean="0">
                <a:solidFill>
                  <a:srgbClr val="3E6574"/>
                </a:solidFill>
                <a:latin typeface="Franklin Gothic Medium"/>
                <a:ea typeface="ＭＳ Ｐゴシック" charset="0"/>
                <a:cs typeface="Franklin Gothic Medium"/>
              </a:rPr>
              <a:t>Form </a:t>
            </a:r>
            <a:r>
              <a:rPr lang="en-US" altLang="en-US" sz="1800" dirty="0">
                <a:solidFill>
                  <a:srgbClr val="3E6574"/>
                </a:solidFill>
                <a:latin typeface="Franklin Gothic Medium"/>
                <a:ea typeface="ＭＳ Ｐゴシック" charset="0"/>
                <a:cs typeface="Franklin Gothic Medium"/>
              </a:rPr>
              <a:t>a multigraph G using projection pairs as edges </a:t>
            </a:r>
          </a:p>
          <a:p>
            <a:pPr marL="0" indent="0">
              <a:buNone/>
            </a:pPr>
            <a:r>
              <a:rPr lang="en-US" altLang="en-US" sz="1800" dirty="0">
                <a:solidFill>
                  <a:srgbClr val="3E6574"/>
                </a:solidFill>
                <a:latin typeface="Franklin Gothic Medium"/>
                <a:ea typeface="ＭＳ Ｐゴシック" charset="0"/>
                <a:cs typeface="Franklin Gothic Medium"/>
              </a:rPr>
              <a:t>		</a:t>
            </a:r>
          </a:p>
          <a:p>
            <a:pPr marL="0" indent="0">
              <a:buNone/>
            </a:pPr>
            <a:r>
              <a:rPr lang="en-US" altLang="en-US" sz="1800" dirty="0">
                <a:solidFill>
                  <a:srgbClr val="3E6574"/>
                </a:solidFill>
                <a:latin typeface="Franklin Gothic Medium"/>
                <a:ea typeface="ＭＳ Ｐゴシック" charset="0"/>
                <a:cs typeface="Franklin Gothic Medium"/>
              </a:rPr>
              <a:t>	</a:t>
            </a:r>
            <a:r>
              <a:rPr lang="en-GB" altLang="en-US" sz="1800" dirty="0">
                <a:solidFill>
                  <a:srgbClr val="3E6574"/>
                </a:solidFill>
                <a:latin typeface="Franklin Gothic Medium"/>
                <a:ea typeface="ＭＳ Ｐゴシック" charset="0"/>
                <a:cs typeface="Franklin Gothic Medium"/>
              </a:rPr>
              <a:t>E = {{0,0},{0,1},{0,2},{1,5},{2,4},{4,6},{5,6</a:t>
            </a:r>
            <a:r>
              <a:rPr lang="en-GB" altLang="en-US" sz="1800" dirty="0" smtClean="0">
                <a:solidFill>
                  <a:srgbClr val="3E6574"/>
                </a:solidFill>
                <a:latin typeface="Franklin Gothic Medium"/>
                <a:ea typeface="ＭＳ Ｐゴシック" charset="0"/>
                <a:cs typeface="Franklin Gothic Medium"/>
              </a:rPr>
              <a:t>}}</a:t>
            </a:r>
          </a:p>
          <a:p>
            <a:pPr marL="0" indent="0">
              <a:buNone/>
            </a:pPr>
            <a:endParaRPr lang="en-GB" altLang="en-US" sz="1800" dirty="0">
              <a:solidFill>
                <a:srgbClr val="3E6574"/>
              </a:solidFill>
              <a:latin typeface="Franklin Gothic Medium"/>
              <a:ea typeface="ＭＳ Ｐゴシック" charset="0"/>
              <a:cs typeface="Franklin Gothic Medium"/>
            </a:endParaRPr>
          </a:p>
          <a:p>
            <a:pPr marL="0" indent="0">
              <a:buNone/>
            </a:pPr>
            <a:endParaRPr lang="en-GB" altLang="en-US" sz="1800" dirty="0" smtClean="0">
              <a:solidFill>
                <a:srgbClr val="3E6574"/>
              </a:solidFill>
              <a:latin typeface="Franklin Gothic Medium"/>
              <a:ea typeface="ＭＳ Ｐゴシック" charset="0"/>
              <a:cs typeface="Franklin Gothic Medium"/>
            </a:endParaRPr>
          </a:p>
          <a:p>
            <a:pPr marL="0" indent="0">
              <a:buNone/>
            </a:pPr>
            <a:endParaRPr lang="en-GB" altLang="en-US" sz="1800" dirty="0">
              <a:solidFill>
                <a:srgbClr val="3E6574"/>
              </a:solidFill>
              <a:latin typeface="Franklin Gothic Medium"/>
              <a:ea typeface="ＭＳ Ｐゴシック" charset="0"/>
              <a:cs typeface="Franklin Gothic Medium"/>
            </a:endParaRPr>
          </a:p>
          <a:p>
            <a:pPr marL="0" indent="0">
              <a:buNone/>
            </a:pPr>
            <a:endParaRPr lang="en-GB" altLang="en-US" sz="1800" dirty="0" smtClean="0">
              <a:solidFill>
                <a:srgbClr val="3E6574"/>
              </a:solidFill>
              <a:latin typeface="Franklin Gothic Medium"/>
              <a:ea typeface="ＭＳ Ｐゴシック" charset="0"/>
              <a:cs typeface="Franklin Gothic Medium"/>
            </a:endParaRPr>
          </a:p>
          <a:p>
            <a:r>
              <a:rPr lang="en-AU" altLang="en-US" sz="1800" b="1" dirty="0">
                <a:solidFill>
                  <a:srgbClr val="3E6574"/>
                </a:solidFill>
                <a:latin typeface="Franklin Gothic Medium"/>
                <a:ea typeface="ＭＳ Ｐゴシック" charset="0"/>
                <a:cs typeface="Franklin Gothic Medium"/>
              </a:rPr>
              <a:t>Fact: </a:t>
            </a:r>
            <a:r>
              <a:rPr lang="en-AU" altLang="en-US" sz="1800" dirty="0">
                <a:solidFill>
                  <a:srgbClr val="3E6574"/>
                </a:solidFill>
                <a:latin typeface="Franklin Gothic Medium"/>
                <a:ea typeface="ＭＳ Ｐゴシック" charset="0"/>
                <a:cs typeface="Franklin Gothic Medium"/>
              </a:rPr>
              <a:t>If G is Eulerian and connected, then a zero cost arrangement exists.</a:t>
            </a:r>
          </a:p>
          <a:p>
            <a:endParaRPr lang="en-AU" altLang="en-US" sz="1800" dirty="0" smtClean="0">
              <a:solidFill>
                <a:srgbClr val="3E6574"/>
              </a:solidFill>
              <a:latin typeface="Franklin Gothic Medium"/>
              <a:ea typeface="ＭＳ Ｐゴシック" charset="0"/>
              <a:cs typeface="Franklin Gothic Medium"/>
            </a:endParaRPr>
          </a:p>
          <a:p>
            <a:r>
              <a:rPr lang="en-AU" altLang="en-US" sz="1800" dirty="0" smtClean="0">
                <a:solidFill>
                  <a:srgbClr val="3E6574"/>
                </a:solidFill>
                <a:latin typeface="Franklin Gothic Medium"/>
                <a:ea typeface="ＭＳ Ｐゴシック" charset="0"/>
                <a:cs typeface="Franklin Gothic Medium"/>
              </a:rPr>
              <a:t>This </a:t>
            </a:r>
            <a:r>
              <a:rPr lang="en-AU" altLang="en-US" sz="1800" dirty="0">
                <a:solidFill>
                  <a:srgbClr val="3E6574"/>
                </a:solidFill>
                <a:latin typeface="Franklin Gothic Medium"/>
                <a:ea typeface="ＭＳ Ｐゴシック" charset="0"/>
                <a:cs typeface="Franklin Gothic Medium"/>
              </a:rPr>
              <a:t>is the case here: ((0,0),(0,1),(1,5),(5,6),(6,4),(4,2),(2,0)) </a:t>
            </a:r>
          </a:p>
          <a:p>
            <a:endParaRPr lang="en-GB" altLang="en-US" sz="1800" dirty="0">
              <a:solidFill>
                <a:srgbClr val="3E6574"/>
              </a:solidFill>
              <a:latin typeface="Franklin Gothic Medium"/>
              <a:ea typeface="ＭＳ Ｐゴシック" charset="0"/>
              <a:cs typeface="Franklin Gothic Medium"/>
            </a:endParaRPr>
          </a:p>
          <a:p>
            <a:endParaRPr lang="en-GB" altLang="en-US" sz="1800" dirty="0">
              <a:solidFill>
                <a:srgbClr val="3E6574"/>
              </a:solidFill>
              <a:latin typeface="Franklin Gothic Medium"/>
              <a:ea typeface="ＭＳ Ｐゴシック" charset="0"/>
              <a:cs typeface="Franklin Gothic Medium"/>
            </a:endParaRPr>
          </a:p>
          <a:p>
            <a:endParaRPr lang="en-GB" altLang="en-US" sz="1800" dirty="0">
              <a:solidFill>
                <a:srgbClr val="3E6574"/>
              </a:solidFill>
              <a:latin typeface="Franklin Gothic Medium"/>
              <a:ea typeface="ＭＳ Ｐゴシック" charset="0"/>
              <a:cs typeface="Franklin Gothic Medium"/>
            </a:endParaRPr>
          </a:p>
          <a:p>
            <a:endParaRPr lang="en-US" altLang="en-US" sz="1800" dirty="0">
              <a:solidFill>
                <a:srgbClr val="3E6574"/>
              </a:solidFill>
              <a:latin typeface="Franklin Gothic Medium"/>
              <a:ea typeface="ＭＳ Ｐゴシック" charset="0"/>
              <a:cs typeface="Franklin Gothic Medium"/>
            </a:endParaRPr>
          </a:p>
        </p:txBody>
      </p:sp>
      <p:sp>
        <p:nvSpPr>
          <p:cNvPr id="2" name="Rectangle 1"/>
          <p:cNvSpPr/>
          <p:nvPr/>
        </p:nvSpPr>
        <p:spPr>
          <a:xfrm>
            <a:off x="7326306" y="6597352"/>
            <a:ext cx="620688"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grpSp>
        <p:nvGrpSpPr>
          <p:cNvPr id="107" name="Group 106"/>
          <p:cNvGrpSpPr/>
          <p:nvPr/>
        </p:nvGrpSpPr>
        <p:grpSpPr>
          <a:xfrm>
            <a:off x="1777220" y="3758352"/>
            <a:ext cx="4507905" cy="792088"/>
            <a:chOff x="2267744" y="3172700"/>
            <a:chExt cx="3672408" cy="616340"/>
          </a:xfrm>
        </p:grpSpPr>
        <p:sp>
          <p:nvSpPr>
            <p:cNvPr id="85" name="Freeform 84"/>
            <p:cNvSpPr/>
            <p:nvPr/>
          </p:nvSpPr>
          <p:spPr>
            <a:xfrm>
              <a:off x="2267744" y="3172700"/>
              <a:ext cx="417263" cy="497255"/>
            </a:xfrm>
            <a:custGeom>
              <a:avLst/>
              <a:gdLst>
                <a:gd name="connsiteX0" fmla="*/ 221942 w 417263"/>
                <a:gd name="connsiteY0" fmla="*/ 497228 h 497255"/>
                <a:gd name="connsiteX1" fmla="*/ 0 w 417263"/>
                <a:gd name="connsiteY1" fmla="*/ 177632 h 497255"/>
                <a:gd name="connsiteX2" fmla="*/ 221942 w 417263"/>
                <a:gd name="connsiteY2" fmla="*/ 79 h 497255"/>
                <a:gd name="connsiteX3" fmla="*/ 417251 w 417263"/>
                <a:gd name="connsiteY3" fmla="*/ 159877 h 497255"/>
                <a:gd name="connsiteX4" fmla="*/ 221942 w 417263"/>
                <a:gd name="connsiteY4" fmla="*/ 497228 h 497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263" h="497255">
                  <a:moveTo>
                    <a:pt x="221942" y="497228"/>
                  </a:moveTo>
                  <a:cubicBezTo>
                    <a:pt x="152400" y="500187"/>
                    <a:pt x="0" y="260490"/>
                    <a:pt x="0" y="177632"/>
                  </a:cubicBezTo>
                  <a:cubicBezTo>
                    <a:pt x="0" y="94774"/>
                    <a:pt x="152400" y="3038"/>
                    <a:pt x="221942" y="79"/>
                  </a:cubicBezTo>
                  <a:cubicBezTo>
                    <a:pt x="291484" y="-2880"/>
                    <a:pt x="415771" y="77019"/>
                    <a:pt x="417251" y="159877"/>
                  </a:cubicBezTo>
                  <a:cubicBezTo>
                    <a:pt x="418731" y="242735"/>
                    <a:pt x="291484" y="494269"/>
                    <a:pt x="221942" y="497228"/>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bg1"/>
                </a:solidFill>
              </a:endParaRPr>
            </a:p>
          </p:txBody>
        </p:sp>
        <p:sp>
          <p:nvSpPr>
            <p:cNvPr id="86" name="Freeform 85"/>
            <p:cNvSpPr/>
            <p:nvPr/>
          </p:nvSpPr>
          <p:spPr>
            <a:xfrm>
              <a:off x="2489686" y="3465606"/>
              <a:ext cx="541538" cy="230955"/>
            </a:xfrm>
            <a:custGeom>
              <a:avLst/>
              <a:gdLst>
                <a:gd name="connsiteX0" fmla="*/ 0 w 541538"/>
                <a:gd name="connsiteY0" fmla="*/ 230955 h 230955"/>
                <a:gd name="connsiteX1" fmla="*/ 257453 w 541538"/>
                <a:gd name="connsiteY1" fmla="*/ 136 h 230955"/>
                <a:gd name="connsiteX2" fmla="*/ 541538 w 541538"/>
                <a:gd name="connsiteY2" fmla="*/ 204322 h 230955"/>
              </a:gdLst>
              <a:ahLst/>
              <a:cxnLst>
                <a:cxn ang="0">
                  <a:pos x="connsiteX0" y="connsiteY0"/>
                </a:cxn>
                <a:cxn ang="0">
                  <a:pos x="connsiteX1" y="connsiteY1"/>
                </a:cxn>
                <a:cxn ang="0">
                  <a:pos x="connsiteX2" y="connsiteY2"/>
                </a:cxn>
              </a:cxnLst>
              <a:rect l="l" t="t" r="r" b="b"/>
              <a:pathLst>
                <a:path w="541538" h="230955">
                  <a:moveTo>
                    <a:pt x="0" y="230955"/>
                  </a:moveTo>
                  <a:cubicBezTo>
                    <a:pt x="83598" y="117765"/>
                    <a:pt x="167197" y="4575"/>
                    <a:pt x="257453" y="136"/>
                  </a:cubicBezTo>
                  <a:cubicBezTo>
                    <a:pt x="347709" y="-4303"/>
                    <a:pt x="444623" y="100009"/>
                    <a:pt x="541538" y="20432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bg1"/>
                </a:solidFill>
              </a:endParaRPr>
            </a:p>
          </p:txBody>
        </p:sp>
        <p:sp>
          <p:nvSpPr>
            <p:cNvPr id="87" name="Freeform 86"/>
            <p:cNvSpPr/>
            <p:nvPr/>
          </p:nvSpPr>
          <p:spPr>
            <a:xfrm>
              <a:off x="2489686" y="3293368"/>
              <a:ext cx="1100831" cy="385438"/>
            </a:xfrm>
            <a:custGeom>
              <a:avLst/>
              <a:gdLst>
                <a:gd name="connsiteX0" fmla="*/ 0 w 1100831"/>
                <a:gd name="connsiteY0" fmla="*/ 275218 h 284096"/>
                <a:gd name="connsiteX1" fmla="*/ 497150 w 1100831"/>
                <a:gd name="connsiteY1" fmla="*/ 11 h 284096"/>
                <a:gd name="connsiteX2" fmla="*/ 1100831 w 1100831"/>
                <a:gd name="connsiteY2" fmla="*/ 284096 h 284096"/>
              </a:gdLst>
              <a:ahLst/>
              <a:cxnLst>
                <a:cxn ang="0">
                  <a:pos x="connsiteX0" y="connsiteY0"/>
                </a:cxn>
                <a:cxn ang="0">
                  <a:pos x="connsiteX1" y="connsiteY1"/>
                </a:cxn>
                <a:cxn ang="0">
                  <a:pos x="connsiteX2" y="connsiteY2"/>
                </a:cxn>
              </a:cxnLst>
              <a:rect l="l" t="t" r="r" b="b"/>
              <a:pathLst>
                <a:path w="1100831" h="284096">
                  <a:moveTo>
                    <a:pt x="0" y="275218"/>
                  </a:moveTo>
                  <a:cubicBezTo>
                    <a:pt x="156839" y="136874"/>
                    <a:pt x="313678" y="-1469"/>
                    <a:pt x="497150" y="11"/>
                  </a:cubicBezTo>
                  <a:cubicBezTo>
                    <a:pt x="680622" y="1491"/>
                    <a:pt x="890726" y="142793"/>
                    <a:pt x="1100831" y="28409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bg1"/>
                </a:solidFill>
              </a:endParaRPr>
            </a:p>
          </p:txBody>
        </p:sp>
        <p:sp>
          <p:nvSpPr>
            <p:cNvPr id="88" name="Freeform 87"/>
            <p:cNvSpPr/>
            <p:nvPr/>
          </p:nvSpPr>
          <p:spPr>
            <a:xfrm>
              <a:off x="3013469" y="3394710"/>
              <a:ext cx="2308194" cy="292974"/>
            </a:xfrm>
            <a:custGeom>
              <a:avLst/>
              <a:gdLst>
                <a:gd name="connsiteX0" fmla="*/ 0 w 2308194"/>
                <a:gd name="connsiteY0" fmla="*/ 292974 h 292974"/>
                <a:gd name="connsiteX1" fmla="*/ 1100831 w 2308194"/>
                <a:gd name="connsiteY1" fmla="*/ 11 h 292974"/>
                <a:gd name="connsiteX2" fmla="*/ 2308194 w 2308194"/>
                <a:gd name="connsiteY2" fmla="*/ 284096 h 292974"/>
              </a:gdLst>
              <a:ahLst/>
              <a:cxnLst>
                <a:cxn ang="0">
                  <a:pos x="connsiteX0" y="connsiteY0"/>
                </a:cxn>
                <a:cxn ang="0">
                  <a:pos x="connsiteX1" y="connsiteY1"/>
                </a:cxn>
                <a:cxn ang="0">
                  <a:pos x="connsiteX2" y="connsiteY2"/>
                </a:cxn>
              </a:cxnLst>
              <a:rect l="l" t="t" r="r" b="b"/>
              <a:pathLst>
                <a:path w="2308194" h="292974">
                  <a:moveTo>
                    <a:pt x="0" y="292974"/>
                  </a:moveTo>
                  <a:cubicBezTo>
                    <a:pt x="358066" y="147232"/>
                    <a:pt x="716132" y="1491"/>
                    <a:pt x="1100831" y="11"/>
                  </a:cubicBezTo>
                  <a:cubicBezTo>
                    <a:pt x="1485530" y="-1469"/>
                    <a:pt x="1896862" y="141313"/>
                    <a:pt x="2308194" y="28409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bg1"/>
                </a:solidFill>
              </a:endParaRPr>
            </a:p>
          </p:txBody>
        </p:sp>
        <p:sp>
          <p:nvSpPr>
            <p:cNvPr id="89" name="Freeform 88"/>
            <p:cNvSpPr/>
            <p:nvPr/>
          </p:nvSpPr>
          <p:spPr>
            <a:xfrm>
              <a:off x="3590517" y="3474603"/>
              <a:ext cx="1154097" cy="195325"/>
            </a:xfrm>
            <a:custGeom>
              <a:avLst/>
              <a:gdLst>
                <a:gd name="connsiteX0" fmla="*/ 0 w 1154097"/>
                <a:gd name="connsiteY0" fmla="*/ 186448 h 195325"/>
                <a:gd name="connsiteX1" fmla="*/ 541538 w 1154097"/>
                <a:gd name="connsiteY1" fmla="*/ 17 h 195325"/>
                <a:gd name="connsiteX2" fmla="*/ 1154097 w 1154097"/>
                <a:gd name="connsiteY2" fmla="*/ 195325 h 195325"/>
              </a:gdLst>
              <a:ahLst/>
              <a:cxnLst>
                <a:cxn ang="0">
                  <a:pos x="connsiteX0" y="connsiteY0"/>
                </a:cxn>
                <a:cxn ang="0">
                  <a:pos x="connsiteX1" y="connsiteY1"/>
                </a:cxn>
                <a:cxn ang="0">
                  <a:pos x="connsiteX2" y="connsiteY2"/>
                </a:cxn>
              </a:cxnLst>
              <a:rect l="l" t="t" r="r" b="b"/>
              <a:pathLst>
                <a:path w="1154097" h="195325">
                  <a:moveTo>
                    <a:pt x="0" y="186448"/>
                  </a:moveTo>
                  <a:cubicBezTo>
                    <a:pt x="174594" y="92493"/>
                    <a:pt x="349189" y="-1462"/>
                    <a:pt x="541538" y="17"/>
                  </a:cubicBezTo>
                  <a:cubicBezTo>
                    <a:pt x="733887" y="1496"/>
                    <a:pt x="943992" y="98410"/>
                    <a:pt x="1154097" y="19532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bg1"/>
                </a:solidFill>
              </a:endParaRPr>
            </a:p>
          </p:txBody>
        </p:sp>
        <p:sp>
          <p:nvSpPr>
            <p:cNvPr id="90" name="Freeform 89"/>
            <p:cNvSpPr/>
            <p:nvPr/>
          </p:nvSpPr>
          <p:spPr>
            <a:xfrm>
              <a:off x="4735737" y="3430178"/>
              <a:ext cx="1171852" cy="257506"/>
            </a:xfrm>
            <a:custGeom>
              <a:avLst/>
              <a:gdLst>
                <a:gd name="connsiteX0" fmla="*/ 0 w 1171852"/>
                <a:gd name="connsiteY0" fmla="*/ 257506 h 257506"/>
                <a:gd name="connsiteX1" fmla="*/ 523782 w 1171852"/>
                <a:gd name="connsiteY1" fmla="*/ 53 h 257506"/>
                <a:gd name="connsiteX2" fmla="*/ 1171852 w 1171852"/>
                <a:gd name="connsiteY2" fmla="*/ 239750 h 257506"/>
              </a:gdLst>
              <a:ahLst/>
              <a:cxnLst>
                <a:cxn ang="0">
                  <a:pos x="connsiteX0" y="connsiteY0"/>
                </a:cxn>
                <a:cxn ang="0">
                  <a:pos x="connsiteX1" y="connsiteY1"/>
                </a:cxn>
                <a:cxn ang="0">
                  <a:pos x="connsiteX2" y="connsiteY2"/>
                </a:cxn>
              </a:cxnLst>
              <a:rect l="l" t="t" r="r" b="b"/>
              <a:pathLst>
                <a:path w="1171852" h="257506">
                  <a:moveTo>
                    <a:pt x="0" y="257506"/>
                  </a:moveTo>
                  <a:cubicBezTo>
                    <a:pt x="164236" y="130259"/>
                    <a:pt x="328473" y="3012"/>
                    <a:pt x="523782" y="53"/>
                  </a:cubicBezTo>
                  <a:cubicBezTo>
                    <a:pt x="719091" y="-2906"/>
                    <a:pt x="945471" y="118422"/>
                    <a:pt x="1171852" y="2397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bg1"/>
                </a:solidFill>
              </a:endParaRPr>
            </a:p>
          </p:txBody>
        </p:sp>
        <p:sp>
          <p:nvSpPr>
            <p:cNvPr id="91" name="Freeform 90"/>
            <p:cNvSpPr/>
            <p:nvPr/>
          </p:nvSpPr>
          <p:spPr>
            <a:xfrm>
              <a:off x="5312785" y="3563367"/>
              <a:ext cx="577049" cy="115439"/>
            </a:xfrm>
            <a:custGeom>
              <a:avLst/>
              <a:gdLst>
                <a:gd name="connsiteX0" fmla="*/ 0 w 577049"/>
                <a:gd name="connsiteY0" fmla="*/ 115439 h 115439"/>
                <a:gd name="connsiteX1" fmla="*/ 239697 w 577049"/>
                <a:gd name="connsiteY1" fmla="*/ 29 h 115439"/>
                <a:gd name="connsiteX2" fmla="*/ 577049 w 577049"/>
                <a:gd name="connsiteY2" fmla="*/ 106561 h 115439"/>
              </a:gdLst>
              <a:ahLst/>
              <a:cxnLst>
                <a:cxn ang="0">
                  <a:pos x="connsiteX0" y="connsiteY0"/>
                </a:cxn>
                <a:cxn ang="0">
                  <a:pos x="connsiteX1" y="connsiteY1"/>
                </a:cxn>
                <a:cxn ang="0">
                  <a:pos x="connsiteX2" y="connsiteY2"/>
                </a:cxn>
              </a:cxnLst>
              <a:rect l="l" t="t" r="r" b="b"/>
              <a:pathLst>
                <a:path w="577049" h="115439">
                  <a:moveTo>
                    <a:pt x="0" y="115439"/>
                  </a:moveTo>
                  <a:cubicBezTo>
                    <a:pt x="71761" y="58474"/>
                    <a:pt x="143522" y="1509"/>
                    <a:pt x="239697" y="29"/>
                  </a:cubicBezTo>
                  <a:cubicBezTo>
                    <a:pt x="335872" y="-1451"/>
                    <a:pt x="456460" y="52555"/>
                    <a:pt x="577049" y="1065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chemeClr val="bg1"/>
                </a:solidFill>
              </a:endParaRPr>
            </a:p>
          </p:txBody>
        </p:sp>
        <p:sp>
          <p:nvSpPr>
            <p:cNvPr id="98" name="Oval 97"/>
            <p:cNvSpPr/>
            <p:nvPr/>
          </p:nvSpPr>
          <p:spPr>
            <a:xfrm>
              <a:off x="2382157" y="3581400"/>
              <a:ext cx="216024" cy="207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bg1"/>
                  </a:solidFill>
                </a:rPr>
                <a:t>0</a:t>
              </a:r>
              <a:endParaRPr lang="en-GB" b="1" dirty="0">
                <a:solidFill>
                  <a:schemeClr val="bg1"/>
                </a:solidFill>
              </a:endParaRPr>
            </a:p>
          </p:txBody>
        </p:sp>
        <p:sp>
          <p:nvSpPr>
            <p:cNvPr id="101" name="Oval 100"/>
            <p:cNvSpPr/>
            <p:nvPr/>
          </p:nvSpPr>
          <p:spPr>
            <a:xfrm>
              <a:off x="2915816" y="3573016"/>
              <a:ext cx="216024" cy="207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bg1"/>
                  </a:solidFill>
                </a:rPr>
                <a:t>1</a:t>
              </a:r>
              <a:endParaRPr lang="en-GB" b="1" dirty="0">
                <a:solidFill>
                  <a:schemeClr val="bg1"/>
                </a:solidFill>
              </a:endParaRPr>
            </a:p>
          </p:txBody>
        </p:sp>
        <p:sp>
          <p:nvSpPr>
            <p:cNvPr id="102" name="Oval 101"/>
            <p:cNvSpPr/>
            <p:nvPr/>
          </p:nvSpPr>
          <p:spPr>
            <a:xfrm>
              <a:off x="3491880" y="3573016"/>
              <a:ext cx="216024" cy="207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bg1"/>
                  </a:solidFill>
                </a:rPr>
                <a:t>2</a:t>
              </a:r>
              <a:endParaRPr lang="en-GB" b="1" dirty="0">
                <a:solidFill>
                  <a:schemeClr val="bg1"/>
                </a:solidFill>
              </a:endParaRPr>
            </a:p>
          </p:txBody>
        </p:sp>
        <p:sp>
          <p:nvSpPr>
            <p:cNvPr id="103" name="Oval 102"/>
            <p:cNvSpPr/>
            <p:nvPr/>
          </p:nvSpPr>
          <p:spPr>
            <a:xfrm>
              <a:off x="4067944" y="3573016"/>
              <a:ext cx="216024" cy="207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bg1"/>
                  </a:solidFill>
                </a:rPr>
                <a:t>3</a:t>
              </a:r>
              <a:endParaRPr lang="en-GB" b="1" dirty="0">
                <a:solidFill>
                  <a:schemeClr val="bg1"/>
                </a:solidFill>
              </a:endParaRPr>
            </a:p>
          </p:txBody>
        </p:sp>
        <p:sp>
          <p:nvSpPr>
            <p:cNvPr id="104" name="Oval 103"/>
            <p:cNvSpPr/>
            <p:nvPr/>
          </p:nvSpPr>
          <p:spPr>
            <a:xfrm>
              <a:off x="4644008" y="3573016"/>
              <a:ext cx="216024" cy="207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bg1"/>
                  </a:solidFill>
                </a:rPr>
                <a:t>4</a:t>
              </a:r>
              <a:endParaRPr lang="en-GB" b="1" dirty="0">
                <a:solidFill>
                  <a:schemeClr val="bg1"/>
                </a:solidFill>
              </a:endParaRPr>
            </a:p>
          </p:txBody>
        </p:sp>
        <p:sp>
          <p:nvSpPr>
            <p:cNvPr id="105" name="Oval 104"/>
            <p:cNvSpPr/>
            <p:nvPr/>
          </p:nvSpPr>
          <p:spPr>
            <a:xfrm>
              <a:off x="5148064" y="3573016"/>
              <a:ext cx="216024" cy="207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bg1"/>
                  </a:solidFill>
                </a:rPr>
                <a:t>5</a:t>
              </a:r>
              <a:endParaRPr lang="en-GB" b="1" dirty="0">
                <a:solidFill>
                  <a:schemeClr val="bg1"/>
                </a:solidFill>
              </a:endParaRPr>
            </a:p>
          </p:txBody>
        </p:sp>
        <p:sp>
          <p:nvSpPr>
            <p:cNvPr id="106" name="Oval 105"/>
            <p:cNvSpPr/>
            <p:nvPr/>
          </p:nvSpPr>
          <p:spPr>
            <a:xfrm>
              <a:off x="5724128" y="3573016"/>
              <a:ext cx="216024" cy="207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bg1"/>
                  </a:solidFill>
                </a:rPr>
                <a:t>6</a:t>
              </a:r>
              <a:endParaRPr lang="en-GB" b="1" dirty="0">
                <a:solidFill>
                  <a:schemeClr val="bg1"/>
                </a:solidFill>
              </a:endParaRPr>
            </a:p>
          </p:txBody>
        </p:sp>
      </p:grpSp>
      <p:grpSp>
        <p:nvGrpSpPr>
          <p:cNvPr id="4" name="Group 3"/>
          <p:cNvGrpSpPr/>
          <p:nvPr/>
        </p:nvGrpSpPr>
        <p:grpSpPr>
          <a:xfrm>
            <a:off x="1796551" y="1808882"/>
            <a:ext cx="3817071" cy="450733"/>
            <a:chOff x="3209660" y="1291597"/>
            <a:chExt cx="3817071" cy="450733"/>
          </a:xfrm>
        </p:grpSpPr>
        <p:sp>
          <p:nvSpPr>
            <p:cNvPr id="20" name="Rectangle 19"/>
            <p:cNvSpPr/>
            <p:nvPr/>
          </p:nvSpPr>
          <p:spPr>
            <a:xfrm>
              <a:off x="3332184" y="1296706"/>
              <a:ext cx="240956" cy="224948"/>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p:cNvGrpSpPr/>
            <p:nvPr/>
          </p:nvGrpSpPr>
          <p:grpSpPr>
            <a:xfrm>
              <a:off x="4026642" y="1291597"/>
              <a:ext cx="308077" cy="224948"/>
              <a:chOff x="1845558" y="6151911"/>
              <a:chExt cx="410769" cy="224948"/>
            </a:xfrm>
            <a:solidFill>
              <a:schemeClr val="tx1">
                <a:lumMod val="75000"/>
                <a:lumOff val="25000"/>
              </a:schemeClr>
            </a:solidFill>
          </p:grpSpPr>
          <p:sp>
            <p:nvSpPr>
              <p:cNvPr id="22" name="Rectangle 21"/>
              <p:cNvSpPr/>
              <p:nvPr/>
            </p:nvSpPr>
            <p:spPr>
              <a:xfrm>
                <a:off x="1845558" y="6151911"/>
                <a:ext cx="321275" cy="224948"/>
              </a:xfrm>
              <a:prstGeom prst="rect">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ight Triangle 22"/>
              <p:cNvSpPr/>
              <p:nvPr/>
            </p:nvSpPr>
            <p:spPr>
              <a:xfrm>
                <a:off x="2167427" y="6151911"/>
                <a:ext cx="88900" cy="224948"/>
              </a:xfrm>
              <a:prstGeom prst="rtTriangle">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p:cNvGrpSpPr/>
            <p:nvPr/>
          </p:nvGrpSpPr>
          <p:grpSpPr>
            <a:xfrm>
              <a:off x="3654857" y="1291597"/>
              <a:ext cx="284526" cy="224948"/>
              <a:chOff x="1264252" y="6151911"/>
              <a:chExt cx="379368" cy="224948"/>
            </a:xfrm>
            <a:solidFill>
              <a:schemeClr val="tx1">
                <a:lumMod val="75000"/>
                <a:lumOff val="25000"/>
              </a:schemeClr>
            </a:solidFill>
          </p:grpSpPr>
          <p:sp>
            <p:nvSpPr>
              <p:cNvPr id="25" name="Rectangle 24"/>
              <p:cNvSpPr/>
              <p:nvPr/>
            </p:nvSpPr>
            <p:spPr>
              <a:xfrm>
                <a:off x="1264252" y="6151911"/>
                <a:ext cx="321275" cy="224948"/>
              </a:xfrm>
              <a:prstGeom prst="rect">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ight Triangle 25"/>
              <p:cNvSpPr/>
              <p:nvPr/>
            </p:nvSpPr>
            <p:spPr>
              <a:xfrm>
                <a:off x="1597901" y="6151911"/>
                <a:ext cx="45719" cy="224948"/>
              </a:xfrm>
              <a:prstGeom prst="rtTriangle">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Group 26"/>
            <p:cNvGrpSpPr/>
            <p:nvPr/>
          </p:nvGrpSpPr>
          <p:grpSpPr>
            <a:xfrm>
              <a:off x="5969875" y="1292305"/>
              <a:ext cx="795242" cy="224948"/>
              <a:chOff x="1527178" y="5624861"/>
              <a:chExt cx="1060323" cy="224948"/>
            </a:xfrm>
            <a:solidFill>
              <a:schemeClr val="tx1">
                <a:lumMod val="75000"/>
                <a:lumOff val="25000"/>
              </a:schemeClr>
            </a:solidFill>
          </p:grpSpPr>
          <p:sp>
            <p:nvSpPr>
              <p:cNvPr id="28" name="Rectangle 27"/>
              <p:cNvSpPr/>
              <p:nvPr/>
            </p:nvSpPr>
            <p:spPr>
              <a:xfrm>
                <a:off x="1845557" y="5624861"/>
                <a:ext cx="321275" cy="224948"/>
              </a:xfrm>
              <a:prstGeom prst="rect">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p:cNvSpPr/>
              <p:nvPr/>
            </p:nvSpPr>
            <p:spPr>
              <a:xfrm rot="10800000">
                <a:off x="1527178" y="5624861"/>
                <a:ext cx="321653" cy="224948"/>
              </a:xfrm>
              <a:prstGeom prst="rtTriangle">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ight Triangle 29"/>
              <p:cNvSpPr/>
              <p:nvPr/>
            </p:nvSpPr>
            <p:spPr>
              <a:xfrm>
                <a:off x="2174769" y="5624861"/>
                <a:ext cx="412732" cy="224948"/>
              </a:xfrm>
              <a:prstGeom prst="rtTriangle">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 name="Group 30"/>
            <p:cNvGrpSpPr/>
            <p:nvPr/>
          </p:nvGrpSpPr>
          <p:grpSpPr>
            <a:xfrm>
              <a:off x="4373384" y="1296706"/>
              <a:ext cx="522250" cy="224948"/>
              <a:chOff x="2457064" y="6151911"/>
              <a:chExt cx="696333" cy="224948"/>
            </a:xfrm>
            <a:solidFill>
              <a:schemeClr val="tx1">
                <a:lumMod val="75000"/>
                <a:lumOff val="25000"/>
              </a:schemeClr>
            </a:solidFill>
          </p:grpSpPr>
          <p:sp>
            <p:nvSpPr>
              <p:cNvPr id="32" name="Rectangle 31"/>
              <p:cNvSpPr/>
              <p:nvPr/>
            </p:nvSpPr>
            <p:spPr>
              <a:xfrm>
                <a:off x="2503633" y="6151911"/>
                <a:ext cx="321275" cy="224948"/>
              </a:xfrm>
              <a:prstGeom prst="rect">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ight Triangle 32"/>
              <p:cNvSpPr/>
              <p:nvPr/>
            </p:nvSpPr>
            <p:spPr>
              <a:xfrm>
                <a:off x="2831744" y="6151911"/>
                <a:ext cx="321653" cy="224948"/>
              </a:xfrm>
              <a:prstGeom prst="rtTriangle">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ight Triangle 33"/>
              <p:cNvSpPr/>
              <p:nvPr/>
            </p:nvSpPr>
            <p:spPr>
              <a:xfrm rot="10800000">
                <a:off x="2457064" y="6151911"/>
                <a:ext cx="45719" cy="224948"/>
              </a:xfrm>
              <a:prstGeom prst="rtTriangle">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 name="Group 34"/>
            <p:cNvGrpSpPr/>
            <p:nvPr/>
          </p:nvGrpSpPr>
          <p:grpSpPr>
            <a:xfrm>
              <a:off x="4905813" y="1296706"/>
              <a:ext cx="461180" cy="224948"/>
              <a:chOff x="156923" y="5624861"/>
              <a:chExt cx="614907" cy="224948"/>
            </a:xfrm>
            <a:solidFill>
              <a:schemeClr val="tx1">
                <a:lumMod val="75000"/>
                <a:lumOff val="25000"/>
              </a:schemeClr>
            </a:solidFill>
          </p:grpSpPr>
          <p:sp>
            <p:nvSpPr>
              <p:cNvPr id="36" name="Rectangle 35"/>
              <p:cNvSpPr/>
              <p:nvPr/>
            </p:nvSpPr>
            <p:spPr>
              <a:xfrm>
                <a:off x="241369" y="5624861"/>
                <a:ext cx="321275" cy="224948"/>
              </a:xfrm>
              <a:prstGeom prst="rect">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ight Triangle 36"/>
              <p:cNvSpPr/>
              <p:nvPr/>
            </p:nvSpPr>
            <p:spPr>
              <a:xfrm>
                <a:off x="555607" y="5624861"/>
                <a:ext cx="216223" cy="224948"/>
              </a:xfrm>
              <a:prstGeom prst="rtTriangle">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ight Triangle 37"/>
              <p:cNvSpPr/>
              <p:nvPr/>
            </p:nvSpPr>
            <p:spPr>
              <a:xfrm rot="10800000">
                <a:off x="156923" y="5624861"/>
                <a:ext cx="88900" cy="224948"/>
              </a:xfrm>
              <a:prstGeom prst="rtTriangle">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 name="Group 38"/>
            <p:cNvGrpSpPr/>
            <p:nvPr/>
          </p:nvGrpSpPr>
          <p:grpSpPr>
            <a:xfrm>
              <a:off x="5366993" y="1291597"/>
              <a:ext cx="710432" cy="224948"/>
              <a:chOff x="712364" y="5040661"/>
              <a:chExt cx="947243" cy="224948"/>
            </a:xfrm>
            <a:solidFill>
              <a:schemeClr val="tx1">
                <a:lumMod val="75000"/>
                <a:lumOff val="25000"/>
              </a:schemeClr>
            </a:solidFill>
          </p:grpSpPr>
          <p:sp>
            <p:nvSpPr>
              <p:cNvPr id="40" name="Rectangle 39"/>
              <p:cNvSpPr/>
              <p:nvPr/>
            </p:nvSpPr>
            <p:spPr>
              <a:xfrm>
                <a:off x="931950" y="5040661"/>
                <a:ext cx="321275" cy="224948"/>
              </a:xfrm>
              <a:prstGeom prst="rect">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ight Triangle 40"/>
              <p:cNvSpPr/>
              <p:nvPr/>
            </p:nvSpPr>
            <p:spPr>
              <a:xfrm>
                <a:off x="1246875" y="5040661"/>
                <a:ext cx="412732" cy="224948"/>
              </a:xfrm>
              <a:prstGeom prst="rtTriangle">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ight Triangle 41"/>
              <p:cNvSpPr/>
              <p:nvPr/>
            </p:nvSpPr>
            <p:spPr>
              <a:xfrm rot="10800000">
                <a:off x="712364" y="5040661"/>
                <a:ext cx="216223" cy="224948"/>
              </a:xfrm>
              <a:prstGeom prst="rtTriangle">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Box 2"/>
            <p:cNvSpPr txBox="1"/>
            <p:nvPr/>
          </p:nvSpPr>
          <p:spPr>
            <a:xfrm>
              <a:off x="3209660" y="1496109"/>
              <a:ext cx="3817071" cy="246221"/>
            </a:xfrm>
            <a:prstGeom prst="rect">
              <a:avLst/>
            </a:prstGeom>
            <a:noFill/>
          </p:spPr>
          <p:txBody>
            <a:bodyPr wrap="none" rtlCol="0">
              <a:spAutoFit/>
            </a:bodyPr>
            <a:lstStyle/>
            <a:p>
              <a:r>
                <a:rPr lang="en-GB" sz="1000" dirty="0" smtClean="0"/>
                <a:t>0     0 0        1  0       2 1              5  2          4    4               6     5                6</a:t>
              </a:r>
              <a:endParaRPr lang="en-GB" sz="1000" dirty="0"/>
            </a:p>
          </p:txBody>
        </p:sp>
      </p:grpSp>
      <p:sp>
        <p:nvSpPr>
          <p:cNvPr id="46" name="Rectangle 45"/>
          <p:cNvSpPr/>
          <p:nvPr/>
        </p:nvSpPr>
        <p:spPr>
          <a:xfrm>
            <a:off x="2537728" y="6014809"/>
            <a:ext cx="240956" cy="229664"/>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p:cNvGrpSpPr/>
          <p:nvPr/>
        </p:nvGrpSpPr>
        <p:grpSpPr>
          <a:xfrm rot="10800000">
            <a:off x="5036030" y="6014809"/>
            <a:ext cx="308077" cy="224948"/>
            <a:chOff x="1845558" y="6151911"/>
            <a:chExt cx="410769" cy="224948"/>
          </a:xfrm>
          <a:solidFill>
            <a:schemeClr val="tx1">
              <a:lumMod val="75000"/>
              <a:lumOff val="25000"/>
            </a:schemeClr>
          </a:solidFill>
        </p:grpSpPr>
        <p:sp>
          <p:nvSpPr>
            <p:cNvPr id="67" name="Rectangle 66"/>
            <p:cNvSpPr/>
            <p:nvPr/>
          </p:nvSpPr>
          <p:spPr>
            <a:xfrm>
              <a:off x="1845558" y="6151911"/>
              <a:ext cx="321275" cy="224948"/>
            </a:xfrm>
            <a:prstGeom prst="rect">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ight Triangle 67"/>
            <p:cNvSpPr/>
            <p:nvPr/>
          </p:nvSpPr>
          <p:spPr>
            <a:xfrm>
              <a:off x="2167427" y="6151911"/>
              <a:ext cx="88900" cy="224948"/>
            </a:xfrm>
            <a:prstGeom prst="rtTriangle">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8" name="Group 47"/>
          <p:cNvGrpSpPr/>
          <p:nvPr/>
        </p:nvGrpSpPr>
        <p:grpSpPr>
          <a:xfrm>
            <a:off x="2823241" y="6019525"/>
            <a:ext cx="284526" cy="224948"/>
            <a:chOff x="1254921" y="6151911"/>
            <a:chExt cx="379368" cy="224948"/>
          </a:xfrm>
          <a:solidFill>
            <a:schemeClr val="tx1">
              <a:lumMod val="75000"/>
              <a:lumOff val="25000"/>
            </a:schemeClr>
          </a:solidFill>
        </p:grpSpPr>
        <p:sp>
          <p:nvSpPr>
            <p:cNvPr id="65" name="Rectangle 64"/>
            <p:cNvSpPr/>
            <p:nvPr/>
          </p:nvSpPr>
          <p:spPr>
            <a:xfrm>
              <a:off x="1254921" y="6151911"/>
              <a:ext cx="321275" cy="224948"/>
            </a:xfrm>
            <a:prstGeom prst="rect">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ight Triangle 65"/>
            <p:cNvSpPr/>
            <p:nvPr/>
          </p:nvSpPr>
          <p:spPr>
            <a:xfrm>
              <a:off x="1588570" y="6151911"/>
              <a:ext cx="45719" cy="224948"/>
            </a:xfrm>
            <a:prstGeom prst="rtTriangle">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9" name="Group 48"/>
          <p:cNvGrpSpPr/>
          <p:nvPr/>
        </p:nvGrpSpPr>
        <p:grpSpPr>
          <a:xfrm>
            <a:off x="3451433" y="6019525"/>
            <a:ext cx="795242" cy="224948"/>
            <a:chOff x="1527178" y="5624861"/>
            <a:chExt cx="1060323" cy="224948"/>
          </a:xfrm>
          <a:solidFill>
            <a:schemeClr val="tx1">
              <a:lumMod val="75000"/>
              <a:lumOff val="25000"/>
            </a:schemeClr>
          </a:solidFill>
        </p:grpSpPr>
        <p:sp>
          <p:nvSpPr>
            <p:cNvPr id="62" name="Rectangle 61"/>
            <p:cNvSpPr/>
            <p:nvPr/>
          </p:nvSpPr>
          <p:spPr>
            <a:xfrm>
              <a:off x="1845557" y="5624861"/>
              <a:ext cx="321275" cy="224948"/>
            </a:xfrm>
            <a:prstGeom prst="rect">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ight Triangle 62"/>
            <p:cNvSpPr/>
            <p:nvPr/>
          </p:nvSpPr>
          <p:spPr>
            <a:xfrm rot="10800000">
              <a:off x="1527178" y="5624861"/>
              <a:ext cx="321653" cy="224948"/>
            </a:xfrm>
            <a:prstGeom prst="rtTriangle">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ight Triangle 63"/>
            <p:cNvSpPr/>
            <p:nvPr/>
          </p:nvSpPr>
          <p:spPr>
            <a:xfrm>
              <a:off x="2174769" y="5624861"/>
              <a:ext cx="412732" cy="224948"/>
            </a:xfrm>
            <a:prstGeom prst="rtTriangle">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 name="Group 49"/>
          <p:cNvGrpSpPr/>
          <p:nvPr/>
        </p:nvGrpSpPr>
        <p:grpSpPr>
          <a:xfrm>
            <a:off x="3112173" y="6019525"/>
            <a:ext cx="522250" cy="224948"/>
            <a:chOff x="2457064" y="6151911"/>
            <a:chExt cx="696333" cy="224948"/>
          </a:xfrm>
          <a:solidFill>
            <a:schemeClr val="tx1">
              <a:lumMod val="75000"/>
              <a:lumOff val="25000"/>
            </a:schemeClr>
          </a:solidFill>
        </p:grpSpPr>
        <p:sp>
          <p:nvSpPr>
            <p:cNvPr id="59" name="Rectangle 58"/>
            <p:cNvSpPr/>
            <p:nvPr/>
          </p:nvSpPr>
          <p:spPr>
            <a:xfrm>
              <a:off x="2503633" y="6151911"/>
              <a:ext cx="321275" cy="224948"/>
            </a:xfrm>
            <a:prstGeom prst="rect">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ight Triangle 59"/>
            <p:cNvSpPr/>
            <p:nvPr/>
          </p:nvSpPr>
          <p:spPr>
            <a:xfrm>
              <a:off x="2831744" y="6151911"/>
              <a:ext cx="321653" cy="224948"/>
            </a:xfrm>
            <a:prstGeom prst="rtTriangle">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ight Triangle 60"/>
            <p:cNvSpPr/>
            <p:nvPr/>
          </p:nvSpPr>
          <p:spPr>
            <a:xfrm rot="10800000">
              <a:off x="2457064" y="6151911"/>
              <a:ext cx="45719" cy="224948"/>
            </a:xfrm>
            <a:prstGeom prst="rtTriangle">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1" name="Group 50"/>
          <p:cNvGrpSpPr/>
          <p:nvPr/>
        </p:nvGrpSpPr>
        <p:grpSpPr>
          <a:xfrm rot="10800000">
            <a:off x="4593891" y="6019525"/>
            <a:ext cx="461180" cy="224948"/>
            <a:chOff x="156923" y="5624861"/>
            <a:chExt cx="614907" cy="224948"/>
          </a:xfrm>
          <a:solidFill>
            <a:schemeClr val="tx1">
              <a:lumMod val="75000"/>
              <a:lumOff val="25000"/>
            </a:schemeClr>
          </a:solidFill>
        </p:grpSpPr>
        <p:sp>
          <p:nvSpPr>
            <p:cNvPr id="56" name="Rectangle 55"/>
            <p:cNvSpPr/>
            <p:nvPr/>
          </p:nvSpPr>
          <p:spPr>
            <a:xfrm>
              <a:off x="241369" y="5624861"/>
              <a:ext cx="321275" cy="224948"/>
            </a:xfrm>
            <a:prstGeom prst="rect">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ight Triangle 56"/>
            <p:cNvSpPr/>
            <p:nvPr/>
          </p:nvSpPr>
          <p:spPr>
            <a:xfrm>
              <a:off x="555607" y="5624861"/>
              <a:ext cx="216223" cy="224948"/>
            </a:xfrm>
            <a:prstGeom prst="rtTriangle">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ight Triangle 57"/>
            <p:cNvSpPr/>
            <p:nvPr/>
          </p:nvSpPr>
          <p:spPr>
            <a:xfrm rot="10800000">
              <a:off x="156923" y="5624861"/>
              <a:ext cx="88900" cy="224948"/>
            </a:xfrm>
            <a:prstGeom prst="rtTriangle">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2" name="Group 51"/>
          <p:cNvGrpSpPr/>
          <p:nvPr/>
        </p:nvGrpSpPr>
        <p:grpSpPr>
          <a:xfrm rot="10800000">
            <a:off x="3997643" y="6014809"/>
            <a:ext cx="710432" cy="224948"/>
            <a:chOff x="712364" y="5040661"/>
            <a:chExt cx="947243" cy="224948"/>
          </a:xfrm>
          <a:solidFill>
            <a:schemeClr val="tx1">
              <a:lumMod val="75000"/>
              <a:lumOff val="25000"/>
            </a:schemeClr>
          </a:solidFill>
        </p:grpSpPr>
        <p:sp>
          <p:nvSpPr>
            <p:cNvPr id="53" name="Rectangle 52"/>
            <p:cNvSpPr/>
            <p:nvPr/>
          </p:nvSpPr>
          <p:spPr>
            <a:xfrm>
              <a:off x="931950" y="5040661"/>
              <a:ext cx="321275" cy="224948"/>
            </a:xfrm>
            <a:prstGeom prst="rect">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ight Triangle 53"/>
            <p:cNvSpPr/>
            <p:nvPr/>
          </p:nvSpPr>
          <p:spPr>
            <a:xfrm>
              <a:off x="1246875" y="5040661"/>
              <a:ext cx="412732" cy="224948"/>
            </a:xfrm>
            <a:prstGeom prst="rtTriangle">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ight Triangle 54"/>
            <p:cNvSpPr/>
            <p:nvPr/>
          </p:nvSpPr>
          <p:spPr>
            <a:xfrm rot="10800000">
              <a:off x="712364" y="5040661"/>
              <a:ext cx="216223" cy="224948"/>
            </a:xfrm>
            <a:prstGeom prst="rtTriangle">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2" name="Rectangle 2"/>
          <p:cNvSpPr>
            <a:spLocks noGrp="1" noChangeArrowheads="1"/>
          </p:cNvSpPr>
          <p:nvPr>
            <p:ph type="title"/>
          </p:nvPr>
        </p:nvSpPr>
        <p:spPr>
          <a:xfrm>
            <a:off x="1256044" y="0"/>
            <a:ext cx="6463968" cy="1125538"/>
          </a:xfrm>
        </p:spPr>
        <p:txBody>
          <a:bodyPr>
            <a:normAutofit/>
          </a:bodyPr>
          <a:lstStyle/>
          <a:p>
            <a:pPr algn="l"/>
            <a:r>
              <a:rPr lang="en-US" altLang="en-US" sz="2800" dirty="0">
                <a:solidFill>
                  <a:schemeClr val="bg1"/>
                </a:solidFill>
                <a:latin typeface="Franklin Gothic Medium"/>
                <a:ea typeface="MS PGothic" pitchFamily="34" charset="-128"/>
                <a:cs typeface="Franklin Gothic Medium"/>
              </a:rPr>
              <a:t>How to Solve the Problem</a:t>
            </a:r>
          </a:p>
        </p:txBody>
      </p:sp>
    </p:spTree>
    <p:extLst>
      <p:ext uri="{BB962C8B-B14F-4D97-AF65-F5344CB8AC3E}">
        <p14:creationId xmlns:p14="http://schemas.microsoft.com/office/powerpoint/2010/main" val="551836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3" name="Rectangle 3"/>
          <p:cNvSpPr>
            <a:spLocks noGrp="1" noChangeArrowheads="1"/>
          </p:cNvSpPr>
          <p:nvPr>
            <p:ph type="body" idx="1"/>
          </p:nvPr>
        </p:nvSpPr>
        <p:spPr>
          <a:xfrm>
            <a:off x="283028" y="1268762"/>
            <a:ext cx="7924800" cy="4565982"/>
          </a:xfrm>
        </p:spPr>
        <p:txBody>
          <a:bodyPr/>
          <a:lstStyle/>
          <a:p>
            <a:r>
              <a:rPr lang="en-US" altLang="en-US" sz="1800" dirty="0">
                <a:solidFill>
                  <a:srgbClr val="3E6574"/>
                </a:solidFill>
                <a:latin typeface="Franklin Gothic Medium"/>
                <a:ea typeface="ＭＳ Ｐゴシック" charset="0"/>
                <a:cs typeface="Franklin Gothic Medium"/>
              </a:rPr>
              <a:t>Fact. If G is not </a:t>
            </a:r>
            <a:r>
              <a:rPr lang="en-US" altLang="en-US" sz="1800" dirty="0" smtClean="0">
                <a:solidFill>
                  <a:srgbClr val="3E6574"/>
                </a:solidFill>
                <a:latin typeface="Franklin Gothic Medium"/>
                <a:ea typeface="ＭＳ Ｐゴシック" charset="0"/>
                <a:cs typeface="Franklin Gothic Medium"/>
              </a:rPr>
              <a:t>Eulerian, </a:t>
            </a:r>
            <a:r>
              <a:rPr lang="en-US" altLang="en-US" sz="1800" dirty="0">
                <a:solidFill>
                  <a:srgbClr val="3E6574"/>
                </a:solidFill>
                <a:latin typeface="Franklin Gothic Medium"/>
                <a:ea typeface="ＭＳ Ｐゴシック" charset="0"/>
                <a:cs typeface="Franklin Gothic Medium"/>
              </a:rPr>
              <a:t>then a minimum weight matching can be introduced on the odd-degree vertices to make it Eulerian.</a:t>
            </a:r>
          </a:p>
          <a:p>
            <a:r>
              <a:rPr lang="en-US" altLang="en-US" sz="1800" dirty="0">
                <a:solidFill>
                  <a:srgbClr val="3E6574"/>
                </a:solidFill>
                <a:latin typeface="Franklin Gothic Medium"/>
                <a:ea typeface="ＭＳ Ｐゴシック" charset="0"/>
                <a:cs typeface="Franklin Gothic Medium"/>
              </a:rPr>
              <a:t>For example, </a:t>
            </a:r>
          </a:p>
          <a:p>
            <a:endParaRPr lang="en-US" altLang="en-US" sz="2400" dirty="0"/>
          </a:p>
          <a:p>
            <a:endParaRPr lang="en-US" altLang="en-US" sz="2400" dirty="0"/>
          </a:p>
          <a:p>
            <a:pPr>
              <a:buNone/>
            </a:pPr>
            <a:r>
              <a:rPr lang="en-US" altLang="en-US" sz="2000" dirty="0">
                <a:solidFill>
                  <a:schemeClr val="bg2"/>
                </a:solidFill>
              </a:rPr>
              <a:t>		</a:t>
            </a:r>
            <a:endParaRPr lang="en-GB" altLang="en-US" sz="2000" dirty="0">
              <a:solidFill>
                <a:schemeClr val="bg2"/>
              </a:solidFill>
            </a:endParaRPr>
          </a:p>
          <a:p>
            <a:endParaRPr lang="en-GB" altLang="en-US" sz="2000" dirty="0">
              <a:solidFill>
                <a:schemeClr val="bg2"/>
              </a:solidFill>
            </a:endParaRPr>
          </a:p>
          <a:p>
            <a:endParaRPr lang="en-GB" altLang="en-US" sz="2000" dirty="0">
              <a:solidFill>
                <a:schemeClr val="bg2"/>
              </a:solidFill>
            </a:endParaRPr>
          </a:p>
        </p:txBody>
      </p:sp>
      <p:sp>
        <p:nvSpPr>
          <p:cNvPr id="2" name="Rectangle 1"/>
          <p:cNvSpPr/>
          <p:nvPr/>
        </p:nvSpPr>
        <p:spPr>
          <a:xfrm>
            <a:off x="7326306" y="6597352"/>
            <a:ext cx="620688"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grpSp>
        <p:nvGrpSpPr>
          <p:cNvPr id="22" name="Group 21"/>
          <p:cNvGrpSpPr/>
          <p:nvPr/>
        </p:nvGrpSpPr>
        <p:grpSpPr>
          <a:xfrm>
            <a:off x="1814170" y="2451448"/>
            <a:ext cx="4530039" cy="792088"/>
            <a:chOff x="1835696" y="2492896"/>
            <a:chExt cx="4320480" cy="792088"/>
          </a:xfrm>
        </p:grpSpPr>
        <p:sp>
          <p:nvSpPr>
            <p:cNvPr id="41" name="Freeform 40"/>
            <p:cNvSpPr/>
            <p:nvPr/>
          </p:nvSpPr>
          <p:spPr>
            <a:xfrm>
              <a:off x="2743200" y="2572579"/>
              <a:ext cx="1361661" cy="498612"/>
            </a:xfrm>
            <a:custGeom>
              <a:avLst/>
              <a:gdLst>
                <a:gd name="connsiteX0" fmla="*/ 0 w 1361661"/>
                <a:gd name="connsiteY0" fmla="*/ 498612 h 498612"/>
                <a:gd name="connsiteX1" fmla="*/ 655983 w 1361661"/>
                <a:gd name="connsiteY1" fmla="*/ 1656 h 498612"/>
                <a:gd name="connsiteX2" fmla="*/ 1361661 w 1361661"/>
                <a:gd name="connsiteY2" fmla="*/ 488673 h 498612"/>
              </a:gdLst>
              <a:ahLst/>
              <a:cxnLst>
                <a:cxn ang="0">
                  <a:pos x="connsiteX0" y="connsiteY0"/>
                </a:cxn>
                <a:cxn ang="0">
                  <a:pos x="connsiteX1" y="connsiteY1"/>
                </a:cxn>
                <a:cxn ang="0">
                  <a:pos x="connsiteX2" y="connsiteY2"/>
                </a:cxn>
              </a:cxnLst>
              <a:rect l="l" t="t" r="r" b="b"/>
              <a:pathLst>
                <a:path w="1361661" h="498612">
                  <a:moveTo>
                    <a:pt x="0" y="498612"/>
                  </a:moveTo>
                  <a:cubicBezTo>
                    <a:pt x="214520" y="250962"/>
                    <a:pt x="429040" y="3312"/>
                    <a:pt x="655983" y="1656"/>
                  </a:cubicBezTo>
                  <a:cubicBezTo>
                    <a:pt x="882926" y="0"/>
                    <a:pt x="1122293" y="244336"/>
                    <a:pt x="1361661" y="488673"/>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GB">
                <a:solidFill>
                  <a:srgbClr val="000000"/>
                </a:solidFill>
              </a:endParaRPr>
            </a:p>
          </p:txBody>
        </p:sp>
        <p:sp>
          <p:nvSpPr>
            <p:cNvPr id="42" name="Freeform 41"/>
            <p:cNvSpPr/>
            <p:nvPr/>
          </p:nvSpPr>
          <p:spPr>
            <a:xfrm>
              <a:off x="4722507" y="2564904"/>
              <a:ext cx="1361661" cy="498612"/>
            </a:xfrm>
            <a:custGeom>
              <a:avLst/>
              <a:gdLst>
                <a:gd name="connsiteX0" fmla="*/ 0 w 1361661"/>
                <a:gd name="connsiteY0" fmla="*/ 498612 h 498612"/>
                <a:gd name="connsiteX1" fmla="*/ 655983 w 1361661"/>
                <a:gd name="connsiteY1" fmla="*/ 1656 h 498612"/>
                <a:gd name="connsiteX2" fmla="*/ 1361661 w 1361661"/>
                <a:gd name="connsiteY2" fmla="*/ 488673 h 498612"/>
              </a:gdLst>
              <a:ahLst/>
              <a:cxnLst>
                <a:cxn ang="0">
                  <a:pos x="connsiteX0" y="connsiteY0"/>
                </a:cxn>
                <a:cxn ang="0">
                  <a:pos x="connsiteX1" y="connsiteY1"/>
                </a:cxn>
                <a:cxn ang="0">
                  <a:pos x="connsiteX2" y="connsiteY2"/>
                </a:cxn>
              </a:cxnLst>
              <a:rect l="l" t="t" r="r" b="b"/>
              <a:pathLst>
                <a:path w="1361661" h="498612">
                  <a:moveTo>
                    <a:pt x="0" y="498612"/>
                  </a:moveTo>
                  <a:cubicBezTo>
                    <a:pt x="214520" y="250962"/>
                    <a:pt x="429040" y="3312"/>
                    <a:pt x="655983" y="1656"/>
                  </a:cubicBezTo>
                  <a:cubicBezTo>
                    <a:pt x="882926" y="0"/>
                    <a:pt x="1122293" y="244336"/>
                    <a:pt x="1361661" y="488673"/>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GB">
                <a:solidFill>
                  <a:srgbClr val="000000"/>
                </a:solidFill>
              </a:endParaRPr>
            </a:p>
          </p:txBody>
        </p:sp>
        <p:sp>
          <p:nvSpPr>
            <p:cNvPr id="43" name="Freeform 42"/>
            <p:cNvSpPr/>
            <p:nvPr/>
          </p:nvSpPr>
          <p:spPr>
            <a:xfrm>
              <a:off x="1835696" y="2492896"/>
              <a:ext cx="490898" cy="639046"/>
            </a:xfrm>
            <a:custGeom>
              <a:avLst/>
              <a:gdLst>
                <a:gd name="connsiteX0" fmla="*/ 221942 w 417263"/>
                <a:gd name="connsiteY0" fmla="*/ 497228 h 497255"/>
                <a:gd name="connsiteX1" fmla="*/ 0 w 417263"/>
                <a:gd name="connsiteY1" fmla="*/ 177632 h 497255"/>
                <a:gd name="connsiteX2" fmla="*/ 221942 w 417263"/>
                <a:gd name="connsiteY2" fmla="*/ 79 h 497255"/>
                <a:gd name="connsiteX3" fmla="*/ 417251 w 417263"/>
                <a:gd name="connsiteY3" fmla="*/ 159877 h 497255"/>
                <a:gd name="connsiteX4" fmla="*/ 221942 w 417263"/>
                <a:gd name="connsiteY4" fmla="*/ 497228 h 497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263" h="497255">
                  <a:moveTo>
                    <a:pt x="221942" y="497228"/>
                  </a:moveTo>
                  <a:cubicBezTo>
                    <a:pt x="152400" y="500187"/>
                    <a:pt x="0" y="260490"/>
                    <a:pt x="0" y="177632"/>
                  </a:cubicBezTo>
                  <a:cubicBezTo>
                    <a:pt x="0" y="94774"/>
                    <a:pt x="152400" y="3038"/>
                    <a:pt x="221942" y="79"/>
                  </a:cubicBezTo>
                  <a:cubicBezTo>
                    <a:pt x="291484" y="-2880"/>
                    <a:pt x="415771" y="77019"/>
                    <a:pt x="417251" y="159877"/>
                  </a:cubicBezTo>
                  <a:cubicBezTo>
                    <a:pt x="418731" y="242735"/>
                    <a:pt x="291484" y="494269"/>
                    <a:pt x="221942" y="497228"/>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44" name="Freeform 43"/>
            <p:cNvSpPr/>
            <p:nvPr/>
          </p:nvSpPr>
          <p:spPr>
            <a:xfrm>
              <a:off x="2096804" y="2869324"/>
              <a:ext cx="637104" cy="296811"/>
            </a:xfrm>
            <a:custGeom>
              <a:avLst/>
              <a:gdLst>
                <a:gd name="connsiteX0" fmla="*/ 0 w 541538"/>
                <a:gd name="connsiteY0" fmla="*/ 230955 h 230955"/>
                <a:gd name="connsiteX1" fmla="*/ 257453 w 541538"/>
                <a:gd name="connsiteY1" fmla="*/ 136 h 230955"/>
                <a:gd name="connsiteX2" fmla="*/ 541538 w 541538"/>
                <a:gd name="connsiteY2" fmla="*/ 204322 h 230955"/>
              </a:gdLst>
              <a:ahLst/>
              <a:cxnLst>
                <a:cxn ang="0">
                  <a:pos x="connsiteX0" y="connsiteY0"/>
                </a:cxn>
                <a:cxn ang="0">
                  <a:pos x="connsiteX1" y="connsiteY1"/>
                </a:cxn>
                <a:cxn ang="0">
                  <a:pos x="connsiteX2" y="connsiteY2"/>
                </a:cxn>
              </a:cxnLst>
              <a:rect l="l" t="t" r="r" b="b"/>
              <a:pathLst>
                <a:path w="541538" h="230955">
                  <a:moveTo>
                    <a:pt x="0" y="230955"/>
                  </a:moveTo>
                  <a:cubicBezTo>
                    <a:pt x="83598" y="117765"/>
                    <a:pt x="167197" y="4575"/>
                    <a:pt x="257453" y="136"/>
                  </a:cubicBezTo>
                  <a:cubicBezTo>
                    <a:pt x="347709" y="-4303"/>
                    <a:pt x="444623" y="100009"/>
                    <a:pt x="541538" y="20432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45" name="Freeform 44"/>
            <p:cNvSpPr/>
            <p:nvPr/>
          </p:nvSpPr>
          <p:spPr>
            <a:xfrm>
              <a:off x="2096804" y="2647972"/>
              <a:ext cx="1295095" cy="495345"/>
            </a:xfrm>
            <a:custGeom>
              <a:avLst/>
              <a:gdLst>
                <a:gd name="connsiteX0" fmla="*/ 0 w 1100831"/>
                <a:gd name="connsiteY0" fmla="*/ 275218 h 284096"/>
                <a:gd name="connsiteX1" fmla="*/ 497150 w 1100831"/>
                <a:gd name="connsiteY1" fmla="*/ 11 h 284096"/>
                <a:gd name="connsiteX2" fmla="*/ 1100831 w 1100831"/>
                <a:gd name="connsiteY2" fmla="*/ 284096 h 284096"/>
              </a:gdLst>
              <a:ahLst/>
              <a:cxnLst>
                <a:cxn ang="0">
                  <a:pos x="connsiteX0" y="connsiteY0"/>
                </a:cxn>
                <a:cxn ang="0">
                  <a:pos x="connsiteX1" y="connsiteY1"/>
                </a:cxn>
                <a:cxn ang="0">
                  <a:pos x="connsiteX2" y="connsiteY2"/>
                </a:cxn>
              </a:cxnLst>
              <a:rect l="l" t="t" r="r" b="b"/>
              <a:pathLst>
                <a:path w="1100831" h="284096">
                  <a:moveTo>
                    <a:pt x="0" y="275218"/>
                  </a:moveTo>
                  <a:cubicBezTo>
                    <a:pt x="156839" y="136874"/>
                    <a:pt x="313678" y="-1469"/>
                    <a:pt x="497150" y="11"/>
                  </a:cubicBezTo>
                  <a:cubicBezTo>
                    <a:pt x="680622" y="1491"/>
                    <a:pt x="890726" y="142793"/>
                    <a:pt x="1100831" y="28409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46" name="Freeform 45"/>
            <p:cNvSpPr/>
            <p:nvPr/>
          </p:nvSpPr>
          <p:spPr>
            <a:xfrm>
              <a:off x="2713020" y="2778212"/>
              <a:ext cx="2715522" cy="376515"/>
            </a:xfrm>
            <a:custGeom>
              <a:avLst/>
              <a:gdLst>
                <a:gd name="connsiteX0" fmla="*/ 0 w 2308194"/>
                <a:gd name="connsiteY0" fmla="*/ 292974 h 292974"/>
                <a:gd name="connsiteX1" fmla="*/ 1100831 w 2308194"/>
                <a:gd name="connsiteY1" fmla="*/ 11 h 292974"/>
                <a:gd name="connsiteX2" fmla="*/ 2308194 w 2308194"/>
                <a:gd name="connsiteY2" fmla="*/ 284096 h 292974"/>
              </a:gdLst>
              <a:ahLst/>
              <a:cxnLst>
                <a:cxn ang="0">
                  <a:pos x="connsiteX0" y="connsiteY0"/>
                </a:cxn>
                <a:cxn ang="0">
                  <a:pos x="connsiteX1" y="connsiteY1"/>
                </a:cxn>
                <a:cxn ang="0">
                  <a:pos x="connsiteX2" y="connsiteY2"/>
                </a:cxn>
              </a:cxnLst>
              <a:rect l="l" t="t" r="r" b="b"/>
              <a:pathLst>
                <a:path w="2308194" h="292974">
                  <a:moveTo>
                    <a:pt x="0" y="292974"/>
                  </a:moveTo>
                  <a:cubicBezTo>
                    <a:pt x="358066" y="147232"/>
                    <a:pt x="716132" y="1491"/>
                    <a:pt x="1100831" y="11"/>
                  </a:cubicBezTo>
                  <a:cubicBezTo>
                    <a:pt x="1485530" y="-1469"/>
                    <a:pt x="1896862" y="141313"/>
                    <a:pt x="2308194" y="28409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48" name="Freeform 47"/>
            <p:cNvSpPr/>
            <p:nvPr/>
          </p:nvSpPr>
          <p:spPr>
            <a:xfrm>
              <a:off x="3391900" y="2880886"/>
              <a:ext cx="1357761" cy="251021"/>
            </a:xfrm>
            <a:custGeom>
              <a:avLst/>
              <a:gdLst>
                <a:gd name="connsiteX0" fmla="*/ 0 w 1154097"/>
                <a:gd name="connsiteY0" fmla="*/ 186448 h 195325"/>
                <a:gd name="connsiteX1" fmla="*/ 541538 w 1154097"/>
                <a:gd name="connsiteY1" fmla="*/ 17 h 195325"/>
                <a:gd name="connsiteX2" fmla="*/ 1154097 w 1154097"/>
                <a:gd name="connsiteY2" fmla="*/ 195325 h 195325"/>
              </a:gdLst>
              <a:ahLst/>
              <a:cxnLst>
                <a:cxn ang="0">
                  <a:pos x="connsiteX0" y="connsiteY0"/>
                </a:cxn>
                <a:cxn ang="0">
                  <a:pos x="connsiteX1" y="connsiteY1"/>
                </a:cxn>
                <a:cxn ang="0">
                  <a:pos x="connsiteX2" y="connsiteY2"/>
                </a:cxn>
              </a:cxnLst>
              <a:rect l="l" t="t" r="r" b="b"/>
              <a:pathLst>
                <a:path w="1154097" h="195325">
                  <a:moveTo>
                    <a:pt x="0" y="186448"/>
                  </a:moveTo>
                  <a:cubicBezTo>
                    <a:pt x="174594" y="92493"/>
                    <a:pt x="349189" y="-1462"/>
                    <a:pt x="541538" y="17"/>
                  </a:cubicBezTo>
                  <a:cubicBezTo>
                    <a:pt x="733887" y="1496"/>
                    <a:pt x="943992" y="98410"/>
                    <a:pt x="1154097" y="19532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49" name="Freeform 48"/>
            <p:cNvSpPr/>
            <p:nvPr/>
          </p:nvSpPr>
          <p:spPr>
            <a:xfrm>
              <a:off x="4739217" y="2823793"/>
              <a:ext cx="1378649" cy="330933"/>
            </a:xfrm>
            <a:custGeom>
              <a:avLst/>
              <a:gdLst>
                <a:gd name="connsiteX0" fmla="*/ 0 w 1171852"/>
                <a:gd name="connsiteY0" fmla="*/ 257506 h 257506"/>
                <a:gd name="connsiteX1" fmla="*/ 523782 w 1171852"/>
                <a:gd name="connsiteY1" fmla="*/ 53 h 257506"/>
                <a:gd name="connsiteX2" fmla="*/ 1171852 w 1171852"/>
                <a:gd name="connsiteY2" fmla="*/ 239750 h 257506"/>
              </a:gdLst>
              <a:ahLst/>
              <a:cxnLst>
                <a:cxn ang="0">
                  <a:pos x="connsiteX0" y="connsiteY0"/>
                </a:cxn>
                <a:cxn ang="0">
                  <a:pos x="connsiteX1" y="connsiteY1"/>
                </a:cxn>
                <a:cxn ang="0">
                  <a:pos x="connsiteX2" y="connsiteY2"/>
                </a:cxn>
              </a:cxnLst>
              <a:rect l="l" t="t" r="r" b="b"/>
              <a:pathLst>
                <a:path w="1171852" h="257506">
                  <a:moveTo>
                    <a:pt x="0" y="257506"/>
                  </a:moveTo>
                  <a:cubicBezTo>
                    <a:pt x="164236" y="130259"/>
                    <a:pt x="328473" y="3012"/>
                    <a:pt x="523782" y="53"/>
                  </a:cubicBezTo>
                  <a:cubicBezTo>
                    <a:pt x="719091" y="-2906"/>
                    <a:pt x="945471" y="118422"/>
                    <a:pt x="1171852" y="2397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50" name="Freeform 49"/>
            <p:cNvSpPr/>
            <p:nvPr/>
          </p:nvSpPr>
          <p:spPr>
            <a:xfrm>
              <a:off x="5418097" y="2994961"/>
              <a:ext cx="678881" cy="148356"/>
            </a:xfrm>
            <a:custGeom>
              <a:avLst/>
              <a:gdLst>
                <a:gd name="connsiteX0" fmla="*/ 0 w 577049"/>
                <a:gd name="connsiteY0" fmla="*/ 115439 h 115439"/>
                <a:gd name="connsiteX1" fmla="*/ 239697 w 577049"/>
                <a:gd name="connsiteY1" fmla="*/ 29 h 115439"/>
                <a:gd name="connsiteX2" fmla="*/ 577049 w 577049"/>
                <a:gd name="connsiteY2" fmla="*/ 106561 h 115439"/>
              </a:gdLst>
              <a:ahLst/>
              <a:cxnLst>
                <a:cxn ang="0">
                  <a:pos x="connsiteX0" y="connsiteY0"/>
                </a:cxn>
                <a:cxn ang="0">
                  <a:pos x="connsiteX1" y="connsiteY1"/>
                </a:cxn>
                <a:cxn ang="0">
                  <a:pos x="connsiteX2" y="connsiteY2"/>
                </a:cxn>
              </a:cxnLst>
              <a:rect l="l" t="t" r="r" b="b"/>
              <a:pathLst>
                <a:path w="577049" h="115439">
                  <a:moveTo>
                    <a:pt x="0" y="115439"/>
                  </a:moveTo>
                  <a:cubicBezTo>
                    <a:pt x="71761" y="58474"/>
                    <a:pt x="143522" y="1509"/>
                    <a:pt x="239697" y="29"/>
                  </a:cubicBezTo>
                  <a:cubicBezTo>
                    <a:pt x="335872" y="-1451"/>
                    <a:pt x="456460" y="52555"/>
                    <a:pt x="577049" y="1065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51" name="Oval 50"/>
            <p:cNvSpPr/>
            <p:nvPr/>
          </p:nvSpPr>
          <p:spPr>
            <a:xfrm>
              <a:off x="1970300" y="3018136"/>
              <a:ext cx="254146" cy="266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bg1"/>
                  </a:solidFill>
                </a:rPr>
                <a:t>0</a:t>
              </a:r>
              <a:endParaRPr lang="en-GB" b="1" dirty="0">
                <a:solidFill>
                  <a:schemeClr val="bg1"/>
                </a:solidFill>
              </a:endParaRPr>
            </a:p>
          </p:txBody>
        </p:sp>
        <p:sp>
          <p:nvSpPr>
            <p:cNvPr id="52" name="Oval 51"/>
            <p:cNvSpPr/>
            <p:nvPr/>
          </p:nvSpPr>
          <p:spPr>
            <a:xfrm>
              <a:off x="2598134" y="3007361"/>
              <a:ext cx="254146" cy="266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bg1"/>
                  </a:solidFill>
                </a:rPr>
                <a:t>1</a:t>
              </a:r>
              <a:endParaRPr lang="en-GB" b="1" dirty="0">
                <a:solidFill>
                  <a:schemeClr val="bg1"/>
                </a:solidFill>
              </a:endParaRPr>
            </a:p>
          </p:txBody>
        </p:sp>
        <p:sp>
          <p:nvSpPr>
            <p:cNvPr id="53" name="Oval 52"/>
            <p:cNvSpPr/>
            <p:nvPr/>
          </p:nvSpPr>
          <p:spPr>
            <a:xfrm>
              <a:off x="3275856" y="3007361"/>
              <a:ext cx="254146" cy="266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bg1"/>
                  </a:solidFill>
                </a:rPr>
                <a:t>2</a:t>
              </a:r>
              <a:endParaRPr lang="en-GB" b="1" dirty="0">
                <a:solidFill>
                  <a:schemeClr val="bg1"/>
                </a:solidFill>
              </a:endParaRPr>
            </a:p>
          </p:txBody>
        </p:sp>
        <p:sp>
          <p:nvSpPr>
            <p:cNvPr id="54" name="Oval 53"/>
            <p:cNvSpPr/>
            <p:nvPr/>
          </p:nvSpPr>
          <p:spPr>
            <a:xfrm>
              <a:off x="3953578" y="3007361"/>
              <a:ext cx="254146" cy="266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bg1"/>
                  </a:solidFill>
                </a:rPr>
                <a:t>3</a:t>
              </a:r>
              <a:endParaRPr lang="en-GB" b="1" dirty="0">
                <a:solidFill>
                  <a:schemeClr val="bg1"/>
                </a:solidFill>
              </a:endParaRPr>
            </a:p>
          </p:txBody>
        </p:sp>
        <p:sp>
          <p:nvSpPr>
            <p:cNvPr id="55" name="Oval 54"/>
            <p:cNvSpPr/>
            <p:nvPr/>
          </p:nvSpPr>
          <p:spPr>
            <a:xfrm>
              <a:off x="4631301" y="3007361"/>
              <a:ext cx="254146" cy="266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bg1"/>
                  </a:solidFill>
                </a:rPr>
                <a:t>4</a:t>
              </a:r>
              <a:endParaRPr lang="en-GB" b="1" dirty="0">
                <a:solidFill>
                  <a:schemeClr val="bg1"/>
                </a:solidFill>
              </a:endParaRPr>
            </a:p>
          </p:txBody>
        </p:sp>
        <p:sp>
          <p:nvSpPr>
            <p:cNvPr id="56" name="Oval 55"/>
            <p:cNvSpPr/>
            <p:nvPr/>
          </p:nvSpPr>
          <p:spPr>
            <a:xfrm>
              <a:off x="5224308" y="3007361"/>
              <a:ext cx="254146" cy="266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bg1"/>
                  </a:solidFill>
                </a:rPr>
                <a:t>5</a:t>
              </a:r>
              <a:endParaRPr lang="en-GB" b="1" dirty="0">
                <a:solidFill>
                  <a:schemeClr val="bg1"/>
                </a:solidFill>
              </a:endParaRPr>
            </a:p>
          </p:txBody>
        </p:sp>
        <p:sp>
          <p:nvSpPr>
            <p:cNvPr id="57" name="Oval 56"/>
            <p:cNvSpPr/>
            <p:nvPr/>
          </p:nvSpPr>
          <p:spPr>
            <a:xfrm>
              <a:off x="5902030" y="3007361"/>
              <a:ext cx="254146" cy="266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bg1"/>
                  </a:solidFill>
                </a:rPr>
                <a:t>6</a:t>
              </a:r>
              <a:endParaRPr lang="en-GB" b="1" dirty="0">
                <a:solidFill>
                  <a:schemeClr val="bg1"/>
                </a:solidFill>
              </a:endParaRPr>
            </a:p>
          </p:txBody>
        </p:sp>
      </p:grpSp>
      <p:sp>
        <p:nvSpPr>
          <p:cNvPr id="61" name="Rectangle 2"/>
          <p:cNvSpPr>
            <a:spLocks noGrp="1" noChangeArrowheads="1"/>
          </p:cNvSpPr>
          <p:nvPr>
            <p:ph type="title"/>
          </p:nvPr>
        </p:nvSpPr>
        <p:spPr>
          <a:xfrm>
            <a:off x="1256044" y="0"/>
            <a:ext cx="6463968" cy="1125538"/>
          </a:xfrm>
        </p:spPr>
        <p:txBody>
          <a:bodyPr>
            <a:normAutofit/>
          </a:bodyPr>
          <a:lstStyle/>
          <a:p>
            <a:pPr algn="l"/>
            <a:r>
              <a:rPr lang="en-US" altLang="en-US" sz="2800" dirty="0">
                <a:solidFill>
                  <a:schemeClr val="bg1"/>
                </a:solidFill>
                <a:latin typeface="Franklin Gothic Medium"/>
                <a:ea typeface="MS PGothic" pitchFamily="34" charset="-128"/>
                <a:cs typeface="Franklin Gothic Medium"/>
              </a:rPr>
              <a:t>How to Solve the Problem</a:t>
            </a:r>
          </a:p>
        </p:txBody>
      </p:sp>
    </p:spTree>
    <p:extLst>
      <p:ext uri="{BB962C8B-B14F-4D97-AF65-F5344CB8AC3E}">
        <p14:creationId xmlns:p14="http://schemas.microsoft.com/office/powerpoint/2010/main" val="647220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3" name="Rectangle 3"/>
          <p:cNvSpPr>
            <a:spLocks noGrp="1" noChangeArrowheads="1"/>
          </p:cNvSpPr>
          <p:nvPr>
            <p:ph type="body" idx="1"/>
          </p:nvPr>
        </p:nvSpPr>
        <p:spPr>
          <a:xfrm>
            <a:off x="283028" y="1268762"/>
            <a:ext cx="7924800" cy="4565982"/>
          </a:xfrm>
        </p:spPr>
        <p:txBody>
          <a:bodyPr>
            <a:normAutofit/>
          </a:bodyPr>
          <a:lstStyle/>
          <a:p>
            <a:r>
              <a:rPr lang="en-US" altLang="en-US" sz="1800" dirty="0">
                <a:solidFill>
                  <a:srgbClr val="3E6574"/>
                </a:solidFill>
                <a:latin typeface="Franklin Gothic Medium"/>
                <a:ea typeface="ＭＳ Ｐゴシック" charset="0"/>
                <a:cs typeface="Franklin Gothic Medium"/>
              </a:rPr>
              <a:t>Fact. If G is not </a:t>
            </a:r>
            <a:r>
              <a:rPr lang="en-US" altLang="en-US" sz="1800" dirty="0" smtClean="0">
                <a:solidFill>
                  <a:srgbClr val="3E6574"/>
                </a:solidFill>
                <a:latin typeface="Franklin Gothic Medium"/>
                <a:ea typeface="ＭＳ Ｐゴシック" charset="0"/>
                <a:cs typeface="Franklin Gothic Medium"/>
              </a:rPr>
              <a:t>Eulerian, </a:t>
            </a:r>
            <a:r>
              <a:rPr lang="en-US" altLang="en-US" sz="1800" dirty="0">
                <a:solidFill>
                  <a:srgbClr val="3E6574"/>
                </a:solidFill>
                <a:latin typeface="Franklin Gothic Medium"/>
                <a:ea typeface="ＭＳ Ｐゴシック" charset="0"/>
                <a:cs typeface="Franklin Gothic Medium"/>
              </a:rPr>
              <a:t>then a minimum weight matching can be introduced on the odd-degree vertices to make it Eulerian.</a:t>
            </a:r>
          </a:p>
          <a:p>
            <a:r>
              <a:rPr lang="en-US" altLang="en-US" sz="1800" dirty="0">
                <a:solidFill>
                  <a:srgbClr val="3E6574"/>
                </a:solidFill>
                <a:latin typeface="Franklin Gothic Medium"/>
                <a:ea typeface="ＭＳ Ｐゴシック" charset="0"/>
                <a:cs typeface="Franklin Gothic Medium"/>
              </a:rPr>
              <a:t>For example, </a:t>
            </a:r>
          </a:p>
          <a:p>
            <a:endParaRPr lang="en-US" altLang="en-US" sz="2400" dirty="0"/>
          </a:p>
          <a:p>
            <a:endParaRPr lang="en-US" altLang="en-US" sz="2400" dirty="0"/>
          </a:p>
          <a:p>
            <a:endParaRPr lang="en-US" altLang="en-US" sz="2400" dirty="0"/>
          </a:p>
          <a:p>
            <a:endParaRPr lang="en-US" altLang="en-US" sz="2400" dirty="0"/>
          </a:p>
          <a:p>
            <a:r>
              <a:rPr lang="en-US" altLang="en-US" sz="1800" dirty="0">
                <a:solidFill>
                  <a:srgbClr val="3E6574"/>
                </a:solidFill>
                <a:latin typeface="Franklin Gothic Medium"/>
                <a:ea typeface="ＭＳ Ｐゴシック" charset="0"/>
                <a:cs typeface="Franklin Gothic Medium"/>
              </a:rPr>
              <a:t>If G is now connected, an optimal arrangement is an Eulerian cycle in this new graph as </a:t>
            </a:r>
            <a:r>
              <a:rPr lang="en-US" altLang="en-US" sz="1800" dirty="0" smtClean="0">
                <a:solidFill>
                  <a:srgbClr val="3E6574"/>
                </a:solidFill>
                <a:latin typeface="Franklin Gothic Medium"/>
                <a:ea typeface="ＭＳ Ｐゴシック" charset="0"/>
                <a:cs typeface="Franklin Gothic Medium"/>
              </a:rPr>
              <a:t>before</a:t>
            </a:r>
          </a:p>
          <a:p>
            <a:endParaRPr lang="en-US" altLang="en-US" sz="1800" dirty="0">
              <a:solidFill>
                <a:srgbClr val="3E6574"/>
              </a:solidFill>
              <a:latin typeface="Franklin Gothic Medium"/>
              <a:ea typeface="ＭＳ Ｐゴシック" charset="0"/>
              <a:cs typeface="Franklin Gothic Medium"/>
            </a:endParaRPr>
          </a:p>
          <a:p>
            <a:pPr marL="0" indent="0">
              <a:buNone/>
            </a:pPr>
            <a:r>
              <a:rPr lang="en-US" altLang="en-US" sz="1800" dirty="0">
                <a:solidFill>
                  <a:srgbClr val="3E6574"/>
                </a:solidFill>
                <a:latin typeface="Franklin Gothic Medium"/>
                <a:ea typeface="ＭＳ Ｐゴシック" charset="0"/>
                <a:cs typeface="Franklin Gothic Medium"/>
              </a:rPr>
              <a:t>		((0,0),(0,2),(2,4),(4,6),(6,4),(6,5),(5,1),(1,3),(1,0))</a:t>
            </a:r>
          </a:p>
          <a:p>
            <a:pPr>
              <a:buNone/>
            </a:pPr>
            <a:r>
              <a:rPr lang="en-US" altLang="en-US" sz="2000" dirty="0">
                <a:solidFill>
                  <a:schemeClr val="bg2"/>
                </a:solidFill>
              </a:rPr>
              <a:t>		</a:t>
            </a:r>
            <a:endParaRPr lang="en-GB" altLang="en-US" sz="2000" dirty="0">
              <a:solidFill>
                <a:schemeClr val="bg2"/>
              </a:solidFill>
            </a:endParaRPr>
          </a:p>
          <a:p>
            <a:endParaRPr lang="en-GB" altLang="en-US" sz="2000" dirty="0">
              <a:solidFill>
                <a:schemeClr val="bg2"/>
              </a:solidFill>
            </a:endParaRPr>
          </a:p>
          <a:p>
            <a:endParaRPr lang="en-GB" altLang="en-US" sz="2000" dirty="0">
              <a:solidFill>
                <a:schemeClr val="bg2"/>
              </a:solidFill>
            </a:endParaRPr>
          </a:p>
        </p:txBody>
      </p:sp>
      <p:sp>
        <p:nvSpPr>
          <p:cNvPr id="199682" name="Rectangle 2"/>
          <p:cNvSpPr>
            <a:spLocks noGrp="1" noChangeArrowheads="1"/>
          </p:cNvSpPr>
          <p:nvPr>
            <p:ph type="title"/>
          </p:nvPr>
        </p:nvSpPr>
        <p:spPr>
          <a:xfrm>
            <a:off x="1256044" y="0"/>
            <a:ext cx="6463968" cy="1125538"/>
          </a:xfrm>
        </p:spPr>
        <p:txBody>
          <a:bodyPr>
            <a:normAutofit/>
          </a:bodyPr>
          <a:lstStyle/>
          <a:p>
            <a:pPr algn="l"/>
            <a:r>
              <a:rPr lang="en-US" altLang="en-US" sz="2800" dirty="0">
                <a:solidFill>
                  <a:schemeClr val="bg1"/>
                </a:solidFill>
                <a:latin typeface="Franklin Gothic Medium"/>
                <a:ea typeface="MS PGothic" pitchFamily="34" charset="-128"/>
                <a:cs typeface="Franklin Gothic Medium"/>
              </a:rPr>
              <a:t>How to Solve the Problem</a:t>
            </a:r>
          </a:p>
        </p:txBody>
      </p:sp>
      <p:sp>
        <p:nvSpPr>
          <p:cNvPr id="2" name="Rectangle 1"/>
          <p:cNvSpPr/>
          <p:nvPr/>
        </p:nvSpPr>
        <p:spPr>
          <a:xfrm>
            <a:off x="7326306" y="6597352"/>
            <a:ext cx="620688"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grpSp>
        <p:nvGrpSpPr>
          <p:cNvPr id="47" name="Group 46"/>
          <p:cNvGrpSpPr/>
          <p:nvPr/>
        </p:nvGrpSpPr>
        <p:grpSpPr>
          <a:xfrm>
            <a:off x="1814170" y="2451448"/>
            <a:ext cx="4756541" cy="1277997"/>
            <a:chOff x="1835696" y="2492896"/>
            <a:chExt cx="4536504" cy="1277997"/>
          </a:xfrm>
        </p:grpSpPr>
        <p:sp>
          <p:nvSpPr>
            <p:cNvPr id="21" name="Freeform 20"/>
            <p:cNvSpPr/>
            <p:nvPr/>
          </p:nvSpPr>
          <p:spPr>
            <a:xfrm>
              <a:off x="2713383" y="3220278"/>
              <a:ext cx="1391478" cy="270013"/>
            </a:xfrm>
            <a:custGeom>
              <a:avLst/>
              <a:gdLst>
                <a:gd name="connsiteX0" fmla="*/ 0 w 1391478"/>
                <a:gd name="connsiteY0" fmla="*/ 9939 h 270013"/>
                <a:gd name="connsiteX1" fmla="*/ 685800 w 1391478"/>
                <a:gd name="connsiteY1" fmla="*/ 268357 h 270013"/>
                <a:gd name="connsiteX2" fmla="*/ 1391478 w 1391478"/>
                <a:gd name="connsiteY2" fmla="*/ 0 h 270013"/>
              </a:gdLst>
              <a:ahLst/>
              <a:cxnLst>
                <a:cxn ang="0">
                  <a:pos x="connsiteX0" y="connsiteY0"/>
                </a:cxn>
                <a:cxn ang="0">
                  <a:pos x="connsiteX1" y="connsiteY1"/>
                </a:cxn>
                <a:cxn ang="0">
                  <a:pos x="connsiteX2" y="connsiteY2"/>
                </a:cxn>
              </a:cxnLst>
              <a:rect l="l" t="t" r="r" b="b"/>
              <a:pathLst>
                <a:path w="1391478" h="270013">
                  <a:moveTo>
                    <a:pt x="0" y="9939"/>
                  </a:moveTo>
                  <a:cubicBezTo>
                    <a:pt x="226943" y="139976"/>
                    <a:pt x="453887" y="270013"/>
                    <a:pt x="685800" y="268357"/>
                  </a:cubicBezTo>
                  <a:cubicBezTo>
                    <a:pt x="917713" y="266701"/>
                    <a:pt x="1154595" y="133350"/>
                    <a:pt x="1391478" y="0"/>
                  </a:cubicBez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GB">
                <a:solidFill>
                  <a:srgbClr val="000000"/>
                </a:solidFill>
              </a:endParaRPr>
            </a:p>
          </p:txBody>
        </p:sp>
        <p:sp>
          <p:nvSpPr>
            <p:cNvPr id="22" name="Freeform 21"/>
            <p:cNvSpPr/>
            <p:nvPr/>
          </p:nvSpPr>
          <p:spPr>
            <a:xfrm>
              <a:off x="4692690" y="3212976"/>
              <a:ext cx="1391478" cy="270013"/>
            </a:xfrm>
            <a:custGeom>
              <a:avLst/>
              <a:gdLst>
                <a:gd name="connsiteX0" fmla="*/ 0 w 1391478"/>
                <a:gd name="connsiteY0" fmla="*/ 9939 h 270013"/>
                <a:gd name="connsiteX1" fmla="*/ 685800 w 1391478"/>
                <a:gd name="connsiteY1" fmla="*/ 268357 h 270013"/>
                <a:gd name="connsiteX2" fmla="*/ 1391478 w 1391478"/>
                <a:gd name="connsiteY2" fmla="*/ 0 h 270013"/>
              </a:gdLst>
              <a:ahLst/>
              <a:cxnLst>
                <a:cxn ang="0">
                  <a:pos x="connsiteX0" y="connsiteY0"/>
                </a:cxn>
                <a:cxn ang="0">
                  <a:pos x="connsiteX1" y="connsiteY1"/>
                </a:cxn>
                <a:cxn ang="0">
                  <a:pos x="connsiteX2" y="connsiteY2"/>
                </a:cxn>
              </a:cxnLst>
              <a:rect l="l" t="t" r="r" b="b"/>
              <a:pathLst>
                <a:path w="1391478" h="270013">
                  <a:moveTo>
                    <a:pt x="0" y="9939"/>
                  </a:moveTo>
                  <a:cubicBezTo>
                    <a:pt x="226943" y="139976"/>
                    <a:pt x="453887" y="270013"/>
                    <a:pt x="685800" y="268357"/>
                  </a:cubicBezTo>
                  <a:cubicBezTo>
                    <a:pt x="917713" y="266701"/>
                    <a:pt x="1154595" y="133350"/>
                    <a:pt x="1391478" y="0"/>
                  </a:cubicBez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GB">
                <a:solidFill>
                  <a:srgbClr val="000000"/>
                </a:solidFill>
              </a:endParaRPr>
            </a:p>
          </p:txBody>
        </p:sp>
        <p:sp>
          <p:nvSpPr>
            <p:cNvPr id="38" name="Freeform 37"/>
            <p:cNvSpPr/>
            <p:nvPr/>
          </p:nvSpPr>
          <p:spPr>
            <a:xfrm>
              <a:off x="2743200" y="2572579"/>
              <a:ext cx="1361661" cy="498612"/>
            </a:xfrm>
            <a:custGeom>
              <a:avLst/>
              <a:gdLst>
                <a:gd name="connsiteX0" fmla="*/ 0 w 1361661"/>
                <a:gd name="connsiteY0" fmla="*/ 498612 h 498612"/>
                <a:gd name="connsiteX1" fmla="*/ 655983 w 1361661"/>
                <a:gd name="connsiteY1" fmla="*/ 1656 h 498612"/>
                <a:gd name="connsiteX2" fmla="*/ 1361661 w 1361661"/>
                <a:gd name="connsiteY2" fmla="*/ 488673 h 498612"/>
              </a:gdLst>
              <a:ahLst/>
              <a:cxnLst>
                <a:cxn ang="0">
                  <a:pos x="connsiteX0" y="connsiteY0"/>
                </a:cxn>
                <a:cxn ang="0">
                  <a:pos x="connsiteX1" y="connsiteY1"/>
                </a:cxn>
                <a:cxn ang="0">
                  <a:pos x="connsiteX2" y="connsiteY2"/>
                </a:cxn>
              </a:cxnLst>
              <a:rect l="l" t="t" r="r" b="b"/>
              <a:pathLst>
                <a:path w="1361661" h="498612">
                  <a:moveTo>
                    <a:pt x="0" y="498612"/>
                  </a:moveTo>
                  <a:cubicBezTo>
                    <a:pt x="214520" y="250962"/>
                    <a:pt x="429040" y="3312"/>
                    <a:pt x="655983" y="1656"/>
                  </a:cubicBezTo>
                  <a:cubicBezTo>
                    <a:pt x="882926" y="0"/>
                    <a:pt x="1122293" y="244336"/>
                    <a:pt x="1361661" y="488673"/>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GB">
                <a:solidFill>
                  <a:srgbClr val="000000"/>
                </a:solidFill>
              </a:endParaRPr>
            </a:p>
          </p:txBody>
        </p:sp>
        <p:sp>
          <p:nvSpPr>
            <p:cNvPr id="39" name="Freeform 38"/>
            <p:cNvSpPr/>
            <p:nvPr/>
          </p:nvSpPr>
          <p:spPr>
            <a:xfrm>
              <a:off x="4722507" y="2564904"/>
              <a:ext cx="1361661" cy="498612"/>
            </a:xfrm>
            <a:custGeom>
              <a:avLst/>
              <a:gdLst>
                <a:gd name="connsiteX0" fmla="*/ 0 w 1361661"/>
                <a:gd name="connsiteY0" fmla="*/ 498612 h 498612"/>
                <a:gd name="connsiteX1" fmla="*/ 655983 w 1361661"/>
                <a:gd name="connsiteY1" fmla="*/ 1656 h 498612"/>
                <a:gd name="connsiteX2" fmla="*/ 1361661 w 1361661"/>
                <a:gd name="connsiteY2" fmla="*/ 488673 h 498612"/>
              </a:gdLst>
              <a:ahLst/>
              <a:cxnLst>
                <a:cxn ang="0">
                  <a:pos x="connsiteX0" y="connsiteY0"/>
                </a:cxn>
                <a:cxn ang="0">
                  <a:pos x="connsiteX1" y="connsiteY1"/>
                </a:cxn>
                <a:cxn ang="0">
                  <a:pos x="connsiteX2" y="connsiteY2"/>
                </a:cxn>
              </a:cxnLst>
              <a:rect l="l" t="t" r="r" b="b"/>
              <a:pathLst>
                <a:path w="1361661" h="498612">
                  <a:moveTo>
                    <a:pt x="0" y="498612"/>
                  </a:moveTo>
                  <a:cubicBezTo>
                    <a:pt x="214520" y="250962"/>
                    <a:pt x="429040" y="3312"/>
                    <a:pt x="655983" y="1656"/>
                  </a:cubicBezTo>
                  <a:cubicBezTo>
                    <a:pt x="882926" y="0"/>
                    <a:pt x="1122293" y="244336"/>
                    <a:pt x="1361661" y="488673"/>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GB">
                <a:solidFill>
                  <a:srgbClr val="000000"/>
                </a:solidFill>
              </a:endParaRPr>
            </a:p>
          </p:txBody>
        </p:sp>
        <p:sp>
          <p:nvSpPr>
            <p:cNvPr id="24" name="Freeform 23"/>
            <p:cNvSpPr/>
            <p:nvPr/>
          </p:nvSpPr>
          <p:spPr>
            <a:xfrm>
              <a:off x="1835696" y="2492896"/>
              <a:ext cx="490898" cy="639046"/>
            </a:xfrm>
            <a:custGeom>
              <a:avLst/>
              <a:gdLst>
                <a:gd name="connsiteX0" fmla="*/ 221942 w 417263"/>
                <a:gd name="connsiteY0" fmla="*/ 497228 h 497255"/>
                <a:gd name="connsiteX1" fmla="*/ 0 w 417263"/>
                <a:gd name="connsiteY1" fmla="*/ 177632 h 497255"/>
                <a:gd name="connsiteX2" fmla="*/ 221942 w 417263"/>
                <a:gd name="connsiteY2" fmla="*/ 79 h 497255"/>
                <a:gd name="connsiteX3" fmla="*/ 417251 w 417263"/>
                <a:gd name="connsiteY3" fmla="*/ 159877 h 497255"/>
                <a:gd name="connsiteX4" fmla="*/ 221942 w 417263"/>
                <a:gd name="connsiteY4" fmla="*/ 497228 h 497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263" h="497255">
                  <a:moveTo>
                    <a:pt x="221942" y="497228"/>
                  </a:moveTo>
                  <a:cubicBezTo>
                    <a:pt x="152400" y="500187"/>
                    <a:pt x="0" y="260490"/>
                    <a:pt x="0" y="177632"/>
                  </a:cubicBezTo>
                  <a:cubicBezTo>
                    <a:pt x="0" y="94774"/>
                    <a:pt x="152400" y="3038"/>
                    <a:pt x="221942" y="79"/>
                  </a:cubicBezTo>
                  <a:cubicBezTo>
                    <a:pt x="291484" y="-2880"/>
                    <a:pt x="415771" y="77019"/>
                    <a:pt x="417251" y="159877"/>
                  </a:cubicBezTo>
                  <a:cubicBezTo>
                    <a:pt x="418731" y="242735"/>
                    <a:pt x="291484" y="494269"/>
                    <a:pt x="221942" y="497228"/>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25" name="Freeform 24"/>
            <p:cNvSpPr/>
            <p:nvPr/>
          </p:nvSpPr>
          <p:spPr>
            <a:xfrm>
              <a:off x="2096804" y="2869324"/>
              <a:ext cx="637104" cy="296811"/>
            </a:xfrm>
            <a:custGeom>
              <a:avLst/>
              <a:gdLst>
                <a:gd name="connsiteX0" fmla="*/ 0 w 541538"/>
                <a:gd name="connsiteY0" fmla="*/ 230955 h 230955"/>
                <a:gd name="connsiteX1" fmla="*/ 257453 w 541538"/>
                <a:gd name="connsiteY1" fmla="*/ 136 h 230955"/>
                <a:gd name="connsiteX2" fmla="*/ 541538 w 541538"/>
                <a:gd name="connsiteY2" fmla="*/ 204322 h 230955"/>
              </a:gdLst>
              <a:ahLst/>
              <a:cxnLst>
                <a:cxn ang="0">
                  <a:pos x="connsiteX0" y="connsiteY0"/>
                </a:cxn>
                <a:cxn ang="0">
                  <a:pos x="connsiteX1" y="connsiteY1"/>
                </a:cxn>
                <a:cxn ang="0">
                  <a:pos x="connsiteX2" y="connsiteY2"/>
                </a:cxn>
              </a:cxnLst>
              <a:rect l="l" t="t" r="r" b="b"/>
              <a:pathLst>
                <a:path w="541538" h="230955">
                  <a:moveTo>
                    <a:pt x="0" y="230955"/>
                  </a:moveTo>
                  <a:cubicBezTo>
                    <a:pt x="83598" y="117765"/>
                    <a:pt x="167197" y="4575"/>
                    <a:pt x="257453" y="136"/>
                  </a:cubicBezTo>
                  <a:cubicBezTo>
                    <a:pt x="347709" y="-4303"/>
                    <a:pt x="444623" y="100009"/>
                    <a:pt x="541538" y="20432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26" name="Freeform 25"/>
            <p:cNvSpPr/>
            <p:nvPr/>
          </p:nvSpPr>
          <p:spPr>
            <a:xfrm>
              <a:off x="2096804" y="2647972"/>
              <a:ext cx="1295095" cy="495345"/>
            </a:xfrm>
            <a:custGeom>
              <a:avLst/>
              <a:gdLst>
                <a:gd name="connsiteX0" fmla="*/ 0 w 1100831"/>
                <a:gd name="connsiteY0" fmla="*/ 275218 h 284096"/>
                <a:gd name="connsiteX1" fmla="*/ 497150 w 1100831"/>
                <a:gd name="connsiteY1" fmla="*/ 11 h 284096"/>
                <a:gd name="connsiteX2" fmla="*/ 1100831 w 1100831"/>
                <a:gd name="connsiteY2" fmla="*/ 284096 h 284096"/>
              </a:gdLst>
              <a:ahLst/>
              <a:cxnLst>
                <a:cxn ang="0">
                  <a:pos x="connsiteX0" y="connsiteY0"/>
                </a:cxn>
                <a:cxn ang="0">
                  <a:pos x="connsiteX1" y="connsiteY1"/>
                </a:cxn>
                <a:cxn ang="0">
                  <a:pos x="connsiteX2" y="connsiteY2"/>
                </a:cxn>
              </a:cxnLst>
              <a:rect l="l" t="t" r="r" b="b"/>
              <a:pathLst>
                <a:path w="1100831" h="284096">
                  <a:moveTo>
                    <a:pt x="0" y="275218"/>
                  </a:moveTo>
                  <a:cubicBezTo>
                    <a:pt x="156839" y="136874"/>
                    <a:pt x="313678" y="-1469"/>
                    <a:pt x="497150" y="11"/>
                  </a:cubicBezTo>
                  <a:cubicBezTo>
                    <a:pt x="680622" y="1491"/>
                    <a:pt x="890726" y="142793"/>
                    <a:pt x="1100831" y="28409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27" name="Freeform 26"/>
            <p:cNvSpPr/>
            <p:nvPr/>
          </p:nvSpPr>
          <p:spPr>
            <a:xfrm>
              <a:off x="2713020" y="2778212"/>
              <a:ext cx="2715522" cy="376515"/>
            </a:xfrm>
            <a:custGeom>
              <a:avLst/>
              <a:gdLst>
                <a:gd name="connsiteX0" fmla="*/ 0 w 2308194"/>
                <a:gd name="connsiteY0" fmla="*/ 292974 h 292974"/>
                <a:gd name="connsiteX1" fmla="*/ 1100831 w 2308194"/>
                <a:gd name="connsiteY1" fmla="*/ 11 h 292974"/>
                <a:gd name="connsiteX2" fmla="*/ 2308194 w 2308194"/>
                <a:gd name="connsiteY2" fmla="*/ 284096 h 292974"/>
              </a:gdLst>
              <a:ahLst/>
              <a:cxnLst>
                <a:cxn ang="0">
                  <a:pos x="connsiteX0" y="connsiteY0"/>
                </a:cxn>
                <a:cxn ang="0">
                  <a:pos x="connsiteX1" y="connsiteY1"/>
                </a:cxn>
                <a:cxn ang="0">
                  <a:pos x="connsiteX2" y="connsiteY2"/>
                </a:cxn>
              </a:cxnLst>
              <a:rect l="l" t="t" r="r" b="b"/>
              <a:pathLst>
                <a:path w="2308194" h="292974">
                  <a:moveTo>
                    <a:pt x="0" y="292974"/>
                  </a:moveTo>
                  <a:cubicBezTo>
                    <a:pt x="358066" y="147232"/>
                    <a:pt x="716132" y="1491"/>
                    <a:pt x="1100831" y="11"/>
                  </a:cubicBezTo>
                  <a:cubicBezTo>
                    <a:pt x="1485530" y="-1469"/>
                    <a:pt x="1896862" y="141313"/>
                    <a:pt x="2308194" y="28409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28" name="Freeform 27"/>
            <p:cNvSpPr/>
            <p:nvPr/>
          </p:nvSpPr>
          <p:spPr>
            <a:xfrm>
              <a:off x="3391900" y="2880886"/>
              <a:ext cx="1357761" cy="251021"/>
            </a:xfrm>
            <a:custGeom>
              <a:avLst/>
              <a:gdLst>
                <a:gd name="connsiteX0" fmla="*/ 0 w 1154097"/>
                <a:gd name="connsiteY0" fmla="*/ 186448 h 195325"/>
                <a:gd name="connsiteX1" fmla="*/ 541538 w 1154097"/>
                <a:gd name="connsiteY1" fmla="*/ 17 h 195325"/>
                <a:gd name="connsiteX2" fmla="*/ 1154097 w 1154097"/>
                <a:gd name="connsiteY2" fmla="*/ 195325 h 195325"/>
              </a:gdLst>
              <a:ahLst/>
              <a:cxnLst>
                <a:cxn ang="0">
                  <a:pos x="connsiteX0" y="connsiteY0"/>
                </a:cxn>
                <a:cxn ang="0">
                  <a:pos x="connsiteX1" y="connsiteY1"/>
                </a:cxn>
                <a:cxn ang="0">
                  <a:pos x="connsiteX2" y="connsiteY2"/>
                </a:cxn>
              </a:cxnLst>
              <a:rect l="l" t="t" r="r" b="b"/>
              <a:pathLst>
                <a:path w="1154097" h="195325">
                  <a:moveTo>
                    <a:pt x="0" y="186448"/>
                  </a:moveTo>
                  <a:cubicBezTo>
                    <a:pt x="174594" y="92493"/>
                    <a:pt x="349189" y="-1462"/>
                    <a:pt x="541538" y="17"/>
                  </a:cubicBezTo>
                  <a:cubicBezTo>
                    <a:pt x="733887" y="1496"/>
                    <a:pt x="943992" y="98410"/>
                    <a:pt x="1154097" y="19532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29" name="Freeform 28"/>
            <p:cNvSpPr/>
            <p:nvPr/>
          </p:nvSpPr>
          <p:spPr>
            <a:xfrm>
              <a:off x="4739217" y="2823793"/>
              <a:ext cx="1378649" cy="330933"/>
            </a:xfrm>
            <a:custGeom>
              <a:avLst/>
              <a:gdLst>
                <a:gd name="connsiteX0" fmla="*/ 0 w 1171852"/>
                <a:gd name="connsiteY0" fmla="*/ 257506 h 257506"/>
                <a:gd name="connsiteX1" fmla="*/ 523782 w 1171852"/>
                <a:gd name="connsiteY1" fmla="*/ 53 h 257506"/>
                <a:gd name="connsiteX2" fmla="*/ 1171852 w 1171852"/>
                <a:gd name="connsiteY2" fmla="*/ 239750 h 257506"/>
              </a:gdLst>
              <a:ahLst/>
              <a:cxnLst>
                <a:cxn ang="0">
                  <a:pos x="connsiteX0" y="connsiteY0"/>
                </a:cxn>
                <a:cxn ang="0">
                  <a:pos x="connsiteX1" y="connsiteY1"/>
                </a:cxn>
                <a:cxn ang="0">
                  <a:pos x="connsiteX2" y="connsiteY2"/>
                </a:cxn>
              </a:cxnLst>
              <a:rect l="l" t="t" r="r" b="b"/>
              <a:pathLst>
                <a:path w="1171852" h="257506">
                  <a:moveTo>
                    <a:pt x="0" y="257506"/>
                  </a:moveTo>
                  <a:cubicBezTo>
                    <a:pt x="164236" y="130259"/>
                    <a:pt x="328473" y="3012"/>
                    <a:pt x="523782" y="53"/>
                  </a:cubicBezTo>
                  <a:cubicBezTo>
                    <a:pt x="719091" y="-2906"/>
                    <a:pt x="945471" y="118422"/>
                    <a:pt x="1171852" y="2397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30" name="Freeform 29"/>
            <p:cNvSpPr/>
            <p:nvPr/>
          </p:nvSpPr>
          <p:spPr>
            <a:xfrm>
              <a:off x="5418097" y="2994961"/>
              <a:ext cx="678881" cy="148356"/>
            </a:xfrm>
            <a:custGeom>
              <a:avLst/>
              <a:gdLst>
                <a:gd name="connsiteX0" fmla="*/ 0 w 577049"/>
                <a:gd name="connsiteY0" fmla="*/ 115439 h 115439"/>
                <a:gd name="connsiteX1" fmla="*/ 239697 w 577049"/>
                <a:gd name="connsiteY1" fmla="*/ 29 h 115439"/>
                <a:gd name="connsiteX2" fmla="*/ 577049 w 577049"/>
                <a:gd name="connsiteY2" fmla="*/ 106561 h 115439"/>
              </a:gdLst>
              <a:ahLst/>
              <a:cxnLst>
                <a:cxn ang="0">
                  <a:pos x="connsiteX0" y="connsiteY0"/>
                </a:cxn>
                <a:cxn ang="0">
                  <a:pos x="connsiteX1" y="connsiteY1"/>
                </a:cxn>
                <a:cxn ang="0">
                  <a:pos x="connsiteX2" y="connsiteY2"/>
                </a:cxn>
              </a:cxnLst>
              <a:rect l="l" t="t" r="r" b="b"/>
              <a:pathLst>
                <a:path w="577049" h="115439">
                  <a:moveTo>
                    <a:pt x="0" y="115439"/>
                  </a:moveTo>
                  <a:cubicBezTo>
                    <a:pt x="71761" y="58474"/>
                    <a:pt x="143522" y="1509"/>
                    <a:pt x="239697" y="29"/>
                  </a:cubicBezTo>
                  <a:cubicBezTo>
                    <a:pt x="335872" y="-1451"/>
                    <a:pt x="456460" y="52555"/>
                    <a:pt x="577049" y="1065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31" name="Oval 30"/>
            <p:cNvSpPr/>
            <p:nvPr/>
          </p:nvSpPr>
          <p:spPr>
            <a:xfrm>
              <a:off x="1970300" y="3018136"/>
              <a:ext cx="254146" cy="266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bg1"/>
                  </a:solidFill>
                </a:rPr>
                <a:t>0</a:t>
              </a:r>
              <a:endParaRPr lang="en-GB" b="1" dirty="0">
                <a:solidFill>
                  <a:schemeClr val="bg1"/>
                </a:solidFill>
              </a:endParaRPr>
            </a:p>
          </p:txBody>
        </p:sp>
        <p:sp>
          <p:nvSpPr>
            <p:cNvPr id="32" name="Oval 31"/>
            <p:cNvSpPr/>
            <p:nvPr/>
          </p:nvSpPr>
          <p:spPr>
            <a:xfrm>
              <a:off x="2598134" y="3007361"/>
              <a:ext cx="254146" cy="266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bg1"/>
                  </a:solidFill>
                </a:rPr>
                <a:t>1</a:t>
              </a:r>
              <a:endParaRPr lang="en-GB" b="1" dirty="0">
                <a:solidFill>
                  <a:schemeClr val="bg1"/>
                </a:solidFill>
              </a:endParaRPr>
            </a:p>
          </p:txBody>
        </p:sp>
        <p:sp>
          <p:nvSpPr>
            <p:cNvPr id="33" name="Oval 32"/>
            <p:cNvSpPr/>
            <p:nvPr/>
          </p:nvSpPr>
          <p:spPr>
            <a:xfrm>
              <a:off x="3275856" y="3007361"/>
              <a:ext cx="254146" cy="266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bg1"/>
                  </a:solidFill>
                </a:rPr>
                <a:t>2</a:t>
              </a:r>
              <a:endParaRPr lang="en-GB" b="1" dirty="0">
                <a:solidFill>
                  <a:schemeClr val="bg1"/>
                </a:solidFill>
              </a:endParaRPr>
            </a:p>
          </p:txBody>
        </p:sp>
        <p:sp>
          <p:nvSpPr>
            <p:cNvPr id="34" name="Oval 33"/>
            <p:cNvSpPr/>
            <p:nvPr/>
          </p:nvSpPr>
          <p:spPr>
            <a:xfrm>
              <a:off x="3953578" y="3007361"/>
              <a:ext cx="254146" cy="266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bg1"/>
                  </a:solidFill>
                </a:rPr>
                <a:t>3</a:t>
              </a:r>
              <a:endParaRPr lang="en-GB" b="1" dirty="0">
                <a:solidFill>
                  <a:schemeClr val="bg1"/>
                </a:solidFill>
              </a:endParaRPr>
            </a:p>
          </p:txBody>
        </p:sp>
        <p:sp>
          <p:nvSpPr>
            <p:cNvPr id="35" name="Oval 34"/>
            <p:cNvSpPr/>
            <p:nvPr/>
          </p:nvSpPr>
          <p:spPr>
            <a:xfrm>
              <a:off x="4631301" y="3007361"/>
              <a:ext cx="254146" cy="266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bg1"/>
                  </a:solidFill>
                </a:rPr>
                <a:t>4</a:t>
              </a:r>
              <a:endParaRPr lang="en-GB" b="1" dirty="0">
                <a:solidFill>
                  <a:schemeClr val="bg1"/>
                </a:solidFill>
              </a:endParaRPr>
            </a:p>
          </p:txBody>
        </p:sp>
        <p:sp>
          <p:nvSpPr>
            <p:cNvPr id="36" name="Oval 35"/>
            <p:cNvSpPr/>
            <p:nvPr/>
          </p:nvSpPr>
          <p:spPr>
            <a:xfrm>
              <a:off x="5224308" y="3007361"/>
              <a:ext cx="254146" cy="266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bg1"/>
                  </a:solidFill>
                </a:rPr>
                <a:t>5</a:t>
              </a:r>
              <a:endParaRPr lang="en-GB" b="1" dirty="0">
                <a:solidFill>
                  <a:schemeClr val="bg1"/>
                </a:solidFill>
              </a:endParaRPr>
            </a:p>
          </p:txBody>
        </p:sp>
        <p:sp>
          <p:nvSpPr>
            <p:cNvPr id="37" name="Oval 36"/>
            <p:cNvSpPr/>
            <p:nvPr/>
          </p:nvSpPr>
          <p:spPr>
            <a:xfrm>
              <a:off x="5902030" y="3007361"/>
              <a:ext cx="254146" cy="266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bg1"/>
                  </a:solidFill>
                </a:rPr>
                <a:t>6</a:t>
              </a:r>
              <a:endParaRPr lang="en-GB" b="1" dirty="0">
                <a:solidFill>
                  <a:schemeClr val="bg1"/>
                </a:solidFill>
              </a:endParaRPr>
            </a:p>
          </p:txBody>
        </p:sp>
        <p:sp>
          <p:nvSpPr>
            <p:cNvPr id="23" name="TextBox 22"/>
            <p:cNvSpPr txBox="1"/>
            <p:nvPr/>
          </p:nvSpPr>
          <p:spPr>
            <a:xfrm>
              <a:off x="2915816" y="3463116"/>
              <a:ext cx="1440160" cy="307777"/>
            </a:xfrm>
            <a:prstGeom prst="rect">
              <a:avLst/>
            </a:prstGeom>
            <a:noFill/>
          </p:spPr>
          <p:txBody>
            <a:bodyPr wrap="square" rtlCol="0">
              <a:spAutoFit/>
            </a:bodyPr>
            <a:lstStyle/>
            <a:p>
              <a:pPr fontAlgn="base">
                <a:spcBef>
                  <a:spcPct val="0"/>
                </a:spcBef>
                <a:spcAft>
                  <a:spcPct val="0"/>
                </a:spcAft>
              </a:pPr>
              <a:r>
                <a:rPr lang="en-GB" sz="1400" i="1" dirty="0">
                  <a:solidFill>
                    <a:srgbClr val="000000">
                      <a:lumMod val="50000"/>
                      <a:lumOff val="50000"/>
                    </a:srgbClr>
                  </a:solidFill>
                </a:rPr>
                <a:t>Wastage = 2</a:t>
              </a:r>
            </a:p>
          </p:txBody>
        </p:sp>
        <p:sp>
          <p:nvSpPr>
            <p:cNvPr id="40" name="TextBox 39"/>
            <p:cNvSpPr txBox="1"/>
            <p:nvPr/>
          </p:nvSpPr>
          <p:spPr>
            <a:xfrm>
              <a:off x="4932040" y="3463116"/>
              <a:ext cx="1440160" cy="307777"/>
            </a:xfrm>
            <a:prstGeom prst="rect">
              <a:avLst/>
            </a:prstGeom>
            <a:noFill/>
          </p:spPr>
          <p:txBody>
            <a:bodyPr wrap="square" rtlCol="0">
              <a:spAutoFit/>
            </a:bodyPr>
            <a:lstStyle/>
            <a:p>
              <a:pPr fontAlgn="base">
                <a:spcBef>
                  <a:spcPct val="0"/>
                </a:spcBef>
                <a:spcAft>
                  <a:spcPct val="0"/>
                </a:spcAft>
              </a:pPr>
              <a:r>
                <a:rPr lang="en-GB" sz="1400" i="1" dirty="0">
                  <a:solidFill>
                    <a:srgbClr val="000000">
                      <a:lumMod val="50000"/>
                      <a:lumOff val="50000"/>
                    </a:srgbClr>
                  </a:solidFill>
                </a:rPr>
                <a:t>Wastage = 2</a:t>
              </a:r>
            </a:p>
          </p:txBody>
        </p:sp>
      </p:grpSp>
      <p:sp>
        <p:nvSpPr>
          <p:cNvPr id="43" name="Freeform 42"/>
          <p:cNvSpPr/>
          <p:nvPr/>
        </p:nvSpPr>
        <p:spPr>
          <a:xfrm>
            <a:off x="5305470" y="5218036"/>
            <a:ext cx="275811" cy="89452"/>
          </a:xfrm>
          <a:custGeom>
            <a:avLst/>
            <a:gdLst>
              <a:gd name="connsiteX0" fmla="*/ 0 w 367748"/>
              <a:gd name="connsiteY0" fmla="*/ 0 h 89452"/>
              <a:gd name="connsiteX1" fmla="*/ 178905 w 367748"/>
              <a:gd name="connsiteY1" fmla="*/ 89452 h 89452"/>
              <a:gd name="connsiteX2" fmla="*/ 367748 w 367748"/>
              <a:gd name="connsiteY2" fmla="*/ 0 h 89452"/>
            </a:gdLst>
            <a:ahLst/>
            <a:cxnLst>
              <a:cxn ang="0">
                <a:pos x="connsiteX0" y="connsiteY0"/>
              </a:cxn>
              <a:cxn ang="0">
                <a:pos x="connsiteX1" y="connsiteY1"/>
              </a:cxn>
              <a:cxn ang="0">
                <a:pos x="connsiteX2" y="connsiteY2"/>
              </a:cxn>
            </a:cxnLst>
            <a:rect l="l" t="t" r="r" b="b"/>
            <a:pathLst>
              <a:path w="367748" h="89452">
                <a:moveTo>
                  <a:pt x="0" y="0"/>
                </a:moveTo>
                <a:cubicBezTo>
                  <a:pt x="58807" y="44726"/>
                  <a:pt x="117614" y="89452"/>
                  <a:pt x="178905" y="89452"/>
                </a:cubicBezTo>
                <a:cubicBezTo>
                  <a:pt x="240196" y="89452"/>
                  <a:pt x="303972" y="44726"/>
                  <a:pt x="367748" y="0"/>
                </a:cubicBez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GB">
              <a:solidFill>
                <a:srgbClr val="000000"/>
              </a:solidFill>
            </a:endParaRPr>
          </a:p>
        </p:txBody>
      </p:sp>
      <p:sp>
        <p:nvSpPr>
          <p:cNvPr id="44" name="Freeform 43"/>
          <p:cNvSpPr/>
          <p:nvPr/>
        </p:nvSpPr>
        <p:spPr>
          <a:xfrm>
            <a:off x="3779809" y="5218036"/>
            <a:ext cx="275811" cy="89452"/>
          </a:xfrm>
          <a:custGeom>
            <a:avLst/>
            <a:gdLst>
              <a:gd name="connsiteX0" fmla="*/ 0 w 367748"/>
              <a:gd name="connsiteY0" fmla="*/ 0 h 89452"/>
              <a:gd name="connsiteX1" fmla="*/ 178905 w 367748"/>
              <a:gd name="connsiteY1" fmla="*/ 89452 h 89452"/>
              <a:gd name="connsiteX2" fmla="*/ 367748 w 367748"/>
              <a:gd name="connsiteY2" fmla="*/ 0 h 89452"/>
            </a:gdLst>
            <a:ahLst/>
            <a:cxnLst>
              <a:cxn ang="0">
                <a:pos x="connsiteX0" y="connsiteY0"/>
              </a:cxn>
              <a:cxn ang="0">
                <a:pos x="connsiteX1" y="connsiteY1"/>
              </a:cxn>
              <a:cxn ang="0">
                <a:pos x="connsiteX2" y="connsiteY2"/>
              </a:cxn>
            </a:cxnLst>
            <a:rect l="l" t="t" r="r" b="b"/>
            <a:pathLst>
              <a:path w="367748" h="89452">
                <a:moveTo>
                  <a:pt x="0" y="0"/>
                </a:moveTo>
                <a:cubicBezTo>
                  <a:pt x="58807" y="44726"/>
                  <a:pt x="117614" y="89452"/>
                  <a:pt x="178905" y="89452"/>
                </a:cubicBezTo>
                <a:cubicBezTo>
                  <a:pt x="240196" y="89452"/>
                  <a:pt x="303972" y="44726"/>
                  <a:pt x="367748" y="0"/>
                </a:cubicBez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GB">
              <a:solidFill>
                <a:srgbClr val="000000"/>
              </a:solidFill>
            </a:endParaRPr>
          </a:p>
        </p:txBody>
      </p:sp>
      <p:sp>
        <p:nvSpPr>
          <p:cNvPr id="45" name="TextBox 44"/>
          <p:cNvSpPr txBox="1"/>
          <p:nvPr/>
        </p:nvSpPr>
        <p:spPr>
          <a:xfrm>
            <a:off x="3431533" y="5302050"/>
            <a:ext cx="1080120" cy="307777"/>
          </a:xfrm>
          <a:prstGeom prst="rect">
            <a:avLst/>
          </a:prstGeom>
          <a:noFill/>
        </p:spPr>
        <p:txBody>
          <a:bodyPr wrap="square" rtlCol="0">
            <a:spAutoFit/>
          </a:bodyPr>
          <a:lstStyle/>
          <a:p>
            <a:pPr fontAlgn="base">
              <a:spcBef>
                <a:spcPct val="0"/>
              </a:spcBef>
              <a:spcAft>
                <a:spcPct val="0"/>
              </a:spcAft>
            </a:pPr>
            <a:r>
              <a:rPr lang="en-GB" sz="1400" i="1" dirty="0">
                <a:solidFill>
                  <a:srgbClr val="000000">
                    <a:lumMod val="50000"/>
                    <a:lumOff val="50000"/>
                  </a:srgbClr>
                </a:solidFill>
              </a:rPr>
              <a:t>Wastage = 2</a:t>
            </a:r>
          </a:p>
        </p:txBody>
      </p:sp>
      <p:sp>
        <p:nvSpPr>
          <p:cNvPr id="46" name="TextBox 45"/>
          <p:cNvSpPr txBox="1"/>
          <p:nvPr/>
        </p:nvSpPr>
        <p:spPr>
          <a:xfrm>
            <a:off x="4994784" y="5302049"/>
            <a:ext cx="1080120" cy="307777"/>
          </a:xfrm>
          <a:prstGeom prst="rect">
            <a:avLst/>
          </a:prstGeom>
          <a:noFill/>
        </p:spPr>
        <p:txBody>
          <a:bodyPr wrap="square" rtlCol="0">
            <a:spAutoFit/>
          </a:bodyPr>
          <a:lstStyle/>
          <a:p>
            <a:pPr fontAlgn="base">
              <a:spcBef>
                <a:spcPct val="0"/>
              </a:spcBef>
              <a:spcAft>
                <a:spcPct val="0"/>
              </a:spcAft>
            </a:pPr>
            <a:r>
              <a:rPr lang="en-GB" sz="1400" i="1" dirty="0">
                <a:solidFill>
                  <a:srgbClr val="000000">
                    <a:lumMod val="50000"/>
                    <a:lumOff val="50000"/>
                  </a:srgbClr>
                </a:solidFill>
              </a:rPr>
              <a:t>Wastage = 2</a:t>
            </a:r>
          </a:p>
        </p:txBody>
      </p:sp>
    </p:spTree>
    <p:extLst>
      <p:ext uri="{BB962C8B-B14F-4D97-AF65-F5344CB8AC3E}">
        <p14:creationId xmlns:p14="http://schemas.microsoft.com/office/powerpoint/2010/main" val="126082473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2">
              <a:lumMod val="60000"/>
              <a:lumOff val="40000"/>
            </a:schemeClr>
          </a:solidFill>
          <a:headEnd type="none" w="med" len="med"/>
          <a:tailEnd type="triangle" w="med" len="med"/>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Theme.thmx</Template>
  <TotalTime>3464</TotalTime>
  <Words>4275</Words>
  <Application>Microsoft Office PowerPoint</Application>
  <PresentationFormat>On-screen Show (4:3)</PresentationFormat>
  <Paragraphs>1025</Paragraphs>
  <Slides>48</Slides>
  <Notes>42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Default Theme</vt:lpstr>
      <vt:lpstr>Equation</vt:lpstr>
      <vt:lpstr>PowerPoint Presentation</vt:lpstr>
      <vt:lpstr>The Bin Packing Problem</vt:lpstr>
      <vt:lpstr>PowerPoint Presentation</vt:lpstr>
      <vt:lpstr>Arranging the trapezoids in a single bin</vt:lpstr>
      <vt:lpstr>TSP interpretation</vt:lpstr>
      <vt:lpstr>How to Solve the Problem</vt:lpstr>
      <vt:lpstr>How to Solve the Problem</vt:lpstr>
      <vt:lpstr>How to Solve the Problem</vt:lpstr>
      <vt:lpstr>How to Solve the Problem</vt:lpstr>
      <vt:lpstr>How to Solve the Problem</vt:lpstr>
      <vt:lpstr>How to Solve the Problem</vt:lpstr>
      <vt:lpstr>How to Solve the Problem</vt:lpstr>
      <vt:lpstr>How to Solve the Problem</vt:lpstr>
      <vt:lpstr>How to Solve the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Dental Illustration Unit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dental graphics</dc:creator>
  <cp:lastModifiedBy>Rhyd Lewis</cp:lastModifiedBy>
  <cp:revision>195</cp:revision>
  <cp:lastPrinted>2017-05-17T08:37:04Z</cp:lastPrinted>
  <dcterms:created xsi:type="dcterms:W3CDTF">2015-09-09T15:37:53Z</dcterms:created>
  <dcterms:modified xsi:type="dcterms:W3CDTF">2017-09-14T02:08:39Z</dcterms:modified>
</cp:coreProperties>
</file>