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99" r:id="rId4"/>
    <p:sldId id="312" r:id="rId5"/>
    <p:sldId id="314" r:id="rId6"/>
    <p:sldId id="300" r:id="rId7"/>
    <p:sldId id="268" r:id="rId8"/>
    <p:sldId id="269" r:id="rId9"/>
    <p:sldId id="294" r:id="rId10"/>
    <p:sldId id="298" r:id="rId11"/>
    <p:sldId id="297" r:id="rId12"/>
    <p:sldId id="313" r:id="rId13"/>
    <p:sldId id="315" r:id="rId14"/>
    <p:sldId id="258" r:id="rId15"/>
    <p:sldId id="309" r:id="rId16"/>
    <p:sldId id="316" r:id="rId17"/>
    <p:sldId id="310" r:id="rId18"/>
    <p:sldId id="317" r:id="rId19"/>
    <p:sldId id="318" r:id="rId20"/>
    <p:sldId id="319" r:id="rId21"/>
    <p:sldId id="270" r:id="rId22"/>
    <p:sldId id="272" r:id="rId23"/>
    <p:sldId id="322" r:id="rId24"/>
    <p:sldId id="271" r:id="rId25"/>
    <p:sldId id="273" r:id="rId26"/>
    <p:sldId id="274" r:id="rId27"/>
    <p:sldId id="275" r:id="rId28"/>
    <p:sldId id="276" r:id="rId29"/>
    <p:sldId id="277" r:id="rId30"/>
    <p:sldId id="321" r:id="rId31"/>
    <p:sldId id="324" r:id="rId32"/>
    <p:sldId id="296" r:id="rId33"/>
    <p:sldId id="325" r:id="rId34"/>
    <p:sldId id="326" r:id="rId35"/>
    <p:sldId id="327" r:id="rId36"/>
    <p:sldId id="328" r:id="rId37"/>
    <p:sldId id="323" r:id="rId38"/>
    <p:sldId id="329" r:id="rId39"/>
    <p:sldId id="280" r:id="rId40"/>
    <p:sldId id="281" r:id="rId41"/>
    <p:sldId id="283" r:id="rId42"/>
    <p:sldId id="282" r:id="rId43"/>
    <p:sldId id="284" r:id="rId44"/>
    <p:sldId id="285" r:id="rId45"/>
    <p:sldId id="286" r:id="rId46"/>
    <p:sldId id="287" r:id="rId47"/>
    <p:sldId id="288" r:id="rId48"/>
    <p:sldId id="332" r:id="rId49"/>
    <p:sldId id="333" r:id="rId50"/>
    <p:sldId id="289" r:id="rId51"/>
    <p:sldId id="290" r:id="rId52"/>
    <p:sldId id="291" r:id="rId53"/>
    <p:sldId id="292" r:id="rId54"/>
    <p:sldId id="330" r:id="rId55"/>
    <p:sldId id="331" r:id="rId56"/>
    <p:sldId id="293" r:id="rId57"/>
  </p:sldIdLst>
  <p:sldSz cx="9144000" cy="6858000" type="screen4x3"/>
  <p:notesSz cx="6746875" cy="9913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-9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50"/>
    </p:cViewPr>
  </p:sorterViewPr>
  <p:notesViewPr>
    <p:cSldViewPr>
      <p:cViewPr varScale="1">
        <p:scale>
          <a:sx n="46" d="100"/>
          <a:sy n="46" d="100"/>
        </p:scale>
        <p:origin x="-1398" y="-84"/>
      </p:cViewPr>
      <p:guideLst>
        <p:guide orient="horz" pos="3122"/>
        <p:guide pos="212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A901D4-CF2B-429C-BA6B-0EA77CFEE3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7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08525"/>
            <a:ext cx="49466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EB45B15-273B-4E74-8AD4-306260BB9B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93C2A-7AF9-4250-8320-489A9B87F608}" type="slidenum">
              <a:rPr lang="en-US"/>
              <a:pPr/>
              <a:t>12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2950"/>
            <a:ext cx="4957763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4708525"/>
            <a:ext cx="4946650" cy="4462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B637E-8994-4877-AA9B-3F0044CA3184}" type="slidenum">
              <a:rPr lang="en-US"/>
              <a:pPr/>
              <a:t>14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1267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11268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EEE544C7-BD21-4A1F-A551-F436863EC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59196-B9A2-419E-8E61-D201C859F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2B544-2B2F-4B8E-B422-3B58FE19C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F9357-0577-4B98-A5C0-1C5273542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5936-1616-4769-968C-F33DAB0DA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6305A-1947-4071-9035-542F1F244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2ECDB-BD72-4FEE-BC88-1690D62FB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E2596-FFF1-44A2-B560-43D8DF1F1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9CB61-95A2-4EE3-94B9-4CACCD87B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F79A4-46D3-4559-8793-0F546CDA1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4F053-10A4-4A8F-A8CF-82FB002F0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10244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10245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(C) Copyright 2001, Chris Ling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fld id="{EFA97DA4-A493-47CE-8FE0-EB03AC84C3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sndAc>
      <p:endSnd/>
    </p:sndAc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onash.edu.au/vwebv/search?searchArg=Monash%20University.%20School%20of%20Computer%20Science%20and%20Software%20Engineering.&amp;searchCode=NAME&amp;searchType=4" TargetMode="External"/><Relationship Id="rId2" Type="http://schemas.openxmlformats.org/officeDocument/2006/relationships/hyperlink" Target="http://library.monash.edu.au/vwebv/search?searchArg=Monash%20University.&amp;searchCode=NAME&amp;searchType=4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 Introduction to Petri Nets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</a:t>
            </a:r>
          </a:p>
          <a:p>
            <a:r>
              <a:rPr lang="en-US"/>
              <a:t>Chris Ling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Vending Machine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machine dispenses two kinds of snack bars – 20c and 15c.</a:t>
            </a:r>
          </a:p>
          <a:p>
            <a:r>
              <a:rPr lang="en-US"/>
              <a:t>Only two types of coins can be used </a:t>
            </a:r>
            <a:br>
              <a:rPr lang="en-US"/>
            </a:br>
            <a:r>
              <a:rPr lang="en-US"/>
              <a:t>– 10c coins and 5c coins.</a:t>
            </a:r>
          </a:p>
          <a:p>
            <a:r>
              <a:rPr lang="en-US"/>
              <a:t>The machine does not return any change.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838200"/>
          </a:xfrm>
        </p:spPr>
        <p:txBody>
          <a:bodyPr/>
          <a:lstStyle/>
          <a:p>
            <a:r>
              <a:rPr lang="en-US" sz="2800"/>
              <a:t>Example: Vending Machine (Finite State Machine)</a:t>
            </a:r>
          </a:p>
        </p:txBody>
      </p:sp>
      <p:grpSp>
        <p:nvGrpSpPr>
          <p:cNvPr id="68644" name="Group 36"/>
          <p:cNvGrpSpPr>
            <a:grpSpLocks/>
          </p:cNvGrpSpPr>
          <p:nvPr/>
        </p:nvGrpSpPr>
        <p:grpSpPr bwMode="auto">
          <a:xfrm>
            <a:off x="1143000" y="1676400"/>
            <a:ext cx="6858000" cy="4443413"/>
            <a:chOff x="720" y="1056"/>
            <a:chExt cx="4320" cy="2799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720" y="2304"/>
              <a:ext cx="57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0 cent</a:t>
              </a:r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2016" y="1584"/>
              <a:ext cx="5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 cents</a:t>
              </a:r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2016" y="3072"/>
              <a:ext cx="5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10 cents</a:t>
              </a:r>
            </a:p>
          </p:txBody>
        </p:sp>
        <p:sp>
          <p:nvSpPr>
            <p:cNvPr id="68614" name="Line 6"/>
            <p:cNvSpPr>
              <a:spLocks noChangeShapeType="1"/>
            </p:cNvSpPr>
            <p:nvPr/>
          </p:nvSpPr>
          <p:spPr bwMode="auto">
            <a:xfrm flipV="1">
              <a:off x="1296" y="1872"/>
              <a:ext cx="7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1296" y="2640"/>
              <a:ext cx="72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4464" y="1536"/>
              <a:ext cx="5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15 cents</a:t>
              </a: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4464" y="3024"/>
              <a:ext cx="5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20 cents</a:t>
              </a:r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>
              <a:off x="2592" y="1776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>
              <a:off x="2592" y="326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 rot="-2233195">
              <a:off x="1248" y="1920"/>
              <a:ext cx="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Deposit 5c</a:t>
              </a:r>
            </a:p>
          </p:txBody>
        </p: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 rot="2530327">
              <a:off x="1248" y="2736"/>
              <a:ext cx="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Deposit 10c</a:t>
              </a:r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3072" y="1584"/>
              <a:ext cx="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Deposit 10c</a:t>
              </a:r>
            </a:p>
          </p:txBody>
        </p: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3168" y="3072"/>
              <a:ext cx="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Deposit 10c</a:t>
              </a:r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auto">
            <a:xfrm>
              <a:off x="2448" y="201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26" name="Text Box 18"/>
            <p:cNvSpPr txBox="1">
              <a:spLocks noChangeArrowheads="1"/>
            </p:cNvSpPr>
            <p:nvPr/>
          </p:nvSpPr>
          <p:spPr bwMode="auto">
            <a:xfrm rot="5372367">
              <a:off x="2188" y="2420"/>
              <a:ext cx="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Deposit 5c</a:t>
              </a:r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auto">
            <a:xfrm flipV="1">
              <a:off x="2592" y="1920"/>
              <a:ext cx="187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29" name="Text Box 21"/>
            <p:cNvSpPr txBox="1">
              <a:spLocks noChangeArrowheads="1"/>
            </p:cNvSpPr>
            <p:nvPr/>
          </p:nvSpPr>
          <p:spPr bwMode="auto">
            <a:xfrm rot="-1924162">
              <a:off x="3168" y="2256"/>
              <a:ext cx="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Deposit 5c</a:t>
              </a:r>
            </a:p>
          </p:txBody>
        </p:sp>
        <p:sp>
          <p:nvSpPr>
            <p:cNvPr id="68630" name="Line 22"/>
            <p:cNvSpPr>
              <a:spLocks noChangeShapeType="1"/>
            </p:cNvSpPr>
            <p:nvPr/>
          </p:nvSpPr>
          <p:spPr bwMode="auto">
            <a:xfrm>
              <a:off x="4800" y="196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31" name="Text Box 23"/>
            <p:cNvSpPr txBox="1">
              <a:spLocks noChangeArrowheads="1"/>
            </p:cNvSpPr>
            <p:nvPr/>
          </p:nvSpPr>
          <p:spPr bwMode="auto">
            <a:xfrm rot="5363981">
              <a:off x="4540" y="2372"/>
              <a:ext cx="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Deposit 5c</a:t>
              </a:r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auto">
            <a:xfrm>
              <a:off x="4800" y="34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36" name="Line 28"/>
            <p:cNvSpPr>
              <a:spLocks noChangeShapeType="1"/>
            </p:cNvSpPr>
            <p:nvPr/>
          </p:nvSpPr>
          <p:spPr bwMode="auto">
            <a:xfrm flipH="1">
              <a:off x="1008" y="3840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37" name="Line 29"/>
            <p:cNvSpPr>
              <a:spLocks noChangeShapeType="1"/>
            </p:cNvSpPr>
            <p:nvPr/>
          </p:nvSpPr>
          <p:spPr bwMode="auto">
            <a:xfrm flipV="1">
              <a:off x="1008" y="27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38" name="Text Box 30"/>
            <p:cNvSpPr txBox="1">
              <a:spLocks noChangeArrowheads="1"/>
            </p:cNvSpPr>
            <p:nvPr/>
          </p:nvSpPr>
          <p:spPr bwMode="auto">
            <a:xfrm>
              <a:off x="2534" y="3624"/>
              <a:ext cx="1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Take 20c snack bar</a:t>
              </a:r>
            </a:p>
          </p:txBody>
        </p:sp>
        <p:sp>
          <p:nvSpPr>
            <p:cNvPr id="68640" name="Line 32"/>
            <p:cNvSpPr>
              <a:spLocks noChangeShapeType="1"/>
            </p:cNvSpPr>
            <p:nvPr/>
          </p:nvSpPr>
          <p:spPr bwMode="auto">
            <a:xfrm flipV="1">
              <a:off x="4800" y="12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41" name="Line 33"/>
            <p:cNvSpPr>
              <a:spLocks noChangeShapeType="1"/>
            </p:cNvSpPr>
            <p:nvPr/>
          </p:nvSpPr>
          <p:spPr bwMode="auto">
            <a:xfrm flipH="1">
              <a:off x="1008" y="1248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42" name="Line 34"/>
            <p:cNvSpPr>
              <a:spLocks noChangeShapeType="1"/>
            </p:cNvSpPr>
            <p:nvPr/>
          </p:nvSpPr>
          <p:spPr bwMode="auto">
            <a:xfrm>
              <a:off x="1008" y="124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8643" name="Text Box 35"/>
            <p:cNvSpPr txBox="1">
              <a:spLocks noChangeArrowheads="1"/>
            </p:cNvSpPr>
            <p:nvPr/>
          </p:nvSpPr>
          <p:spPr bwMode="auto">
            <a:xfrm>
              <a:off x="2592" y="1056"/>
              <a:ext cx="1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Take 15c snack bar</a:t>
              </a:r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990600"/>
          </a:xfrm>
        </p:spPr>
        <p:txBody>
          <a:bodyPr/>
          <a:lstStyle/>
          <a:p>
            <a:r>
              <a:rPr lang="en-US" sz="2800"/>
              <a:t>Example: Vending Machine (A Petri net)</a:t>
            </a:r>
          </a:p>
        </p:txBody>
      </p:sp>
      <p:grpSp>
        <p:nvGrpSpPr>
          <p:cNvPr id="93264" name="Group 80"/>
          <p:cNvGrpSpPr>
            <a:grpSpLocks/>
          </p:cNvGrpSpPr>
          <p:nvPr/>
        </p:nvGrpSpPr>
        <p:grpSpPr bwMode="auto">
          <a:xfrm>
            <a:off x="1066800" y="1752600"/>
            <a:ext cx="7083425" cy="4419600"/>
            <a:chOff x="672" y="1104"/>
            <a:chExt cx="4462" cy="2784"/>
          </a:xfrm>
        </p:grpSpPr>
        <p:grpSp>
          <p:nvGrpSpPr>
            <p:cNvPr id="93187" name="Group 3"/>
            <p:cNvGrpSpPr>
              <a:grpSpLocks/>
            </p:cNvGrpSpPr>
            <p:nvPr/>
          </p:nvGrpSpPr>
          <p:grpSpPr bwMode="auto">
            <a:xfrm>
              <a:off x="672" y="1104"/>
              <a:ext cx="4462" cy="2784"/>
              <a:chOff x="662" y="1104"/>
              <a:chExt cx="4462" cy="2784"/>
            </a:xfrm>
          </p:grpSpPr>
          <p:sp>
            <p:nvSpPr>
              <p:cNvPr id="93188" name="Line 4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93189" name="Text Box 5"/>
              <p:cNvSpPr txBox="1">
                <a:spLocks noChangeArrowheads="1"/>
              </p:cNvSpPr>
              <p:nvPr/>
            </p:nvSpPr>
            <p:spPr bwMode="auto">
              <a:xfrm>
                <a:off x="2064" y="1584"/>
                <a:ext cx="26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5c</a:t>
                </a:r>
                <a:endParaRPr lang="en-US" sz="2400" b="0"/>
              </a:p>
            </p:txBody>
          </p:sp>
          <p:grpSp>
            <p:nvGrpSpPr>
              <p:cNvPr id="93190" name="Group 6"/>
              <p:cNvGrpSpPr>
                <a:grpSpLocks/>
              </p:cNvGrpSpPr>
              <p:nvPr/>
            </p:nvGrpSpPr>
            <p:grpSpPr bwMode="auto">
              <a:xfrm>
                <a:off x="662" y="1104"/>
                <a:ext cx="4462" cy="2784"/>
                <a:chOff x="662" y="1104"/>
                <a:chExt cx="4462" cy="2784"/>
              </a:xfrm>
            </p:grpSpPr>
            <p:sp>
              <p:nvSpPr>
                <p:cNvPr id="93191" name="Oval 7"/>
                <p:cNvSpPr>
                  <a:spLocks noChangeArrowheads="1"/>
                </p:cNvSpPr>
                <p:nvPr/>
              </p:nvSpPr>
              <p:spPr bwMode="auto">
                <a:xfrm>
                  <a:off x="912" y="2448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2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832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152" y="211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4" name="Line 10"/>
                <p:cNvSpPr>
                  <a:spLocks noChangeShapeType="1"/>
                </p:cNvSpPr>
                <p:nvPr/>
              </p:nvSpPr>
              <p:spPr bwMode="auto">
                <a:xfrm>
                  <a:off x="1152" y="2640"/>
                  <a:ext cx="38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5" name="Oval 11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6" name="Oval 12"/>
                <p:cNvSpPr>
                  <a:spLocks noChangeArrowheads="1"/>
                </p:cNvSpPr>
                <p:nvPr/>
              </p:nvSpPr>
              <p:spPr bwMode="auto">
                <a:xfrm>
                  <a:off x="2256" y="3024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7" name="Rectangle 13"/>
                <p:cNvSpPr>
                  <a:spLocks noChangeArrowheads="1"/>
                </p:cNvSpPr>
                <p:nvPr/>
              </p:nvSpPr>
              <p:spPr bwMode="auto">
                <a:xfrm>
                  <a:off x="1536" y="2016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8" name="Rectangle 14"/>
                <p:cNvSpPr>
                  <a:spLocks noChangeArrowheads="1"/>
                </p:cNvSpPr>
                <p:nvPr/>
              </p:nvSpPr>
              <p:spPr bwMode="auto">
                <a:xfrm>
                  <a:off x="3264" y="1536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199" name="Rectangle 15"/>
                <p:cNvSpPr>
                  <a:spLocks noChangeArrowheads="1"/>
                </p:cNvSpPr>
                <p:nvPr/>
              </p:nvSpPr>
              <p:spPr bwMode="auto">
                <a:xfrm>
                  <a:off x="3264" y="3168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0" name="Rectangle 16"/>
                <p:cNvSpPr>
                  <a:spLocks noChangeArrowheads="1"/>
                </p:cNvSpPr>
                <p:nvPr/>
              </p:nvSpPr>
              <p:spPr bwMode="auto">
                <a:xfrm>
                  <a:off x="3264" y="2352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1" name="Oval 17"/>
                <p:cNvSpPr>
                  <a:spLocks noChangeArrowheads="1"/>
                </p:cNvSpPr>
                <p:nvPr/>
              </p:nvSpPr>
              <p:spPr bwMode="auto">
                <a:xfrm>
                  <a:off x="4320" y="3168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2" name="Oval 18"/>
                <p:cNvSpPr>
                  <a:spLocks noChangeArrowheads="1"/>
                </p:cNvSpPr>
                <p:nvPr/>
              </p:nvSpPr>
              <p:spPr bwMode="auto">
                <a:xfrm>
                  <a:off x="4272" y="1488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680" y="1872"/>
                  <a:ext cx="576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4" name="Line 20"/>
                <p:cNvSpPr>
                  <a:spLocks noChangeShapeType="1"/>
                </p:cNvSpPr>
                <p:nvPr/>
              </p:nvSpPr>
              <p:spPr bwMode="auto">
                <a:xfrm>
                  <a:off x="1680" y="2928"/>
                  <a:ext cx="576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496" y="1632"/>
                  <a:ext cx="7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408" y="1584"/>
                  <a:ext cx="8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7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2352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8" name="Line 24"/>
                <p:cNvSpPr>
                  <a:spLocks noChangeShapeType="1"/>
                </p:cNvSpPr>
                <p:nvPr/>
              </p:nvSpPr>
              <p:spPr bwMode="auto">
                <a:xfrm>
                  <a:off x="2400" y="19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09" name="Line 25"/>
                <p:cNvSpPr>
                  <a:spLocks noChangeShapeType="1"/>
                </p:cNvSpPr>
                <p:nvPr/>
              </p:nvSpPr>
              <p:spPr bwMode="auto">
                <a:xfrm>
                  <a:off x="2400" y="254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496" y="2448"/>
                  <a:ext cx="768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408" y="1728"/>
                  <a:ext cx="912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2" name="Line 28"/>
                <p:cNvSpPr>
                  <a:spLocks noChangeShapeType="1"/>
                </p:cNvSpPr>
                <p:nvPr/>
              </p:nvSpPr>
              <p:spPr bwMode="auto">
                <a:xfrm>
                  <a:off x="2496" y="3168"/>
                  <a:ext cx="76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3" name="Line 29"/>
                <p:cNvSpPr>
                  <a:spLocks noChangeShapeType="1"/>
                </p:cNvSpPr>
                <p:nvPr/>
              </p:nvSpPr>
              <p:spPr bwMode="auto">
                <a:xfrm>
                  <a:off x="3408" y="3264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4" name="Rectangle 30"/>
                <p:cNvSpPr>
                  <a:spLocks noChangeArrowheads="1"/>
                </p:cNvSpPr>
                <p:nvPr/>
              </p:nvSpPr>
              <p:spPr bwMode="auto">
                <a:xfrm>
                  <a:off x="4416" y="2352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5" name="Line 31"/>
                <p:cNvSpPr>
                  <a:spLocks noChangeShapeType="1"/>
                </p:cNvSpPr>
                <p:nvPr/>
              </p:nvSpPr>
              <p:spPr bwMode="auto">
                <a:xfrm>
                  <a:off x="4416" y="1728"/>
                  <a:ext cx="96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4464" y="2544"/>
                  <a:ext cx="48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7" name="Rectangle 33"/>
                <p:cNvSpPr>
                  <a:spLocks noChangeArrowheads="1"/>
                </p:cNvSpPr>
                <p:nvPr/>
              </p:nvSpPr>
              <p:spPr bwMode="auto">
                <a:xfrm>
                  <a:off x="2208" y="3696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8" name="Rectangle 34"/>
                <p:cNvSpPr>
                  <a:spLocks noChangeArrowheads="1"/>
                </p:cNvSpPr>
                <p:nvPr/>
              </p:nvSpPr>
              <p:spPr bwMode="auto">
                <a:xfrm>
                  <a:off x="2160" y="1104"/>
                  <a:ext cx="14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19" name="Line 35"/>
                <p:cNvSpPr>
                  <a:spLocks noChangeShapeType="1"/>
                </p:cNvSpPr>
                <p:nvPr/>
              </p:nvSpPr>
              <p:spPr bwMode="auto">
                <a:xfrm>
                  <a:off x="4464" y="340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20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2352" y="3792"/>
                  <a:ext cx="2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21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056" y="3792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2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1056" y="2688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23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416" y="120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24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304" y="1200"/>
                  <a:ext cx="2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25" name="Line 41"/>
                <p:cNvSpPr>
                  <a:spLocks noChangeShapeType="1"/>
                </p:cNvSpPr>
                <p:nvPr/>
              </p:nvSpPr>
              <p:spPr bwMode="auto">
                <a:xfrm>
                  <a:off x="1056" y="1200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22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680" y="1248"/>
                  <a:ext cx="111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b="0"/>
                    <a:t>Take 15c bar</a:t>
                  </a:r>
                </a:p>
              </p:txBody>
            </p:sp>
            <p:sp>
              <p:nvSpPr>
                <p:cNvPr id="932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00" y="1776"/>
                  <a:ext cx="7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Deposit 5c</a:t>
                  </a:r>
                  <a:endParaRPr lang="en-US" sz="2400" b="0"/>
                </a:p>
              </p:txBody>
            </p:sp>
            <p:sp>
              <p:nvSpPr>
                <p:cNvPr id="932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662" y="2409"/>
                  <a:ext cx="26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0"/>
                    <a:t>0c</a:t>
                  </a:r>
                  <a:endParaRPr lang="en-US" sz="2400" b="0"/>
                </a:p>
              </p:txBody>
            </p:sp>
            <p:sp>
              <p:nvSpPr>
                <p:cNvPr id="9322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152" y="3024"/>
                  <a:ext cx="8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Deposit 10c</a:t>
                  </a:r>
                  <a:endParaRPr lang="en-US" sz="2400" b="0"/>
                </a:p>
              </p:txBody>
            </p:sp>
            <p:sp>
              <p:nvSpPr>
                <p:cNvPr id="9323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24" y="2256"/>
                  <a:ext cx="62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b="0"/>
                    <a:t>Deposit</a:t>
                  </a:r>
                  <a:br>
                    <a:rPr lang="en-US" b="0"/>
                  </a:br>
                  <a:r>
                    <a:rPr lang="en-US" b="0"/>
                    <a:t>        5c</a:t>
                  </a:r>
                  <a:endParaRPr lang="en-US" sz="2400" b="0"/>
                </a:p>
              </p:txBody>
            </p:sp>
            <p:sp>
              <p:nvSpPr>
                <p:cNvPr id="9323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102" y="3177"/>
                  <a:ext cx="34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0"/>
                    <a:t>10c</a:t>
                  </a:r>
                </a:p>
              </p:txBody>
            </p:sp>
            <p:sp>
              <p:nvSpPr>
                <p:cNvPr id="9323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928" y="1344"/>
                  <a:ext cx="8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Deposit 10c</a:t>
                  </a:r>
                  <a:endParaRPr lang="en-US" sz="2400" b="0"/>
                </a:p>
              </p:txBody>
            </p:sp>
            <p:sp>
              <p:nvSpPr>
                <p:cNvPr id="9323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398" y="2376"/>
                  <a:ext cx="56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Deposit</a:t>
                  </a:r>
                </a:p>
                <a:p>
                  <a:r>
                    <a:rPr lang="en-US" b="0"/>
                    <a:t>5c</a:t>
                  </a:r>
                  <a:endParaRPr lang="en-US" sz="2400" b="0"/>
                </a:p>
              </p:txBody>
            </p:sp>
            <p:sp>
              <p:nvSpPr>
                <p:cNvPr id="9323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024" y="3312"/>
                  <a:ext cx="8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Deposit 10c</a:t>
                  </a:r>
                  <a:endParaRPr lang="en-US" sz="2400" b="0"/>
                </a:p>
              </p:txBody>
            </p:sp>
            <p:sp>
              <p:nvSpPr>
                <p:cNvPr id="9323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550" y="3129"/>
                  <a:ext cx="34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0"/>
                    <a:t>20c</a:t>
                  </a:r>
                </a:p>
              </p:txBody>
            </p:sp>
            <p:sp>
              <p:nvSpPr>
                <p:cNvPr id="9323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560" y="2256"/>
                  <a:ext cx="56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Deposit</a:t>
                  </a:r>
                </a:p>
                <a:p>
                  <a:r>
                    <a:rPr lang="en-US" b="0"/>
                    <a:t>5c</a:t>
                  </a:r>
                </a:p>
              </p:txBody>
            </p:sp>
            <p:sp>
              <p:nvSpPr>
                <p:cNvPr id="9323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502" y="1449"/>
                  <a:ext cx="34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0"/>
                    <a:t>15c</a:t>
                  </a:r>
                </a:p>
              </p:txBody>
            </p:sp>
            <p:sp>
              <p:nvSpPr>
                <p:cNvPr id="9323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584" y="3504"/>
                  <a:ext cx="8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Take 20c bar</a:t>
                  </a:r>
                  <a:endParaRPr lang="en-US" sz="2400" b="0"/>
                </a:p>
              </p:txBody>
            </p:sp>
          </p:grpSp>
        </p:grpSp>
        <p:sp>
          <p:nvSpPr>
            <p:cNvPr id="93239" name="Oval 55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Example: Vending Machine (3 Scenarios)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Scenario 1: </a:t>
            </a:r>
          </a:p>
          <a:p>
            <a:pPr lvl="1">
              <a:lnSpc>
                <a:spcPct val="90000"/>
              </a:lnSpc>
            </a:pPr>
            <a:r>
              <a:rPr lang="en-US"/>
              <a:t>Deposit 5c, deposit 5c, deposit 5c, deposit 5c, take 20c snack bar.</a:t>
            </a:r>
          </a:p>
          <a:p>
            <a:pPr>
              <a:lnSpc>
                <a:spcPct val="90000"/>
              </a:lnSpc>
            </a:pPr>
            <a:r>
              <a:rPr lang="en-US"/>
              <a:t>Scenario 2:</a:t>
            </a:r>
          </a:p>
          <a:p>
            <a:pPr lvl="1">
              <a:lnSpc>
                <a:spcPct val="90000"/>
              </a:lnSpc>
            </a:pPr>
            <a:r>
              <a:rPr lang="en-US"/>
              <a:t>Deposit 10c, deposit 5c, take 15c snack bar.</a:t>
            </a:r>
          </a:p>
          <a:p>
            <a:pPr>
              <a:lnSpc>
                <a:spcPct val="90000"/>
              </a:lnSpc>
            </a:pPr>
            <a:r>
              <a:rPr lang="en-US"/>
              <a:t>Scenario 3:</a:t>
            </a:r>
          </a:p>
          <a:p>
            <a:pPr lvl="1">
              <a:lnSpc>
                <a:spcPct val="90000"/>
              </a:lnSpc>
            </a:pPr>
            <a:r>
              <a:rPr lang="en-US"/>
              <a:t>Deposit 5c, deposit 10c, deposit 5c, take 20c snack bar.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990600"/>
          </a:xfrm>
        </p:spPr>
        <p:txBody>
          <a:bodyPr/>
          <a:lstStyle/>
          <a:p>
            <a:r>
              <a:rPr lang="en-US" sz="2800"/>
              <a:t>Example: Vending Machine (Token Games)</a:t>
            </a:r>
          </a:p>
        </p:txBody>
      </p:sp>
      <p:grpSp>
        <p:nvGrpSpPr>
          <p:cNvPr id="12372" name="Group 84"/>
          <p:cNvGrpSpPr>
            <a:grpSpLocks/>
          </p:cNvGrpSpPr>
          <p:nvPr/>
        </p:nvGrpSpPr>
        <p:grpSpPr bwMode="auto">
          <a:xfrm>
            <a:off x="1066800" y="1752600"/>
            <a:ext cx="7083425" cy="4419600"/>
            <a:chOff x="662" y="1104"/>
            <a:chExt cx="4462" cy="2784"/>
          </a:xfrm>
        </p:grpSpPr>
        <p:sp>
          <p:nvSpPr>
            <p:cNvPr id="12342" name="Line 54"/>
            <p:cNvSpPr>
              <a:spLocks noChangeShapeType="1"/>
            </p:cNvSpPr>
            <p:nvPr/>
          </p:nvSpPr>
          <p:spPr bwMode="auto">
            <a:xfrm flipH="1">
              <a:off x="1056" y="120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49" name="Text Box 61"/>
            <p:cNvSpPr txBox="1">
              <a:spLocks noChangeArrowheads="1"/>
            </p:cNvSpPr>
            <p:nvPr/>
          </p:nvSpPr>
          <p:spPr bwMode="auto">
            <a:xfrm>
              <a:off x="2064" y="1584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/>
                <a:t>5c</a:t>
              </a:r>
              <a:endParaRPr lang="en-US" sz="2400" b="0"/>
            </a:p>
          </p:txBody>
        </p:sp>
        <p:grpSp>
          <p:nvGrpSpPr>
            <p:cNvPr id="12371" name="Group 83"/>
            <p:cNvGrpSpPr>
              <a:grpSpLocks/>
            </p:cNvGrpSpPr>
            <p:nvPr/>
          </p:nvGrpSpPr>
          <p:grpSpPr bwMode="auto">
            <a:xfrm>
              <a:off x="662" y="1104"/>
              <a:ext cx="4462" cy="2784"/>
              <a:chOff x="662" y="1104"/>
              <a:chExt cx="4462" cy="2784"/>
            </a:xfrm>
          </p:grpSpPr>
          <p:sp>
            <p:nvSpPr>
              <p:cNvPr id="12298" name="Oval 10"/>
              <p:cNvSpPr>
                <a:spLocks noChangeArrowheads="1"/>
              </p:cNvSpPr>
              <p:nvPr/>
            </p:nvSpPr>
            <p:spPr bwMode="auto">
              <a:xfrm>
                <a:off x="912" y="2448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1" name="Line 13"/>
              <p:cNvSpPr>
                <a:spLocks noChangeShapeType="1"/>
              </p:cNvSpPr>
              <p:nvPr/>
            </p:nvSpPr>
            <p:spPr bwMode="auto">
              <a:xfrm flipV="1">
                <a:off x="1152" y="2112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2" name="Line 14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3" name="Oval 15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4" name="Oval 16"/>
              <p:cNvSpPr>
                <a:spLocks noChangeArrowheads="1"/>
              </p:cNvSpPr>
              <p:nvPr/>
            </p:nvSpPr>
            <p:spPr bwMode="auto">
              <a:xfrm>
                <a:off x="2256" y="302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264" y="1536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>
                <a:off x="3264" y="3168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8" name="Rectangle 20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09" name="Oval 21"/>
              <p:cNvSpPr>
                <a:spLocks noChangeArrowheads="1"/>
              </p:cNvSpPr>
              <p:nvPr/>
            </p:nvSpPr>
            <p:spPr bwMode="auto">
              <a:xfrm>
                <a:off x="4320" y="3168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0" name="Oval 22"/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 flipV="1">
                <a:off x="1680" y="1872"/>
                <a:ext cx="57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1680" y="2928"/>
                <a:ext cx="57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 flipV="1">
                <a:off x="2496" y="1632"/>
                <a:ext cx="7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6" name="Line 28"/>
              <p:cNvSpPr>
                <a:spLocks noChangeShapeType="1"/>
              </p:cNvSpPr>
              <p:nvPr/>
            </p:nvSpPr>
            <p:spPr bwMode="auto">
              <a:xfrm flipV="1">
                <a:off x="3408" y="1584"/>
                <a:ext cx="86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7" name="Rectangle 29"/>
              <p:cNvSpPr>
                <a:spLocks noChangeArrowheads="1"/>
              </p:cNvSpPr>
              <p:nvPr/>
            </p:nvSpPr>
            <p:spPr bwMode="auto">
              <a:xfrm>
                <a:off x="2352" y="2352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8" name="Line 30"/>
              <p:cNvSpPr>
                <a:spLocks noChangeShapeType="1"/>
              </p:cNvSpPr>
              <p:nvPr/>
            </p:nvSpPr>
            <p:spPr bwMode="auto">
              <a:xfrm>
                <a:off x="2400" y="196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 flipV="1">
                <a:off x="2496" y="2448"/>
                <a:ext cx="76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/>
            </p:nvSpPr>
            <p:spPr bwMode="auto">
              <a:xfrm flipV="1">
                <a:off x="3408" y="1728"/>
                <a:ext cx="912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22" name="Line 34"/>
              <p:cNvSpPr>
                <a:spLocks noChangeShapeType="1"/>
              </p:cNvSpPr>
              <p:nvPr/>
            </p:nvSpPr>
            <p:spPr bwMode="auto">
              <a:xfrm>
                <a:off x="2496" y="3168"/>
                <a:ext cx="76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23" name="Line 35"/>
              <p:cNvSpPr>
                <a:spLocks noChangeShapeType="1"/>
              </p:cNvSpPr>
              <p:nvPr/>
            </p:nvSpPr>
            <p:spPr bwMode="auto">
              <a:xfrm>
                <a:off x="3408" y="326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27" name="Rectangle 39"/>
              <p:cNvSpPr>
                <a:spLocks noChangeArrowheads="1"/>
              </p:cNvSpPr>
              <p:nvPr/>
            </p:nvSpPr>
            <p:spPr bwMode="auto">
              <a:xfrm>
                <a:off x="4416" y="2352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4416" y="1728"/>
                <a:ext cx="9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 flipH="1">
                <a:off x="4464" y="2544"/>
                <a:ext cx="4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31" name="Rectangle 43"/>
              <p:cNvSpPr>
                <a:spLocks noChangeArrowheads="1"/>
              </p:cNvSpPr>
              <p:nvPr/>
            </p:nvSpPr>
            <p:spPr bwMode="auto">
              <a:xfrm>
                <a:off x="2208" y="3696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32" name="Rectangle 44"/>
              <p:cNvSpPr>
                <a:spLocks noChangeArrowheads="1"/>
              </p:cNvSpPr>
              <p:nvPr/>
            </p:nvSpPr>
            <p:spPr bwMode="auto">
              <a:xfrm>
                <a:off x="2160" y="1104"/>
                <a:ext cx="1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35" name="Line 47"/>
              <p:cNvSpPr>
                <a:spLocks noChangeShapeType="1"/>
              </p:cNvSpPr>
              <p:nvPr/>
            </p:nvSpPr>
            <p:spPr bwMode="auto">
              <a:xfrm>
                <a:off x="4464" y="34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36" name="Line 48"/>
              <p:cNvSpPr>
                <a:spLocks noChangeShapeType="1"/>
              </p:cNvSpPr>
              <p:nvPr/>
            </p:nvSpPr>
            <p:spPr bwMode="auto">
              <a:xfrm flipH="1">
                <a:off x="2352" y="3792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38" name="Line 50"/>
              <p:cNvSpPr>
                <a:spLocks noChangeShapeType="1"/>
              </p:cNvSpPr>
              <p:nvPr/>
            </p:nvSpPr>
            <p:spPr bwMode="auto">
              <a:xfrm flipH="1">
                <a:off x="1056" y="3792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39" name="Line 51"/>
              <p:cNvSpPr>
                <a:spLocks noChangeShapeType="1"/>
              </p:cNvSpPr>
              <p:nvPr/>
            </p:nvSpPr>
            <p:spPr bwMode="auto">
              <a:xfrm flipV="1">
                <a:off x="1056" y="2688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40" name="Line 52"/>
              <p:cNvSpPr>
                <a:spLocks noChangeShapeType="1"/>
              </p:cNvSpPr>
              <p:nvPr/>
            </p:nvSpPr>
            <p:spPr bwMode="auto">
              <a:xfrm flipV="1">
                <a:off x="4416" y="12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41" name="Line 53"/>
              <p:cNvSpPr>
                <a:spLocks noChangeShapeType="1"/>
              </p:cNvSpPr>
              <p:nvPr/>
            </p:nvSpPr>
            <p:spPr bwMode="auto">
              <a:xfrm flipH="1">
                <a:off x="2304" y="1200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43" name="Line 55"/>
              <p:cNvSpPr>
                <a:spLocks noChangeShapeType="1"/>
              </p:cNvSpPr>
              <p:nvPr/>
            </p:nvSpPr>
            <p:spPr bwMode="auto">
              <a:xfrm>
                <a:off x="1056" y="1200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345" name="Text Box 57"/>
              <p:cNvSpPr txBox="1">
                <a:spLocks noChangeArrowheads="1"/>
              </p:cNvSpPr>
              <p:nvPr/>
            </p:nvSpPr>
            <p:spPr bwMode="auto">
              <a:xfrm>
                <a:off x="1680" y="1248"/>
                <a:ext cx="111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b="0"/>
                  <a:t>Take 15c bar</a:t>
                </a:r>
              </a:p>
            </p:txBody>
          </p:sp>
          <p:sp>
            <p:nvSpPr>
              <p:cNvPr id="12346" name="Text Box 58"/>
              <p:cNvSpPr txBox="1">
                <a:spLocks noChangeArrowheads="1"/>
              </p:cNvSpPr>
              <p:nvPr/>
            </p:nvSpPr>
            <p:spPr bwMode="auto">
              <a:xfrm>
                <a:off x="1200" y="1776"/>
                <a:ext cx="7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Deposit 5c</a:t>
                </a:r>
                <a:endParaRPr lang="en-US" sz="2400" b="0"/>
              </a:p>
            </p:txBody>
          </p:sp>
          <p:sp>
            <p:nvSpPr>
              <p:cNvPr id="12347" name="Text Box 59"/>
              <p:cNvSpPr txBox="1">
                <a:spLocks noChangeArrowheads="1"/>
              </p:cNvSpPr>
              <p:nvPr/>
            </p:nvSpPr>
            <p:spPr bwMode="auto">
              <a:xfrm>
                <a:off x="662" y="2409"/>
                <a:ext cx="26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0c</a:t>
                </a:r>
                <a:endParaRPr lang="en-US" sz="2400" b="0"/>
              </a:p>
            </p:txBody>
          </p:sp>
          <p:sp>
            <p:nvSpPr>
              <p:cNvPr id="12348" name="Text Box 60"/>
              <p:cNvSpPr txBox="1">
                <a:spLocks noChangeArrowheads="1"/>
              </p:cNvSpPr>
              <p:nvPr/>
            </p:nvSpPr>
            <p:spPr bwMode="auto">
              <a:xfrm>
                <a:off x="1152" y="3024"/>
                <a:ext cx="8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Deposit 10c</a:t>
                </a:r>
                <a:endParaRPr lang="en-US" sz="2400" b="0"/>
              </a:p>
            </p:txBody>
          </p:sp>
          <p:sp>
            <p:nvSpPr>
              <p:cNvPr id="12350" name="Text Box 62"/>
              <p:cNvSpPr txBox="1">
                <a:spLocks noChangeArrowheads="1"/>
              </p:cNvSpPr>
              <p:nvPr/>
            </p:nvSpPr>
            <p:spPr bwMode="auto">
              <a:xfrm>
                <a:off x="1824" y="2256"/>
                <a:ext cx="6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b="0"/>
                  <a:t>Deposit</a:t>
                </a:r>
                <a:br>
                  <a:rPr lang="en-US" b="0"/>
                </a:br>
                <a:r>
                  <a:rPr lang="en-US" b="0"/>
                  <a:t>        5c</a:t>
                </a:r>
                <a:endParaRPr lang="en-US" sz="2400" b="0"/>
              </a:p>
            </p:txBody>
          </p:sp>
          <p:sp>
            <p:nvSpPr>
              <p:cNvPr id="12351" name="Text Box 63"/>
              <p:cNvSpPr txBox="1">
                <a:spLocks noChangeArrowheads="1"/>
              </p:cNvSpPr>
              <p:nvPr/>
            </p:nvSpPr>
            <p:spPr bwMode="auto">
              <a:xfrm>
                <a:off x="2102" y="3177"/>
                <a:ext cx="3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10c</a:t>
                </a:r>
              </a:p>
            </p:txBody>
          </p:sp>
          <p:sp>
            <p:nvSpPr>
              <p:cNvPr id="12352" name="Text Box 64"/>
              <p:cNvSpPr txBox="1">
                <a:spLocks noChangeArrowheads="1"/>
              </p:cNvSpPr>
              <p:nvPr/>
            </p:nvSpPr>
            <p:spPr bwMode="auto">
              <a:xfrm>
                <a:off x="2928" y="1344"/>
                <a:ext cx="8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Deposit 10c</a:t>
                </a:r>
                <a:endParaRPr lang="en-US" sz="2400" b="0"/>
              </a:p>
            </p:txBody>
          </p:sp>
          <p:sp>
            <p:nvSpPr>
              <p:cNvPr id="12353" name="Text Box 65"/>
              <p:cNvSpPr txBox="1">
                <a:spLocks noChangeArrowheads="1"/>
              </p:cNvSpPr>
              <p:nvPr/>
            </p:nvSpPr>
            <p:spPr bwMode="auto">
              <a:xfrm>
                <a:off x="3398" y="2376"/>
                <a:ext cx="5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Deposit</a:t>
                </a:r>
              </a:p>
              <a:p>
                <a:r>
                  <a:rPr lang="en-US" b="0"/>
                  <a:t>5c</a:t>
                </a:r>
                <a:endParaRPr lang="en-US" sz="2400" b="0"/>
              </a:p>
            </p:txBody>
          </p:sp>
          <p:sp>
            <p:nvSpPr>
              <p:cNvPr id="12354" name="Text Box 66"/>
              <p:cNvSpPr txBox="1">
                <a:spLocks noChangeArrowheads="1"/>
              </p:cNvSpPr>
              <p:nvPr/>
            </p:nvSpPr>
            <p:spPr bwMode="auto">
              <a:xfrm>
                <a:off x="3024" y="3312"/>
                <a:ext cx="8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Deposit 10c</a:t>
                </a:r>
                <a:endParaRPr lang="en-US" sz="2400" b="0"/>
              </a:p>
            </p:txBody>
          </p:sp>
          <p:sp>
            <p:nvSpPr>
              <p:cNvPr id="12355" name="Text Box 67"/>
              <p:cNvSpPr txBox="1">
                <a:spLocks noChangeArrowheads="1"/>
              </p:cNvSpPr>
              <p:nvPr/>
            </p:nvSpPr>
            <p:spPr bwMode="auto">
              <a:xfrm>
                <a:off x="4550" y="3129"/>
                <a:ext cx="3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20c</a:t>
                </a:r>
              </a:p>
            </p:txBody>
          </p:sp>
          <p:sp>
            <p:nvSpPr>
              <p:cNvPr id="12356" name="Text Box 68"/>
              <p:cNvSpPr txBox="1">
                <a:spLocks noChangeArrowheads="1"/>
              </p:cNvSpPr>
              <p:nvPr/>
            </p:nvSpPr>
            <p:spPr bwMode="auto">
              <a:xfrm>
                <a:off x="4560" y="2256"/>
                <a:ext cx="5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Deposit</a:t>
                </a:r>
              </a:p>
              <a:p>
                <a:r>
                  <a:rPr lang="en-US" b="0"/>
                  <a:t>5c</a:t>
                </a:r>
              </a:p>
            </p:txBody>
          </p:sp>
          <p:sp>
            <p:nvSpPr>
              <p:cNvPr id="12357" name="Text Box 69"/>
              <p:cNvSpPr txBox="1">
                <a:spLocks noChangeArrowheads="1"/>
              </p:cNvSpPr>
              <p:nvPr/>
            </p:nvSpPr>
            <p:spPr bwMode="auto">
              <a:xfrm>
                <a:off x="4502" y="1449"/>
                <a:ext cx="3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15c</a:t>
                </a:r>
              </a:p>
            </p:txBody>
          </p:sp>
          <p:sp>
            <p:nvSpPr>
              <p:cNvPr id="12358" name="Text Box 70"/>
              <p:cNvSpPr txBox="1">
                <a:spLocks noChangeArrowheads="1"/>
              </p:cNvSpPr>
              <p:nvPr/>
            </p:nvSpPr>
            <p:spPr bwMode="auto">
              <a:xfrm>
                <a:off x="1584" y="3504"/>
                <a:ext cx="8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Take 20c bar</a:t>
                </a:r>
                <a:endParaRPr lang="en-US" sz="2400" b="0"/>
              </a:p>
            </p:txBody>
          </p:sp>
        </p:grpSp>
      </p:grpSp>
      <p:sp>
        <p:nvSpPr>
          <p:cNvPr id="12361" name="Oval 73"/>
          <p:cNvSpPr>
            <a:spLocks noChangeArrowheads="1"/>
          </p:cNvSpPr>
          <p:nvPr/>
        </p:nvSpPr>
        <p:spPr bwMode="auto">
          <a:xfrm>
            <a:off x="1524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2" name="Oval 74"/>
          <p:cNvSpPr>
            <a:spLocks noChangeArrowheads="1"/>
          </p:cNvSpPr>
          <p:nvPr/>
        </p:nvSpPr>
        <p:spPr bwMode="auto">
          <a:xfrm>
            <a:off x="37338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3" name="Oval 75"/>
          <p:cNvSpPr>
            <a:spLocks noChangeArrowheads="1"/>
          </p:cNvSpPr>
          <p:nvPr/>
        </p:nvSpPr>
        <p:spPr bwMode="auto">
          <a:xfrm>
            <a:off x="3733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4" name="Oval 76"/>
          <p:cNvSpPr>
            <a:spLocks noChangeArrowheads="1"/>
          </p:cNvSpPr>
          <p:nvPr/>
        </p:nvSpPr>
        <p:spPr bwMode="auto">
          <a:xfrm>
            <a:off x="6934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0104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6" name="Oval 78"/>
          <p:cNvSpPr>
            <a:spLocks noChangeArrowheads="1"/>
          </p:cNvSpPr>
          <p:nvPr/>
        </p:nvSpPr>
        <p:spPr bwMode="auto">
          <a:xfrm>
            <a:off x="1524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3733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8" name="Oval 80"/>
          <p:cNvSpPr>
            <a:spLocks noChangeArrowheads="1"/>
          </p:cNvSpPr>
          <p:nvPr/>
        </p:nvSpPr>
        <p:spPr bwMode="auto">
          <a:xfrm>
            <a:off x="6934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1524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74" name="Rectangle 86"/>
          <p:cNvSpPr>
            <a:spLocks noChangeArrowheads="1"/>
          </p:cNvSpPr>
          <p:nvPr/>
        </p:nvSpPr>
        <p:spPr bwMode="auto">
          <a:xfrm>
            <a:off x="2438400" y="3200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3733800" y="3733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76" name="Rectangle 88"/>
          <p:cNvSpPr>
            <a:spLocks noChangeArrowheads="1"/>
          </p:cNvSpPr>
          <p:nvPr/>
        </p:nvSpPr>
        <p:spPr bwMode="auto">
          <a:xfrm>
            <a:off x="5181600" y="3733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77" name="Rectangle 89"/>
          <p:cNvSpPr>
            <a:spLocks noChangeArrowheads="1"/>
          </p:cNvSpPr>
          <p:nvPr/>
        </p:nvSpPr>
        <p:spPr bwMode="auto">
          <a:xfrm>
            <a:off x="7010400" y="3733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3505200" y="5867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79" name="Rectangle 91"/>
          <p:cNvSpPr>
            <a:spLocks noChangeArrowheads="1"/>
          </p:cNvSpPr>
          <p:nvPr/>
        </p:nvSpPr>
        <p:spPr bwMode="auto">
          <a:xfrm>
            <a:off x="2438400" y="4495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5181600" y="3733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81" name="Rectangle 93"/>
          <p:cNvSpPr>
            <a:spLocks noChangeArrowheads="1"/>
          </p:cNvSpPr>
          <p:nvPr/>
        </p:nvSpPr>
        <p:spPr bwMode="auto">
          <a:xfrm>
            <a:off x="3429000" y="17526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86" name="Rectangle 98"/>
          <p:cNvSpPr>
            <a:spLocks noChangeArrowheads="1"/>
          </p:cNvSpPr>
          <p:nvPr/>
        </p:nvSpPr>
        <p:spPr bwMode="auto">
          <a:xfrm>
            <a:off x="2438400" y="3200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87" name="Rectangle 99"/>
          <p:cNvSpPr>
            <a:spLocks noChangeArrowheads="1"/>
          </p:cNvSpPr>
          <p:nvPr/>
        </p:nvSpPr>
        <p:spPr bwMode="auto">
          <a:xfrm>
            <a:off x="5181600" y="2438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88" name="Rectangle 100"/>
          <p:cNvSpPr>
            <a:spLocks noChangeArrowheads="1"/>
          </p:cNvSpPr>
          <p:nvPr/>
        </p:nvSpPr>
        <p:spPr bwMode="auto">
          <a:xfrm>
            <a:off x="7010400" y="3733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3505200" y="5867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90" name="Oval 102"/>
          <p:cNvSpPr>
            <a:spLocks noChangeArrowheads="1"/>
          </p:cNvSpPr>
          <p:nvPr/>
        </p:nvSpPr>
        <p:spPr bwMode="auto">
          <a:xfrm>
            <a:off x="37338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91" name="Oval 103"/>
          <p:cNvSpPr>
            <a:spLocks noChangeArrowheads="1"/>
          </p:cNvSpPr>
          <p:nvPr/>
        </p:nvSpPr>
        <p:spPr bwMode="auto">
          <a:xfrm>
            <a:off x="6934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92" name="Oval 104"/>
          <p:cNvSpPr>
            <a:spLocks noChangeArrowheads="1"/>
          </p:cNvSpPr>
          <p:nvPr/>
        </p:nvSpPr>
        <p:spPr bwMode="auto">
          <a:xfrm>
            <a:off x="70104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93" name="Oval 105"/>
          <p:cNvSpPr>
            <a:spLocks noChangeArrowheads="1"/>
          </p:cNvSpPr>
          <p:nvPr/>
        </p:nvSpPr>
        <p:spPr bwMode="auto">
          <a:xfrm>
            <a:off x="1524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1" grpId="0" animBg="1"/>
      <p:bldP spid="12362" grpId="0" animBg="1"/>
      <p:bldP spid="12363" grpId="0" animBg="1"/>
      <p:bldP spid="12364" grpId="0" animBg="1"/>
      <p:bldP spid="12365" grpId="0" animBg="1"/>
      <p:bldP spid="12366" grpId="0" animBg="1"/>
      <p:bldP spid="12367" grpId="0" animBg="1"/>
      <p:bldP spid="12368" grpId="0" animBg="1"/>
      <p:bldP spid="12369" grpId="0" animBg="1"/>
      <p:bldP spid="12374" grpId="0" animBg="1"/>
      <p:bldP spid="12375" grpId="0" animBg="1"/>
      <p:bldP spid="12376" grpId="0" animBg="1"/>
      <p:bldP spid="12377" grpId="0" animBg="1"/>
      <p:bldP spid="12378" grpId="0" animBg="1"/>
      <p:bldP spid="12379" grpId="0" animBg="1"/>
      <p:bldP spid="12380" grpId="0" animBg="1"/>
      <p:bldP spid="12381" grpId="0" animBg="1"/>
      <p:bldP spid="12386" grpId="0" animBg="1"/>
      <p:bldP spid="12387" grpId="0" animBg="1"/>
      <p:bldP spid="12388" grpId="0" animBg="1"/>
      <p:bldP spid="12389" grpId="0" animBg="1"/>
      <p:bldP spid="12390" grpId="0" animBg="1"/>
      <p:bldP spid="12391" grpId="0" animBg="1"/>
      <p:bldP spid="12392" grpId="0" animBg="1"/>
      <p:bldP spid="123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Example: In a Restaurant (A Petri Net)</a:t>
            </a: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2514600" y="182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352800" y="30480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4419600" y="182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6172200" y="182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334000" y="30480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2819400" y="22098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H="1">
            <a:off x="3733800" y="21336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47244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H="1">
            <a:off x="5715000" y="2133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H="1">
            <a:off x="2819400" y="3352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54" name="Oval 14"/>
          <p:cNvSpPr>
            <a:spLocks noChangeArrowheads="1"/>
          </p:cNvSpPr>
          <p:nvPr/>
        </p:nvSpPr>
        <p:spPr bwMode="auto">
          <a:xfrm>
            <a:off x="25146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55" name="Oval 15"/>
          <p:cNvSpPr>
            <a:spLocks noChangeArrowheads="1"/>
          </p:cNvSpPr>
          <p:nvPr/>
        </p:nvSpPr>
        <p:spPr bwMode="auto">
          <a:xfrm>
            <a:off x="4495800" y="4114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56" name="Oval 16"/>
          <p:cNvSpPr>
            <a:spLocks noChangeArrowheads="1"/>
          </p:cNvSpPr>
          <p:nvPr/>
        </p:nvSpPr>
        <p:spPr bwMode="auto">
          <a:xfrm>
            <a:off x="6400800" y="4114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>
            <a:off x="3733800" y="33528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H="1">
            <a:off x="4800600" y="33528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5638800" y="33528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6400800" y="5410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61" name="Oval 21"/>
          <p:cNvSpPr>
            <a:spLocks noChangeArrowheads="1"/>
          </p:cNvSpPr>
          <p:nvPr/>
        </p:nvSpPr>
        <p:spPr bwMode="auto">
          <a:xfrm>
            <a:off x="7924800" y="541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4495800" y="5410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>
            <a:off x="6629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>
            <a:off x="6858000" y="556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4724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H="1" flipV="1">
            <a:off x="3962400" y="4800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 flipV="1">
            <a:off x="3962400" y="2209800"/>
            <a:ext cx="609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auto">
          <a:xfrm>
            <a:off x="2514600" y="5410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2743200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72" name="Oval 32"/>
          <p:cNvSpPr>
            <a:spLocks noChangeArrowheads="1"/>
          </p:cNvSpPr>
          <p:nvPr/>
        </p:nvSpPr>
        <p:spPr bwMode="auto">
          <a:xfrm>
            <a:off x="1371600" y="541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 flipH="1">
            <a:off x="1752600" y="556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V="1">
            <a:off x="2971800" y="2133600"/>
            <a:ext cx="15240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 flipH="1" flipV="1">
            <a:off x="4648200" y="2209800"/>
            <a:ext cx="175260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3641725" y="1562100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Waiter</a:t>
            </a:r>
          </a:p>
          <a:p>
            <a:r>
              <a:rPr lang="en-US"/>
              <a:t>free</a:t>
            </a:r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1219200" y="1752600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Customer 1</a:t>
            </a:r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6629400" y="1828800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Customer 2</a:t>
            </a:r>
          </a:p>
        </p:txBody>
      </p:sp>
      <p:sp>
        <p:nvSpPr>
          <p:cNvPr id="87080" name="Text Box 40"/>
          <p:cNvSpPr txBox="1">
            <a:spLocks noChangeArrowheads="1"/>
          </p:cNvSpPr>
          <p:nvPr/>
        </p:nvSpPr>
        <p:spPr bwMode="auto">
          <a:xfrm>
            <a:off x="2651125" y="2781300"/>
            <a:ext cx="73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Take</a:t>
            </a:r>
          </a:p>
          <a:p>
            <a:r>
              <a:rPr lang="en-US"/>
              <a:t>order</a:t>
            </a:r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5927725" y="2705100"/>
            <a:ext cx="73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Take</a:t>
            </a:r>
          </a:p>
          <a:p>
            <a:r>
              <a:rPr lang="en-US"/>
              <a:t>order</a:t>
            </a:r>
          </a:p>
        </p:txBody>
      </p: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4860925" y="4076700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Order</a:t>
            </a:r>
          </a:p>
          <a:p>
            <a:r>
              <a:rPr lang="en-US"/>
              <a:t>taken</a:t>
            </a:r>
          </a:p>
        </p:txBody>
      </p:sp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4937125" y="5295900"/>
            <a:ext cx="90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Tell</a:t>
            </a:r>
          </a:p>
          <a:p>
            <a:r>
              <a:rPr lang="en-US"/>
              <a:t>kitchen</a:t>
            </a:r>
          </a:p>
        </p:txBody>
      </p:sp>
      <p:sp>
        <p:nvSpPr>
          <p:cNvPr id="87084" name="Text Box 44"/>
          <p:cNvSpPr txBox="1">
            <a:spLocks noChangeArrowheads="1"/>
          </p:cNvSpPr>
          <p:nvPr/>
        </p:nvSpPr>
        <p:spPr bwMode="auto">
          <a:xfrm>
            <a:off x="1965325" y="40005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wait</a:t>
            </a:r>
          </a:p>
        </p:txBody>
      </p:sp>
      <p:sp>
        <p:nvSpPr>
          <p:cNvPr id="87085" name="Text Box 45"/>
          <p:cNvSpPr txBox="1">
            <a:spLocks noChangeArrowheads="1"/>
          </p:cNvSpPr>
          <p:nvPr/>
        </p:nvSpPr>
        <p:spPr bwMode="auto">
          <a:xfrm>
            <a:off x="6842125" y="40767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wait</a:t>
            </a:r>
          </a:p>
        </p:txBody>
      </p:sp>
      <p:sp>
        <p:nvSpPr>
          <p:cNvPr id="87087" name="Line 47"/>
          <p:cNvSpPr>
            <a:spLocks noChangeShapeType="1"/>
          </p:cNvSpPr>
          <p:nvPr/>
        </p:nvSpPr>
        <p:spPr bwMode="auto">
          <a:xfrm>
            <a:off x="4800600" y="2057400"/>
            <a:ext cx="3276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88" name="Line 48"/>
          <p:cNvSpPr>
            <a:spLocks noChangeShapeType="1"/>
          </p:cNvSpPr>
          <p:nvPr/>
        </p:nvSpPr>
        <p:spPr bwMode="auto">
          <a:xfrm flipH="1">
            <a:off x="1295400" y="1981200"/>
            <a:ext cx="3124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89" name="Line 49"/>
          <p:cNvSpPr>
            <a:spLocks noChangeShapeType="1"/>
          </p:cNvSpPr>
          <p:nvPr/>
        </p:nvSpPr>
        <p:spPr bwMode="auto">
          <a:xfrm>
            <a:off x="1295400" y="3429000"/>
            <a:ext cx="1295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91" name="Line 51"/>
          <p:cNvSpPr>
            <a:spLocks noChangeShapeType="1"/>
          </p:cNvSpPr>
          <p:nvPr/>
        </p:nvSpPr>
        <p:spPr bwMode="auto">
          <a:xfrm flipH="1">
            <a:off x="6781800" y="3276600"/>
            <a:ext cx="1295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2209800" y="5715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Serve food</a:t>
            </a:r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6096000" y="563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Serve food</a:t>
            </a:r>
          </a:p>
        </p:txBody>
      </p:sp>
      <p:sp>
        <p:nvSpPr>
          <p:cNvPr id="87094" name="Text Box 54"/>
          <p:cNvSpPr txBox="1">
            <a:spLocks noChangeArrowheads="1"/>
          </p:cNvSpPr>
          <p:nvPr/>
        </p:nvSpPr>
        <p:spPr bwMode="auto">
          <a:xfrm>
            <a:off x="1279525" y="50673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eating</a:t>
            </a:r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7908925" y="50673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eating</a:t>
            </a:r>
          </a:p>
        </p:txBody>
      </p:sp>
      <p:sp>
        <p:nvSpPr>
          <p:cNvPr id="87096" name="Oval 56"/>
          <p:cNvSpPr>
            <a:spLocks noChangeArrowheads="1"/>
          </p:cNvSpPr>
          <p:nvPr/>
        </p:nvSpPr>
        <p:spPr bwMode="auto">
          <a:xfrm>
            <a:off x="26670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099" name="Oval 59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7100" name="Oval 60"/>
          <p:cNvSpPr>
            <a:spLocks noChangeArrowheads="1"/>
          </p:cNvSpPr>
          <p:nvPr/>
        </p:nvSpPr>
        <p:spPr bwMode="auto"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Example: In a Restaurant (Two Scenarios)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Scenario 1:</a:t>
            </a:r>
          </a:p>
          <a:p>
            <a:pPr lvl="1"/>
            <a:r>
              <a:rPr lang="en-US"/>
              <a:t>Waiter takes order from customer 1; serves customer 1; takes order from customer 2; serves customer 2.</a:t>
            </a:r>
          </a:p>
          <a:p>
            <a:r>
              <a:rPr lang="en-US"/>
              <a:t>Scenario 2:</a:t>
            </a:r>
          </a:p>
          <a:p>
            <a:pPr lvl="1"/>
            <a:r>
              <a:rPr lang="en-US"/>
              <a:t>Waiter takes order from customer 1; takes order from customer 2; serves customer 2; serves customer 1.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Example: In a Restaurant (Scenario 1)</a:t>
            </a:r>
          </a:p>
        </p:txBody>
      </p:sp>
      <p:grpSp>
        <p:nvGrpSpPr>
          <p:cNvPr id="89139" name="Group 51"/>
          <p:cNvGrpSpPr>
            <a:grpSpLocks/>
          </p:cNvGrpSpPr>
          <p:nvPr/>
        </p:nvGrpSpPr>
        <p:grpSpPr bwMode="auto">
          <a:xfrm>
            <a:off x="1219200" y="1562100"/>
            <a:ext cx="7470775" cy="4519613"/>
            <a:chOff x="768" y="984"/>
            <a:chExt cx="4706" cy="2847"/>
          </a:xfrm>
        </p:grpSpPr>
        <p:sp>
          <p:nvSpPr>
            <p:cNvPr id="89091" name="Oval 3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092" name="Rectangle 4"/>
            <p:cNvSpPr>
              <a:spLocks noChangeArrowheads="1"/>
            </p:cNvSpPr>
            <p:nvPr/>
          </p:nvSpPr>
          <p:spPr bwMode="auto">
            <a:xfrm>
              <a:off x="2112" y="192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093" name="Oval 5"/>
            <p:cNvSpPr>
              <a:spLocks noChangeArrowheads="1"/>
            </p:cNvSpPr>
            <p:nvPr/>
          </p:nvSpPr>
          <p:spPr bwMode="auto">
            <a:xfrm>
              <a:off x="2784" y="115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094" name="Oval 6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3360" y="192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096" name="Line 8"/>
            <p:cNvSpPr>
              <a:spLocks noChangeShapeType="1"/>
            </p:cNvSpPr>
            <p:nvPr/>
          </p:nvSpPr>
          <p:spPr bwMode="auto">
            <a:xfrm>
              <a:off x="1776" y="1392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 flipH="1">
              <a:off x="2352" y="1344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>
              <a:off x="2976" y="1344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099" name="Line 11"/>
            <p:cNvSpPr>
              <a:spLocks noChangeShapeType="1"/>
            </p:cNvSpPr>
            <p:nvPr/>
          </p:nvSpPr>
          <p:spPr bwMode="auto">
            <a:xfrm flipH="1">
              <a:off x="3600" y="1344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00" name="Line 12"/>
            <p:cNvSpPr>
              <a:spLocks noChangeShapeType="1"/>
            </p:cNvSpPr>
            <p:nvPr/>
          </p:nvSpPr>
          <p:spPr bwMode="auto">
            <a:xfrm flipH="1">
              <a:off x="1776" y="2112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01" name="Oval 13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02" name="Oval 14"/>
            <p:cNvSpPr>
              <a:spLocks noChangeArrowheads="1"/>
            </p:cNvSpPr>
            <p:nvPr/>
          </p:nvSpPr>
          <p:spPr bwMode="auto">
            <a:xfrm>
              <a:off x="2832" y="259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03" name="Oval 15"/>
            <p:cNvSpPr>
              <a:spLocks noChangeArrowheads="1"/>
            </p:cNvSpPr>
            <p:nvPr/>
          </p:nvSpPr>
          <p:spPr bwMode="auto">
            <a:xfrm>
              <a:off x="4032" y="259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04" name="Line 16"/>
            <p:cNvSpPr>
              <a:spLocks noChangeShapeType="1"/>
            </p:cNvSpPr>
            <p:nvPr/>
          </p:nvSpPr>
          <p:spPr bwMode="auto">
            <a:xfrm>
              <a:off x="2352" y="2112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05" name="Line 17"/>
            <p:cNvSpPr>
              <a:spLocks noChangeShapeType="1"/>
            </p:cNvSpPr>
            <p:nvPr/>
          </p:nvSpPr>
          <p:spPr bwMode="auto">
            <a:xfrm flipH="1">
              <a:off x="3024" y="2112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06" name="Line 18"/>
            <p:cNvSpPr>
              <a:spLocks noChangeShapeType="1"/>
            </p:cNvSpPr>
            <p:nvPr/>
          </p:nvSpPr>
          <p:spPr bwMode="auto">
            <a:xfrm>
              <a:off x="3552" y="2112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08" name="Oval 20"/>
            <p:cNvSpPr>
              <a:spLocks noChangeArrowheads="1"/>
            </p:cNvSpPr>
            <p:nvPr/>
          </p:nvSpPr>
          <p:spPr bwMode="auto">
            <a:xfrm>
              <a:off x="4992" y="3408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09" name="Rectangle 21"/>
            <p:cNvSpPr>
              <a:spLocks noChangeArrowheads="1"/>
            </p:cNvSpPr>
            <p:nvPr/>
          </p:nvSpPr>
          <p:spPr bwMode="auto">
            <a:xfrm>
              <a:off x="2832" y="340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10" name="Line 22"/>
            <p:cNvSpPr>
              <a:spLocks noChangeShapeType="1"/>
            </p:cNvSpPr>
            <p:nvPr/>
          </p:nvSpPr>
          <p:spPr bwMode="auto">
            <a:xfrm>
              <a:off x="4176" y="283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11" name="Line 23"/>
            <p:cNvSpPr>
              <a:spLocks noChangeShapeType="1"/>
            </p:cNvSpPr>
            <p:nvPr/>
          </p:nvSpPr>
          <p:spPr bwMode="auto">
            <a:xfrm>
              <a:off x="4320" y="35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12" name="Line 24"/>
            <p:cNvSpPr>
              <a:spLocks noChangeShapeType="1"/>
            </p:cNvSpPr>
            <p:nvPr/>
          </p:nvSpPr>
          <p:spPr bwMode="auto">
            <a:xfrm>
              <a:off x="2976" y="283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13" name="Line 25"/>
            <p:cNvSpPr>
              <a:spLocks noChangeShapeType="1"/>
            </p:cNvSpPr>
            <p:nvPr/>
          </p:nvSpPr>
          <p:spPr bwMode="auto">
            <a:xfrm flipH="1" flipV="1">
              <a:off x="2496" y="3024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14" name="Line 26"/>
            <p:cNvSpPr>
              <a:spLocks noChangeShapeType="1"/>
            </p:cNvSpPr>
            <p:nvPr/>
          </p:nvSpPr>
          <p:spPr bwMode="auto">
            <a:xfrm flipV="1">
              <a:off x="2496" y="1392"/>
              <a:ext cx="384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15" name="Rectangle 27"/>
            <p:cNvSpPr>
              <a:spLocks noChangeArrowheads="1"/>
            </p:cNvSpPr>
            <p:nvPr/>
          </p:nvSpPr>
          <p:spPr bwMode="auto">
            <a:xfrm>
              <a:off x="1584" y="340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16" name="Line 28"/>
            <p:cNvSpPr>
              <a:spLocks noChangeShapeType="1"/>
            </p:cNvSpPr>
            <p:nvPr/>
          </p:nvSpPr>
          <p:spPr bwMode="auto">
            <a:xfrm>
              <a:off x="1728" y="27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17" name="Oval 29"/>
            <p:cNvSpPr>
              <a:spLocks noChangeArrowheads="1"/>
            </p:cNvSpPr>
            <p:nvPr/>
          </p:nvSpPr>
          <p:spPr bwMode="auto">
            <a:xfrm>
              <a:off x="864" y="3408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18" name="Line 30"/>
            <p:cNvSpPr>
              <a:spLocks noChangeShapeType="1"/>
            </p:cNvSpPr>
            <p:nvPr/>
          </p:nvSpPr>
          <p:spPr bwMode="auto">
            <a:xfrm flipH="1">
              <a:off x="1104" y="350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19" name="Line 31"/>
            <p:cNvSpPr>
              <a:spLocks noChangeShapeType="1"/>
            </p:cNvSpPr>
            <p:nvPr/>
          </p:nvSpPr>
          <p:spPr bwMode="auto">
            <a:xfrm flipV="1">
              <a:off x="1872" y="1344"/>
              <a:ext cx="96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20" name="Line 32"/>
            <p:cNvSpPr>
              <a:spLocks noChangeShapeType="1"/>
            </p:cNvSpPr>
            <p:nvPr/>
          </p:nvSpPr>
          <p:spPr bwMode="auto">
            <a:xfrm flipH="1" flipV="1">
              <a:off x="2928" y="1392"/>
              <a:ext cx="1104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21" name="Text Box 33"/>
            <p:cNvSpPr txBox="1">
              <a:spLocks noChangeArrowheads="1"/>
            </p:cNvSpPr>
            <p:nvPr/>
          </p:nvSpPr>
          <p:spPr bwMode="auto">
            <a:xfrm>
              <a:off x="2294" y="984"/>
              <a:ext cx="5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Waiter</a:t>
              </a:r>
            </a:p>
            <a:p>
              <a:r>
                <a:rPr lang="en-US"/>
                <a:t>free</a:t>
              </a:r>
            </a:p>
          </p:txBody>
        </p:sp>
        <p:sp>
          <p:nvSpPr>
            <p:cNvPr id="89122" name="Text Box 34"/>
            <p:cNvSpPr txBox="1">
              <a:spLocks noChangeArrowheads="1"/>
            </p:cNvSpPr>
            <p:nvPr/>
          </p:nvSpPr>
          <p:spPr bwMode="auto">
            <a:xfrm>
              <a:off x="768" y="1104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Customer 1</a:t>
              </a:r>
            </a:p>
          </p:txBody>
        </p:sp>
        <p:sp>
          <p:nvSpPr>
            <p:cNvPr id="89123" name="Text Box 35"/>
            <p:cNvSpPr txBox="1">
              <a:spLocks noChangeArrowheads="1"/>
            </p:cNvSpPr>
            <p:nvPr/>
          </p:nvSpPr>
          <p:spPr bwMode="auto">
            <a:xfrm>
              <a:off x="4176" y="1152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Customer 2</a:t>
              </a:r>
            </a:p>
          </p:txBody>
        </p:sp>
        <p:sp>
          <p:nvSpPr>
            <p:cNvPr id="89124" name="Text Box 36"/>
            <p:cNvSpPr txBox="1">
              <a:spLocks noChangeArrowheads="1"/>
            </p:cNvSpPr>
            <p:nvPr/>
          </p:nvSpPr>
          <p:spPr bwMode="auto">
            <a:xfrm>
              <a:off x="1670" y="1752"/>
              <a:ext cx="4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Take</a:t>
              </a:r>
            </a:p>
            <a:p>
              <a:r>
                <a:rPr lang="en-US"/>
                <a:t>order</a:t>
              </a:r>
            </a:p>
          </p:txBody>
        </p:sp>
        <p:sp>
          <p:nvSpPr>
            <p:cNvPr id="89125" name="Text Box 37"/>
            <p:cNvSpPr txBox="1">
              <a:spLocks noChangeArrowheads="1"/>
            </p:cNvSpPr>
            <p:nvPr/>
          </p:nvSpPr>
          <p:spPr bwMode="auto">
            <a:xfrm>
              <a:off x="3734" y="1704"/>
              <a:ext cx="4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Take</a:t>
              </a:r>
            </a:p>
            <a:p>
              <a:r>
                <a:rPr lang="en-US"/>
                <a:t>order</a:t>
              </a:r>
            </a:p>
          </p:txBody>
        </p:sp>
        <p:sp>
          <p:nvSpPr>
            <p:cNvPr id="89126" name="Text Box 38"/>
            <p:cNvSpPr txBox="1">
              <a:spLocks noChangeArrowheads="1"/>
            </p:cNvSpPr>
            <p:nvPr/>
          </p:nvSpPr>
          <p:spPr bwMode="auto">
            <a:xfrm>
              <a:off x="3062" y="2568"/>
              <a:ext cx="5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Order</a:t>
              </a:r>
            </a:p>
            <a:p>
              <a:r>
                <a:rPr lang="en-US"/>
                <a:t>taken</a:t>
              </a:r>
            </a:p>
          </p:txBody>
        </p:sp>
        <p:sp>
          <p:nvSpPr>
            <p:cNvPr id="89127" name="Text Box 39"/>
            <p:cNvSpPr txBox="1">
              <a:spLocks noChangeArrowheads="1"/>
            </p:cNvSpPr>
            <p:nvPr/>
          </p:nvSpPr>
          <p:spPr bwMode="auto">
            <a:xfrm>
              <a:off x="3110" y="3336"/>
              <a:ext cx="5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Tell</a:t>
              </a:r>
            </a:p>
            <a:p>
              <a:r>
                <a:rPr lang="en-US"/>
                <a:t>kitchen</a:t>
              </a:r>
            </a:p>
          </p:txBody>
        </p:sp>
        <p:sp>
          <p:nvSpPr>
            <p:cNvPr id="89128" name="Text Box 40"/>
            <p:cNvSpPr txBox="1">
              <a:spLocks noChangeArrowheads="1"/>
            </p:cNvSpPr>
            <p:nvPr/>
          </p:nvSpPr>
          <p:spPr bwMode="auto">
            <a:xfrm>
              <a:off x="1238" y="2520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wait</a:t>
              </a:r>
            </a:p>
          </p:txBody>
        </p:sp>
        <p:sp>
          <p:nvSpPr>
            <p:cNvPr id="89129" name="Text Box 41"/>
            <p:cNvSpPr txBox="1">
              <a:spLocks noChangeArrowheads="1"/>
            </p:cNvSpPr>
            <p:nvPr/>
          </p:nvSpPr>
          <p:spPr bwMode="auto">
            <a:xfrm>
              <a:off x="4310" y="2568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wait</a:t>
              </a:r>
            </a:p>
          </p:txBody>
        </p:sp>
        <p:sp>
          <p:nvSpPr>
            <p:cNvPr id="89130" name="Line 42"/>
            <p:cNvSpPr>
              <a:spLocks noChangeShapeType="1"/>
            </p:cNvSpPr>
            <p:nvPr/>
          </p:nvSpPr>
          <p:spPr bwMode="auto">
            <a:xfrm>
              <a:off x="3024" y="1296"/>
              <a:ext cx="206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31" name="Line 43"/>
            <p:cNvSpPr>
              <a:spLocks noChangeShapeType="1"/>
            </p:cNvSpPr>
            <p:nvPr/>
          </p:nvSpPr>
          <p:spPr bwMode="auto">
            <a:xfrm flipH="1">
              <a:off x="816" y="1248"/>
              <a:ext cx="196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32" name="Line 44"/>
            <p:cNvSpPr>
              <a:spLocks noChangeShapeType="1"/>
            </p:cNvSpPr>
            <p:nvPr/>
          </p:nvSpPr>
          <p:spPr bwMode="auto">
            <a:xfrm>
              <a:off x="816" y="2160"/>
              <a:ext cx="81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33" name="Line 45"/>
            <p:cNvSpPr>
              <a:spLocks noChangeShapeType="1"/>
            </p:cNvSpPr>
            <p:nvPr/>
          </p:nvSpPr>
          <p:spPr bwMode="auto">
            <a:xfrm flipH="1">
              <a:off x="4272" y="2064"/>
              <a:ext cx="816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9134" name="Text Box 46"/>
            <p:cNvSpPr txBox="1">
              <a:spLocks noChangeArrowheads="1"/>
            </p:cNvSpPr>
            <p:nvPr/>
          </p:nvSpPr>
          <p:spPr bwMode="auto">
            <a:xfrm>
              <a:off x="1392" y="360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Serve food</a:t>
              </a:r>
            </a:p>
          </p:txBody>
        </p:sp>
        <p:sp>
          <p:nvSpPr>
            <p:cNvPr id="89135" name="Text Box 47"/>
            <p:cNvSpPr txBox="1">
              <a:spLocks noChangeArrowheads="1"/>
            </p:cNvSpPr>
            <p:nvPr/>
          </p:nvSpPr>
          <p:spPr bwMode="auto">
            <a:xfrm>
              <a:off x="3840" y="355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Serve food</a:t>
              </a:r>
            </a:p>
          </p:txBody>
        </p:sp>
        <p:sp>
          <p:nvSpPr>
            <p:cNvPr id="89136" name="Text Box 48"/>
            <p:cNvSpPr txBox="1">
              <a:spLocks noChangeArrowheads="1"/>
            </p:cNvSpPr>
            <p:nvPr/>
          </p:nvSpPr>
          <p:spPr bwMode="auto">
            <a:xfrm>
              <a:off x="806" y="3192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eating</a:t>
              </a:r>
            </a:p>
          </p:txBody>
        </p:sp>
        <p:sp>
          <p:nvSpPr>
            <p:cNvPr id="89137" name="Text Box 49"/>
            <p:cNvSpPr txBox="1">
              <a:spLocks noChangeArrowheads="1"/>
            </p:cNvSpPr>
            <p:nvPr/>
          </p:nvSpPr>
          <p:spPr bwMode="auto">
            <a:xfrm>
              <a:off x="4982" y="3192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eating</a:t>
              </a:r>
            </a:p>
          </p:txBody>
        </p:sp>
      </p:grpSp>
      <p:sp>
        <p:nvSpPr>
          <p:cNvPr id="89138" name="Oval 50"/>
          <p:cNvSpPr>
            <a:spLocks noChangeArrowheads="1"/>
          </p:cNvSpPr>
          <p:nvPr/>
        </p:nvSpPr>
        <p:spPr bwMode="auto">
          <a:xfrm>
            <a:off x="26670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40" name="Oval 52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41" name="Oval 53"/>
          <p:cNvSpPr>
            <a:spLocks noChangeArrowheads="1"/>
          </p:cNvSpPr>
          <p:nvPr/>
        </p:nvSpPr>
        <p:spPr bwMode="auto">
          <a:xfrm>
            <a:off x="63246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89144" name="Group 56"/>
          <p:cNvGrpSpPr>
            <a:grpSpLocks/>
          </p:cNvGrpSpPr>
          <p:nvPr/>
        </p:nvGrpSpPr>
        <p:grpSpPr bwMode="auto">
          <a:xfrm>
            <a:off x="2667000" y="1905000"/>
            <a:ext cx="2057400" cy="228600"/>
            <a:chOff x="1680" y="1200"/>
            <a:chExt cx="1296" cy="144"/>
          </a:xfrm>
        </p:grpSpPr>
        <p:sp>
          <p:nvSpPr>
            <p:cNvPr id="89142" name="Oval 54"/>
            <p:cNvSpPr>
              <a:spLocks noChangeArrowheads="1"/>
            </p:cNvSpPr>
            <p:nvPr/>
          </p:nvSpPr>
          <p:spPr bwMode="auto">
            <a:xfrm>
              <a:off x="1680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43" name="Oval 55"/>
            <p:cNvSpPr>
              <a:spLocks noChangeArrowheads="1"/>
            </p:cNvSpPr>
            <p:nvPr/>
          </p:nvSpPr>
          <p:spPr bwMode="auto">
            <a:xfrm>
              <a:off x="2880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89146" name="Rectangle 58"/>
          <p:cNvSpPr>
            <a:spLocks noChangeArrowheads="1"/>
          </p:cNvSpPr>
          <p:nvPr/>
        </p:nvSpPr>
        <p:spPr bwMode="auto">
          <a:xfrm>
            <a:off x="33528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47" name="Oval 59"/>
          <p:cNvSpPr>
            <a:spLocks noChangeArrowheads="1"/>
          </p:cNvSpPr>
          <p:nvPr/>
        </p:nvSpPr>
        <p:spPr bwMode="auto">
          <a:xfrm>
            <a:off x="2667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50" name="Oval 62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51" name="Oval 63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52" name="Rectangle 64"/>
          <p:cNvSpPr>
            <a:spLocks noChangeArrowheads="1"/>
          </p:cNvSpPr>
          <p:nvPr/>
        </p:nvSpPr>
        <p:spPr bwMode="auto">
          <a:xfrm>
            <a:off x="44958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53" name="Oval 65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89157" name="Group 69"/>
          <p:cNvGrpSpPr>
            <a:grpSpLocks/>
          </p:cNvGrpSpPr>
          <p:nvPr/>
        </p:nvGrpSpPr>
        <p:grpSpPr bwMode="auto">
          <a:xfrm>
            <a:off x="2667000" y="1981200"/>
            <a:ext cx="2057400" cy="2362200"/>
            <a:chOff x="1680" y="1248"/>
            <a:chExt cx="1296" cy="1488"/>
          </a:xfrm>
        </p:grpSpPr>
        <p:sp>
          <p:nvSpPr>
            <p:cNvPr id="89154" name="Oval 66"/>
            <p:cNvSpPr>
              <a:spLocks noChangeArrowheads="1"/>
            </p:cNvSpPr>
            <p:nvPr/>
          </p:nvSpPr>
          <p:spPr bwMode="auto">
            <a:xfrm>
              <a:off x="2880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56" name="Oval 68"/>
            <p:cNvSpPr>
              <a:spLocks noChangeArrowheads="1"/>
            </p:cNvSpPr>
            <p:nvPr/>
          </p:nvSpPr>
          <p:spPr bwMode="auto">
            <a:xfrm>
              <a:off x="168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89158" name="Rectangle 70"/>
          <p:cNvSpPr>
            <a:spLocks noChangeArrowheads="1"/>
          </p:cNvSpPr>
          <p:nvPr/>
        </p:nvSpPr>
        <p:spPr bwMode="auto">
          <a:xfrm>
            <a:off x="25146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59" name="Oval 71"/>
          <p:cNvSpPr>
            <a:spLocks noChangeArrowheads="1"/>
          </p:cNvSpPr>
          <p:nvPr/>
        </p:nvSpPr>
        <p:spPr bwMode="auto">
          <a:xfrm>
            <a:off x="15240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60" name="Oval 72"/>
          <p:cNvSpPr>
            <a:spLocks noChangeArrowheads="1"/>
          </p:cNvSpPr>
          <p:nvPr/>
        </p:nvSpPr>
        <p:spPr bwMode="auto">
          <a:xfrm>
            <a:off x="44958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89163" name="Group 75"/>
          <p:cNvGrpSpPr>
            <a:grpSpLocks/>
          </p:cNvGrpSpPr>
          <p:nvPr/>
        </p:nvGrpSpPr>
        <p:grpSpPr bwMode="auto">
          <a:xfrm>
            <a:off x="4495800" y="1905000"/>
            <a:ext cx="1981200" cy="152400"/>
            <a:chOff x="2832" y="1200"/>
            <a:chExt cx="1248" cy="96"/>
          </a:xfrm>
        </p:grpSpPr>
        <p:sp>
          <p:nvSpPr>
            <p:cNvPr id="89161" name="Oval 73"/>
            <p:cNvSpPr>
              <a:spLocks noChangeArrowheads="1"/>
            </p:cNvSpPr>
            <p:nvPr/>
          </p:nvSpPr>
          <p:spPr bwMode="auto">
            <a:xfrm>
              <a:off x="2832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62" name="Oval 74"/>
            <p:cNvSpPr>
              <a:spLocks noChangeArrowheads="1"/>
            </p:cNvSpPr>
            <p:nvPr/>
          </p:nvSpPr>
          <p:spPr bwMode="auto">
            <a:xfrm>
              <a:off x="3984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89164" name="Rectangle 76"/>
          <p:cNvSpPr>
            <a:spLocks noChangeArrowheads="1"/>
          </p:cNvSpPr>
          <p:nvPr/>
        </p:nvSpPr>
        <p:spPr bwMode="auto">
          <a:xfrm>
            <a:off x="53340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65" name="Oval 77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66" name="Oval 78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67" name="Rectangle 79"/>
          <p:cNvSpPr>
            <a:spLocks noChangeArrowheads="1"/>
          </p:cNvSpPr>
          <p:nvPr/>
        </p:nvSpPr>
        <p:spPr bwMode="auto">
          <a:xfrm>
            <a:off x="44958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68" name="Oval 80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89171" name="Group 83"/>
          <p:cNvGrpSpPr>
            <a:grpSpLocks/>
          </p:cNvGrpSpPr>
          <p:nvPr/>
        </p:nvGrpSpPr>
        <p:grpSpPr bwMode="auto">
          <a:xfrm>
            <a:off x="4572000" y="1905000"/>
            <a:ext cx="2133600" cy="2438400"/>
            <a:chOff x="2880" y="1200"/>
            <a:chExt cx="1344" cy="1536"/>
          </a:xfrm>
        </p:grpSpPr>
        <p:sp>
          <p:nvSpPr>
            <p:cNvPr id="89169" name="Oval 81"/>
            <p:cNvSpPr>
              <a:spLocks noChangeArrowheads="1"/>
            </p:cNvSpPr>
            <p:nvPr/>
          </p:nvSpPr>
          <p:spPr bwMode="auto">
            <a:xfrm>
              <a:off x="2880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9170" name="Oval 82"/>
            <p:cNvSpPr>
              <a:spLocks noChangeArrowheads="1"/>
            </p:cNvSpPr>
            <p:nvPr/>
          </p:nvSpPr>
          <p:spPr bwMode="auto">
            <a:xfrm>
              <a:off x="4128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89172" name="Rectangle 84"/>
          <p:cNvSpPr>
            <a:spLocks noChangeArrowheads="1"/>
          </p:cNvSpPr>
          <p:nvPr/>
        </p:nvSpPr>
        <p:spPr bwMode="auto">
          <a:xfrm>
            <a:off x="64008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73" name="Oval 85"/>
          <p:cNvSpPr>
            <a:spLocks noChangeArrowheads="1"/>
          </p:cNvSpPr>
          <p:nvPr/>
        </p:nvSpPr>
        <p:spPr bwMode="auto">
          <a:xfrm>
            <a:off x="80772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74" name="Oval 86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138" grpId="0" animBg="1"/>
      <p:bldP spid="89140" grpId="0" animBg="1"/>
      <p:bldP spid="89141" grpId="0" animBg="1"/>
      <p:bldP spid="89146" grpId="0" animBg="1"/>
      <p:bldP spid="89147" grpId="0" animBg="1"/>
      <p:bldP spid="89150" grpId="0" animBg="1"/>
      <p:bldP spid="89151" grpId="0" animBg="1"/>
      <p:bldP spid="89152" grpId="0" animBg="1"/>
      <p:bldP spid="89153" grpId="0" animBg="1"/>
      <p:bldP spid="89158" grpId="0" animBg="1"/>
      <p:bldP spid="89159" grpId="0" animBg="1"/>
      <p:bldP spid="89160" grpId="0" animBg="1"/>
      <p:bldP spid="89164" grpId="0" animBg="1"/>
      <p:bldP spid="89165" grpId="0" animBg="1"/>
      <p:bldP spid="89166" grpId="0" animBg="1"/>
      <p:bldP spid="89167" grpId="0" animBg="1"/>
      <p:bldP spid="89168" grpId="0" animBg="1"/>
      <p:bldP spid="89172" grpId="0" animBg="1"/>
      <p:bldP spid="89173" grpId="0" animBg="1"/>
      <p:bldP spid="891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Example: In a Restaurant (Scenario 2)</a:t>
            </a:r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1219200" y="1562100"/>
            <a:ext cx="7470775" cy="4519613"/>
            <a:chOff x="768" y="984"/>
            <a:chExt cx="4706" cy="2847"/>
          </a:xfrm>
        </p:grpSpPr>
        <p:sp>
          <p:nvSpPr>
            <p:cNvPr id="98308" name="Oval 4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2112" y="192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10" name="Oval 6"/>
            <p:cNvSpPr>
              <a:spLocks noChangeArrowheads="1"/>
            </p:cNvSpPr>
            <p:nvPr/>
          </p:nvSpPr>
          <p:spPr bwMode="auto">
            <a:xfrm>
              <a:off x="2784" y="115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11" name="Oval 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3360" y="192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13" name="Line 9"/>
            <p:cNvSpPr>
              <a:spLocks noChangeShapeType="1"/>
            </p:cNvSpPr>
            <p:nvPr/>
          </p:nvSpPr>
          <p:spPr bwMode="auto">
            <a:xfrm>
              <a:off x="1776" y="1392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14" name="Line 10"/>
            <p:cNvSpPr>
              <a:spLocks noChangeShapeType="1"/>
            </p:cNvSpPr>
            <p:nvPr/>
          </p:nvSpPr>
          <p:spPr bwMode="auto">
            <a:xfrm flipH="1">
              <a:off x="2352" y="1344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15" name="Line 11"/>
            <p:cNvSpPr>
              <a:spLocks noChangeShapeType="1"/>
            </p:cNvSpPr>
            <p:nvPr/>
          </p:nvSpPr>
          <p:spPr bwMode="auto">
            <a:xfrm>
              <a:off x="2976" y="1344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16" name="Line 12"/>
            <p:cNvSpPr>
              <a:spLocks noChangeShapeType="1"/>
            </p:cNvSpPr>
            <p:nvPr/>
          </p:nvSpPr>
          <p:spPr bwMode="auto">
            <a:xfrm flipH="1">
              <a:off x="3600" y="1344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 flipH="1">
              <a:off x="1776" y="2112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18" name="Oval 14"/>
            <p:cNvSpPr>
              <a:spLocks noChangeArrowheads="1"/>
            </p:cNvSpPr>
            <p:nvPr/>
          </p:nvSpPr>
          <p:spPr bwMode="auto">
            <a:xfrm>
              <a:off x="1584" y="254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19" name="Oval 15"/>
            <p:cNvSpPr>
              <a:spLocks noChangeArrowheads="1"/>
            </p:cNvSpPr>
            <p:nvPr/>
          </p:nvSpPr>
          <p:spPr bwMode="auto">
            <a:xfrm>
              <a:off x="2832" y="259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20" name="Oval 16"/>
            <p:cNvSpPr>
              <a:spLocks noChangeArrowheads="1"/>
            </p:cNvSpPr>
            <p:nvPr/>
          </p:nvSpPr>
          <p:spPr bwMode="auto">
            <a:xfrm>
              <a:off x="4032" y="259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>
              <a:off x="2352" y="2112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22" name="Line 18"/>
            <p:cNvSpPr>
              <a:spLocks noChangeShapeType="1"/>
            </p:cNvSpPr>
            <p:nvPr/>
          </p:nvSpPr>
          <p:spPr bwMode="auto">
            <a:xfrm flipH="1">
              <a:off x="3024" y="2112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>
              <a:off x="3552" y="2112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24" name="Rectangle 20"/>
            <p:cNvSpPr>
              <a:spLocks noChangeArrowheads="1"/>
            </p:cNvSpPr>
            <p:nvPr/>
          </p:nvSpPr>
          <p:spPr bwMode="auto">
            <a:xfrm>
              <a:off x="4032" y="340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25" name="Oval 21"/>
            <p:cNvSpPr>
              <a:spLocks noChangeArrowheads="1"/>
            </p:cNvSpPr>
            <p:nvPr/>
          </p:nvSpPr>
          <p:spPr bwMode="auto">
            <a:xfrm>
              <a:off x="4992" y="3408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26" name="Rectangle 22"/>
            <p:cNvSpPr>
              <a:spLocks noChangeArrowheads="1"/>
            </p:cNvSpPr>
            <p:nvPr/>
          </p:nvSpPr>
          <p:spPr bwMode="auto">
            <a:xfrm>
              <a:off x="2832" y="340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27" name="Line 23"/>
            <p:cNvSpPr>
              <a:spLocks noChangeShapeType="1"/>
            </p:cNvSpPr>
            <p:nvPr/>
          </p:nvSpPr>
          <p:spPr bwMode="auto">
            <a:xfrm>
              <a:off x="4176" y="283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28" name="Line 24"/>
            <p:cNvSpPr>
              <a:spLocks noChangeShapeType="1"/>
            </p:cNvSpPr>
            <p:nvPr/>
          </p:nvSpPr>
          <p:spPr bwMode="auto">
            <a:xfrm>
              <a:off x="4320" y="35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29" name="Line 25"/>
            <p:cNvSpPr>
              <a:spLocks noChangeShapeType="1"/>
            </p:cNvSpPr>
            <p:nvPr/>
          </p:nvSpPr>
          <p:spPr bwMode="auto">
            <a:xfrm>
              <a:off x="2976" y="283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30" name="Line 26"/>
            <p:cNvSpPr>
              <a:spLocks noChangeShapeType="1"/>
            </p:cNvSpPr>
            <p:nvPr/>
          </p:nvSpPr>
          <p:spPr bwMode="auto">
            <a:xfrm flipH="1" flipV="1">
              <a:off x="2496" y="3024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31" name="Line 27"/>
            <p:cNvSpPr>
              <a:spLocks noChangeShapeType="1"/>
            </p:cNvSpPr>
            <p:nvPr/>
          </p:nvSpPr>
          <p:spPr bwMode="auto">
            <a:xfrm flipV="1">
              <a:off x="2496" y="1392"/>
              <a:ext cx="384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32" name="Rectangle 28"/>
            <p:cNvSpPr>
              <a:spLocks noChangeArrowheads="1"/>
            </p:cNvSpPr>
            <p:nvPr/>
          </p:nvSpPr>
          <p:spPr bwMode="auto">
            <a:xfrm>
              <a:off x="1584" y="340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33" name="Line 29"/>
            <p:cNvSpPr>
              <a:spLocks noChangeShapeType="1"/>
            </p:cNvSpPr>
            <p:nvPr/>
          </p:nvSpPr>
          <p:spPr bwMode="auto">
            <a:xfrm>
              <a:off x="1728" y="27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34" name="Oval 30"/>
            <p:cNvSpPr>
              <a:spLocks noChangeArrowheads="1"/>
            </p:cNvSpPr>
            <p:nvPr/>
          </p:nvSpPr>
          <p:spPr bwMode="auto">
            <a:xfrm>
              <a:off x="864" y="3408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35" name="Line 31"/>
            <p:cNvSpPr>
              <a:spLocks noChangeShapeType="1"/>
            </p:cNvSpPr>
            <p:nvPr/>
          </p:nvSpPr>
          <p:spPr bwMode="auto">
            <a:xfrm flipH="1">
              <a:off x="1104" y="350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36" name="Line 32"/>
            <p:cNvSpPr>
              <a:spLocks noChangeShapeType="1"/>
            </p:cNvSpPr>
            <p:nvPr/>
          </p:nvSpPr>
          <p:spPr bwMode="auto">
            <a:xfrm flipV="1">
              <a:off x="1872" y="1344"/>
              <a:ext cx="96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37" name="Line 33"/>
            <p:cNvSpPr>
              <a:spLocks noChangeShapeType="1"/>
            </p:cNvSpPr>
            <p:nvPr/>
          </p:nvSpPr>
          <p:spPr bwMode="auto">
            <a:xfrm flipH="1" flipV="1">
              <a:off x="2928" y="1392"/>
              <a:ext cx="1104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38" name="Text Box 34"/>
            <p:cNvSpPr txBox="1">
              <a:spLocks noChangeArrowheads="1"/>
            </p:cNvSpPr>
            <p:nvPr/>
          </p:nvSpPr>
          <p:spPr bwMode="auto">
            <a:xfrm>
              <a:off x="2294" y="984"/>
              <a:ext cx="5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Waiter</a:t>
              </a:r>
            </a:p>
            <a:p>
              <a:r>
                <a:rPr lang="en-US"/>
                <a:t>free</a:t>
              </a:r>
            </a:p>
          </p:txBody>
        </p:sp>
        <p:sp>
          <p:nvSpPr>
            <p:cNvPr id="98339" name="Text Box 35"/>
            <p:cNvSpPr txBox="1">
              <a:spLocks noChangeArrowheads="1"/>
            </p:cNvSpPr>
            <p:nvPr/>
          </p:nvSpPr>
          <p:spPr bwMode="auto">
            <a:xfrm>
              <a:off x="768" y="1104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Customer 1</a:t>
              </a:r>
            </a:p>
          </p:txBody>
        </p:sp>
        <p:sp>
          <p:nvSpPr>
            <p:cNvPr id="98340" name="Text Box 36"/>
            <p:cNvSpPr txBox="1">
              <a:spLocks noChangeArrowheads="1"/>
            </p:cNvSpPr>
            <p:nvPr/>
          </p:nvSpPr>
          <p:spPr bwMode="auto">
            <a:xfrm>
              <a:off x="4176" y="1152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Customer 2</a:t>
              </a:r>
            </a:p>
          </p:txBody>
        </p:sp>
        <p:sp>
          <p:nvSpPr>
            <p:cNvPr id="98341" name="Text Box 37"/>
            <p:cNvSpPr txBox="1">
              <a:spLocks noChangeArrowheads="1"/>
            </p:cNvSpPr>
            <p:nvPr/>
          </p:nvSpPr>
          <p:spPr bwMode="auto">
            <a:xfrm>
              <a:off x="1670" y="1752"/>
              <a:ext cx="4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Take</a:t>
              </a:r>
            </a:p>
            <a:p>
              <a:r>
                <a:rPr lang="en-US"/>
                <a:t>order</a:t>
              </a:r>
            </a:p>
          </p:txBody>
        </p:sp>
        <p:sp>
          <p:nvSpPr>
            <p:cNvPr id="98342" name="Text Box 38"/>
            <p:cNvSpPr txBox="1">
              <a:spLocks noChangeArrowheads="1"/>
            </p:cNvSpPr>
            <p:nvPr/>
          </p:nvSpPr>
          <p:spPr bwMode="auto">
            <a:xfrm>
              <a:off x="3734" y="1704"/>
              <a:ext cx="4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Take</a:t>
              </a:r>
            </a:p>
            <a:p>
              <a:r>
                <a:rPr lang="en-US"/>
                <a:t>order</a:t>
              </a:r>
            </a:p>
          </p:txBody>
        </p:sp>
        <p:sp>
          <p:nvSpPr>
            <p:cNvPr id="98343" name="Text Box 39"/>
            <p:cNvSpPr txBox="1">
              <a:spLocks noChangeArrowheads="1"/>
            </p:cNvSpPr>
            <p:nvPr/>
          </p:nvSpPr>
          <p:spPr bwMode="auto">
            <a:xfrm>
              <a:off x="3062" y="2568"/>
              <a:ext cx="5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Order</a:t>
              </a:r>
            </a:p>
            <a:p>
              <a:r>
                <a:rPr lang="en-US"/>
                <a:t>taken</a:t>
              </a:r>
            </a:p>
          </p:txBody>
        </p:sp>
        <p:sp>
          <p:nvSpPr>
            <p:cNvPr id="98344" name="Text Box 40"/>
            <p:cNvSpPr txBox="1">
              <a:spLocks noChangeArrowheads="1"/>
            </p:cNvSpPr>
            <p:nvPr/>
          </p:nvSpPr>
          <p:spPr bwMode="auto">
            <a:xfrm>
              <a:off x="3110" y="3336"/>
              <a:ext cx="5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Tell</a:t>
              </a:r>
            </a:p>
            <a:p>
              <a:r>
                <a:rPr lang="en-US"/>
                <a:t>kitchen</a:t>
              </a:r>
            </a:p>
          </p:txBody>
        </p:sp>
        <p:sp>
          <p:nvSpPr>
            <p:cNvPr id="98345" name="Text Box 41"/>
            <p:cNvSpPr txBox="1">
              <a:spLocks noChangeArrowheads="1"/>
            </p:cNvSpPr>
            <p:nvPr/>
          </p:nvSpPr>
          <p:spPr bwMode="auto">
            <a:xfrm>
              <a:off x="1238" y="2520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wait</a:t>
              </a:r>
            </a:p>
          </p:txBody>
        </p:sp>
        <p:sp>
          <p:nvSpPr>
            <p:cNvPr id="98346" name="Text Box 42"/>
            <p:cNvSpPr txBox="1">
              <a:spLocks noChangeArrowheads="1"/>
            </p:cNvSpPr>
            <p:nvPr/>
          </p:nvSpPr>
          <p:spPr bwMode="auto">
            <a:xfrm>
              <a:off x="4310" y="2568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wait</a:t>
              </a:r>
            </a:p>
          </p:txBody>
        </p:sp>
        <p:sp>
          <p:nvSpPr>
            <p:cNvPr id="98347" name="Line 43"/>
            <p:cNvSpPr>
              <a:spLocks noChangeShapeType="1"/>
            </p:cNvSpPr>
            <p:nvPr/>
          </p:nvSpPr>
          <p:spPr bwMode="auto">
            <a:xfrm>
              <a:off x="3024" y="1296"/>
              <a:ext cx="206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48" name="Line 44"/>
            <p:cNvSpPr>
              <a:spLocks noChangeShapeType="1"/>
            </p:cNvSpPr>
            <p:nvPr/>
          </p:nvSpPr>
          <p:spPr bwMode="auto">
            <a:xfrm flipH="1">
              <a:off x="816" y="1248"/>
              <a:ext cx="196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49" name="Line 45"/>
            <p:cNvSpPr>
              <a:spLocks noChangeShapeType="1"/>
            </p:cNvSpPr>
            <p:nvPr/>
          </p:nvSpPr>
          <p:spPr bwMode="auto">
            <a:xfrm>
              <a:off x="816" y="2160"/>
              <a:ext cx="81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50" name="Line 46"/>
            <p:cNvSpPr>
              <a:spLocks noChangeShapeType="1"/>
            </p:cNvSpPr>
            <p:nvPr/>
          </p:nvSpPr>
          <p:spPr bwMode="auto">
            <a:xfrm flipH="1">
              <a:off x="4272" y="2064"/>
              <a:ext cx="816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98351" name="Text Box 47"/>
            <p:cNvSpPr txBox="1">
              <a:spLocks noChangeArrowheads="1"/>
            </p:cNvSpPr>
            <p:nvPr/>
          </p:nvSpPr>
          <p:spPr bwMode="auto">
            <a:xfrm>
              <a:off x="1392" y="360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Serve food</a:t>
              </a:r>
            </a:p>
          </p:txBody>
        </p:sp>
        <p:sp>
          <p:nvSpPr>
            <p:cNvPr id="98352" name="Text Box 48"/>
            <p:cNvSpPr txBox="1">
              <a:spLocks noChangeArrowheads="1"/>
            </p:cNvSpPr>
            <p:nvPr/>
          </p:nvSpPr>
          <p:spPr bwMode="auto">
            <a:xfrm>
              <a:off x="3840" y="355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Serve food</a:t>
              </a:r>
            </a:p>
          </p:txBody>
        </p:sp>
        <p:sp>
          <p:nvSpPr>
            <p:cNvPr id="98353" name="Text Box 49"/>
            <p:cNvSpPr txBox="1">
              <a:spLocks noChangeArrowheads="1"/>
            </p:cNvSpPr>
            <p:nvPr/>
          </p:nvSpPr>
          <p:spPr bwMode="auto">
            <a:xfrm>
              <a:off x="806" y="3192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eating</a:t>
              </a:r>
            </a:p>
          </p:txBody>
        </p:sp>
        <p:sp>
          <p:nvSpPr>
            <p:cNvPr id="98354" name="Text Box 50"/>
            <p:cNvSpPr txBox="1">
              <a:spLocks noChangeArrowheads="1"/>
            </p:cNvSpPr>
            <p:nvPr/>
          </p:nvSpPr>
          <p:spPr bwMode="auto">
            <a:xfrm>
              <a:off x="4982" y="3192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eating</a:t>
              </a:r>
            </a:p>
          </p:txBody>
        </p:sp>
      </p:grpSp>
      <p:sp>
        <p:nvSpPr>
          <p:cNvPr id="98387" name="Oval 83"/>
          <p:cNvSpPr>
            <a:spLocks noChangeArrowheads="1"/>
          </p:cNvSpPr>
          <p:nvPr/>
        </p:nvSpPr>
        <p:spPr bwMode="auto">
          <a:xfrm>
            <a:off x="26670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389" name="Oval 85"/>
          <p:cNvSpPr>
            <a:spLocks noChangeArrowheads="1"/>
          </p:cNvSpPr>
          <p:nvPr/>
        </p:nvSpPr>
        <p:spPr bwMode="auto"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390" name="Oval 86"/>
          <p:cNvSpPr>
            <a:spLocks noChangeArrowheads="1"/>
          </p:cNvSpPr>
          <p:nvPr/>
        </p:nvSpPr>
        <p:spPr bwMode="auto">
          <a:xfrm>
            <a:off x="63246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98395" name="Group 91"/>
          <p:cNvGrpSpPr>
            <a:grpSpLocks/>
          </p:cNvGrpSpPr>
          <p:nvPr/>
        </p:nvGrpSpPr>
        <p:grpSpPr bwMode="auto">
          <a:xfrm>
            <a:off x="2667000" y="1905000"/>
            <a:ext cx="1981200" cy="228600"/>
            <a:chOff x="1680" y="1200"/>
            <a:chExt cx="1248" cy="144"/>
          </a:xfrm>
        </p:grpSpPr>
        <p:sp>
          <p:nvSpPr>
            <p:cNvPr id="98391" name="Oval 87"/>
            <p:cNvSpPr>
              <a:spLocks noChangeArrowheads="1"/>
            </p:cNvSpPr>
            <p:nvPr/>
          </p:nvSpPr>
          <p:spPr bwMode="auto">
            <a:xfrm>
              <a:off x="1680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394" name="Oval 90"/>
            <p:cNvSpPr>
              <a:spLocks noChangeArrowheads="1"/>
            </p:cNvSpPr>
            <p:nvPr/>
          </p:nvSpPr>
          <p:spPr bwMode="auto">
            <a:xfrm>
              <a:off x="2832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98396" name="Rectangle 92"/>
          <p:cNvSpPr>
            <a:spLocks noChangeArrowheads="1"/>
          </p:cNvSpPr>
          <p:nvPr/>
        </p:nvSpPr>
        <p:spPr bwMode="auto">
          <a:xfrm>
            <a:off x="33528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397" name="Oval 93"/>
          <p:cNvSpPr>
            <a:spLocks noChangeArrowheads="1"/>
          </p:cNvSpPr>
          <p:nvPr/>
        </p:nvSpPr>
        <p:spPr bwMode="auto">
          <a:xfrm>
            <a:off x="26670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398" name="Oval 94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00" name="Oval 96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01" name="Rectangle 97"/>
          <p:cNvSpPr>
            <a:spLocks noChangeArrowheads="1"/>
          </p:cNvSpPr>
          <p:nvPr/>
        </p:nvSpPr>
        <p:spPr bwMode="auto">
          <a:xfrm>
            <a:off x="44958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02" name="Oval 98"/>
          <p:cNvSpPr>
            <a:spLocks noChangeArrowheads="1"/>
          </p:cNvSpPr>
          <p:nvPr/>
        </p:nvSpPr>
        <p:spPr bwMode="auto"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98405" name="Group 101"/>
          <p:cNvGrpSpPr>
            <a:grpSpLocks/>
          </p:cNvGrpSpPr>
          <p:nvPr/>
        </p:nvGrpSpPr>
        <p:grpSpPr bwMode="auto">
          <a:xfrm>
            <a:off x="4495800" y="1905000"/>
            <a:ext cx="1981200" cy="228600"/>
            <a:chOff x="2832" y="1200"/>
            <a:chExt cx="1248" cy="144"/>
          </a:xfrm>
        </p:grpSpPr>
        <p:sp>
          <p:nvSpPr>
            <p:cNvPr id="98403" name="Oval 99"/>
            <p:cNvSpPr>
              <a:spLocks noChangeArrowheads="1"/>
            </p:cNvSpPr>
            <p:nvPr/>
          </p:nvSpPr>
          <p:spPr bwMode="auto">
            <a:xfrm>
              <a:off x="2832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404" name="Oval 100"/>
            <p:cNvSpPr>
              <a:spLocks noChangeArrowheads="1"/>
            </p:cNvSpPr>
            <p:nvPr/>
          </p:nvSpPr>
          <p:spPr bwMode="auto">
            <a:xfrm>
              <a:off x="3984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98406" name="Rectangle 102"/>
          <p:cNvSpPr>
            <a:spLocks noChangeArrowheads="1"/>
          </p:cNvSpPr>
          <p:nvPr/>
        </p:nvSpPr>
        <p:spPr bwMode="auto">
          <a:xfrm>
            <a:off x="53340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07" name="Oval 103"/>
          <p:cNvSpPr>
            <a:spLocks noChangeArrowheads="1"/>
          </p:cNvSpPr>
          <p:nvPr/>
        </p:nvSpPr>
        <p:spPr bwMode="auto">
          <a:xfrm>
            <a:off x="4572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08" name="Oval 104"/>
          <p:cNvSpPr>
            <a:spLocks noChangeArrowheads="1"/>
          </p:cNvSpPr>
          <p:nvPr/>
        </p:nvSpPr>
        <p:spPr bwMode="auto">
          <a:xfrm>
            <a:off x="6553200" y="4267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10" name="Oval 106"/>
          <p:cNvSpPr>
            <a:spLocks noChangeArrowheads="1"/>
          </p:cNvSpPr>
          <p:nvPr/>
        </p:nvSpPr>
        <p:spPr bwMode="auto">
          <a:xfrm>
            <a:off x="4572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11" name="Rectangle 107"/>
          <p:cNvSpPr>
            <a:spLocks noChangeArrowheads="1"/>
          </p:cNvSpPr>
          <p:nvPr/>
        </p:nvSpPr>
        <p:spPr bwMode="auto">
          <a:xfrm>
            <a:off x="44958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12" name="Oval 108"/>
          <p:cNvSpPr>
            <a:spLocks noChangeArrowheads="1"/>
          </p:cNvSpPr>
          <p:nvPr/>
        </p:nvSpPr>
        <p:spPr bwMode="auto"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98415" name="Group 111"/>
          <p:cNvGrpSpPr>
            <a:grpSpLocks/>
          </p:cNvGrpSpPr>
          <p:nvPr/>
        </p:nvGrpSpPr>
        <p:grpSpPr bwMode="auto">
          <a:xfrm>
            <a:off x="4495800" y="1981200"/>
            <a:ext cx="2209800" cy="2438400"/>
            <a:chOff x="2832" y="1248"/>
            <a:chExt cx="1392" cy="1536"/>
          </a:xfrm>
        </p:grpSpPr>
        <p:sp>
          <p:nvSpPr>
            <p:cNvPr id="98413" name="Oval 109"/>
            <p:cNvSpPr>
              <a:spLocks noChangeArrowheads="1"/>
            </p:cNvSpPr>
            <p:nvPr/>
          </p:nvSpPr>
          <p:spPr bwMode="auto">
            <a:xfrm>
              <a:off x="2832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414" name="Oval 110"/>
            <p:cNvSpPr>
              <a:spLocks noChangeArrowheads="1"/>
            </p:cNvSpPr>
            <p:nvPr/>
          </p:nvSpPr>
          <p:spPr bwMode="auto">
            <a:xfrm>
              <a:off x="4128" y="26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98416" name="Rectangle 112"/>
          <p:cNvSpPr>
            <a:spLocks noChangeArrowheads="1"/>
          </p:cNvSpPr>
          <p:nvPr/>
        </p:nvSpPr>
        <p:spPr bwMode="auto">
          <a:xfrm>
            <a:off x="64008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17" name="Oval 113"/>
          <p:cNvSpPr>
            <a:spLocks noChangeArrowheads="1"/>
          </p:cNvSpPr>
          <p:nvPr/>
        </p:nvSpPr>
        <p:spPr bwMode="auto">
          <a:xfrm>
            <a:off x="8001000" y="556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18" name="Oval 114"/>
          <p:cNvSpPr>
            <a:spLocks noChangeArrowheads="1"/>
          </p:cNvSpPr>
          <p:nvPr/>
        </p:nvSpPr>
        <p:spPr bwMode="auto">
          <a:xfrm>
            <a:off x="44958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98421" name="Group 117"/>
          <p:cNvGrpSpPr>
            <a:grpSpLocks/>
          </p:cNvGrpSpPr>
          <p:nvPr/>
        </p:nvGrpSpPr>
        <p:grpSpPr bwMode="auto">
          <a:xfrm>
            <a:off x="2667000" y="1905000"/>
            <a:ext cx="1981200" cy="2362200"/>
            <a:chOff x="1680" y="1200"/>
            <a:chExt cx="1248" cy="1488"/>
          </a:xfrm>
        </p:grpSpPr>
        <p:sp>
          <p:nvSpPr>
            <p:cNvPr id="98419" name="Oval 115"/>
            <p:cNvSpPr>
              <a:spLocks noChangeArrowheads="1"/>
            </p:cNvSpPr>
            <p:nvPr/>
          </p:nvSpPr>
          <p:spPr bwMode="auto">
            <a:xfrm>
              <a:off x="1680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420" name="Oval 116"/>
            <p:cNvSpPr>
              <a:spLocks noChangeArrowheads="1"/>
            </p:cNvSpPr>
            <p:nvPr/>
          </p:nvSpPr>
          <p:spPr bwMode="auto">
            <a:xfrm>
              <a:off x="2832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98422" name="Rectangle 118"/>
          <p:cNvSpPr>
            <a:spLocks noChangeArrowheads="1"/>
          </p:cNvSpPr>
          <p:nvPr/>
        </p:nvSpPr>
        <p:spPr bwMode="auto">
          <a:xfrm>
            <a:off x="2514600" y="54102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23" name="Oval 119"/>
          <p:cNvSpPr>
            <a:spLocks noChangeArrowheads="1"/>
          </p:cNvSpPr>
          <p:nvPr/>
        </p:nvSpPr>
        <p:spPr bwMode="auto">
          <a:xfrm>
            <a:off x="15240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8424" name="Oval 120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87" grpId="0" animBg="1"/>
      <p:bldP spid="98389" grpId="0" animBg="1"/>
      <p:bldP spid="98390" grpId="0" animBg="1"/>
      <p:bldP spid="98396" grpId="0" animBg="1"/>
      <p:bldP spid="98397" grpId="0" animBg="1"/>
      <p:bldP spid="98398" grpId="0" animBg="1"/>
      <p:bldP spid="98400" grpId="0" animBg="1"/>
      <p:bldP spid="98401" grpId="0" animBg="1"/>
      <p:bldP spid="98402" grpId="0" animBg="1"/>
      <p:bldP spid="98406" grpId="0" animBg="1"/>
      <p:bldP spid="98407" grpId="0" animBg="1"/>
      <p:bldP spid="98408" grpId="0" animBg="1"/>
      <p:bldP spid="98410" grpId="0" animBg="1"/>
      <p:bldP spid="98411" grpId="0" animBg="1"/>
      <p:bldP spid="98412" grpId="0" animBg="1"/>
      <p:bldP spid="98416" grpId="0" animBg="1"/>
      <p:bldP spid="98417" grpId="0" animBg="1"/>
      <p:bldP spid="98418" grpId="0" animBg="1"/>
      <p:bldP spid="98422" grpId="0" animBg="1"/>
      <p:bldP spid="98423" grpId="0" animBg="1"/>
      <p:bldP spid="984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Petri Net 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00808"/>
            <a:ext cx="7772400" cy="4242792"/>
          </a:xfrm>
        </p:spPr>
        <p:txBody>
          <a:bodyPr/>
          <a:lstStyle/>
          <a:p>
            <a:r>
              <a:rPr lang="en-AU" dirty="0" smtClean="0"/>
              <a:t>A directed, weighted, bipartite graph </a:t>
            </a:r>
            <a:br>
              <a:rPr lang="en-AU" dirty="0" smtClean="0"/>
            </a:br>
            <a:r>
              <a:rPr lang="en-AU" dirty="0" smtClean="0"/>
              <a:t>G = (V,E)</a:t>
            </a:r>
          </a:p>
          <a:p>
            <a:pPr lvl="1"/>
            <a:r>
              <a:rPr lang="en-AU" dirty="0" smtClean="0"/>
              <a:t>Nodes (V)</a:t>
            </a:r>
          </a:p>
          <a:p>
            <a:pPr lvl="2"/>
            <a:r>
              <a:rPr lang="en-AU" dirty="0" smtClean="0"/>
              <a:t> places (shown as circles)</a:t>
            </a:r>
          </a:p>
          <a:p>
            <a:pPr lvl="2"/>
            <a:r>
              <a:rPr lang="en-AU" dirty="0" smtClean="0"/>
              <a:t> transitions (shown as bars)</a:t>
            </a:r>
          </a:p>
          <a:p>
            <a:pPr lvl="1"/>
            <a:r>
              <a:rPr lang="en-AU" dirty="0" smtClean="0"/>
              <a:t>Arcs (E)</a:t>
            </a:r>
          </a:p>
          <a:p>
            <a:pPr lvl="2"/>
            <a:r>
              <a:rPr lang="en-AU" dirty="0" smtClean="0"/>
              <a:t>from a place to a transition or from a transition to a place</a:t>
            </a:r>
          </a:p>
          <a:p>
            <a:pPr lvl="2"/>
            <a:r>
              <a:rPr lang="en-AU" dirty="0" smtClean="0"/>
              <a:t>labelled with a weight (a positive integer, omitted if it is 1)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introduced by Carl Adam Petri in 1962.</a:t>
            </a:r>
          </a:p>
          <a:p>
            <a:r>
              <a:rPr lang="en-US"/>
              <a:t>A diagrammatic tool to model concurrency and synchronization in distributed systems.</a:t>
            </a:r>
          </a:p>
          <a:p>
            <a:r>
              <a:rPr lang="en-US"/>
              <a:t>Used as a visual communication aid to model the system behaviour.</a:t>
            </a:r>
          </a:p>
          <a:p>
            <a:r>
              <a:rPr lang="en-US"/>
              <a:t>Based on strong mathematical foundation.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Marking (M)</a:t>
            </a:r>
          </a:p>
          <a:p>
            <a:pPr lvl="1"/>
            <a:r>
              <a:rPr lang="en-AU" dirty="0" smtClean="0"/>
              <a:t>An </a:t>
            </a:r>
            <a:r>
              <a:rPr lang="en-AU" dirty="0"/>
              <a:t>m-vector (k0,k1,…,km)</a:t>
            </a:r>
          </a:p>
          <a:p>
            <a:pPr lvl="2"/>
            <a:r>
              <a:rPr lang="en-AU" dirty="0" smtClean="0"/>
              <a:t>m</a:t>
            </a:r>
            <a:r>
              <a:rPr lang="en-AU" dirty="0"/>
              <a:t>: the number of </a:t>
            </a:r>
            <a:r>
              <a:rPr lang="en-AU" dirty="0" smtClean="0"/>
              <a:t>places</a:t>
            </a:r>
          </a:p>
          <a:p>
            <a:pPr lvl="2"/>
            <a:r>
              <a:rPr lang="en-AU" dirty="0" err="1" smtClean="0"/>
              <a:t>ki</a:t>
            </a:r>
            <a:r>
              <a:rPr lang="en-AU" dirty="0" smtClean="0"/>
              <a:t> </a:t>
            </a:r>
            <a:r>
              <a:rPr lang="en-AU" dirty="0"/>
              <a:t>&gt;= 0: the number of “tokens” in place pi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marking </a:t>
            </a:r>
            <a:r>
              <a:rPr lang="en-US"/>
              <a:t>is a state ...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1430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33600" y="4495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15240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5240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743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276600" y="4800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133600" y="32004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876800" y="24384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876800" y="50292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876800" y="3733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6553200" y="5029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2362200" y="2971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2362200" y="4648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3657600" y="25908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5105400" y="25146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429000" y="3733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505200" y="3124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505200" y="4038600"/>
            <a:ext cx="158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3657600" y="38862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5105400" y="27432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3657600" y="50292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5105400" y="5181600"/>
            <a:ext cx="1447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6705600" y="3733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6705600" y="2743200"/>
            <a:ext cx="15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 flipH="1">
            <a:off x="6781800" y="4038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3200400" y="58674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124200" y="17526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6781800" y="5410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H="1">
            <a:off x="3429000" y="6019800"/>
            <a:ext cx="3352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H="1">
            <a:off x="1371600" y="60198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V="1">
            <a:off x="1371600" y="4267200"/>
            <a:ext cx="1588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V="1">
            <a:off x="6705600" y="19050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>
            <a:off x="3352800" y="1905000"/>
            <a:ext cx="3352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 flipH="1">
            <a:off x="1371600" y="1905000"/>
            <a:ext cx="1752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1371600" y="1905000"/>
            <a:ext cx="15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3048000" y="198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t8</a:t>
            </a:r>
            <a:endParaRPr lang="en-US" sz="2400" b="0"/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2057400" y="28194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  <a:endParaRPr lang="en-US" sz="2400" b="0"/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914400" y="35052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p1</a:t>
            </a:r>
            <a:endParaRPr lang="en-US" sz="2400" b="0"/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2057400" y="48006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t2</a:t>
            </a:r>
            <a:endParaRPr lang="en-US" sz="2400" b="0"/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2971800" y="25384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p2</a:t>
            </a:r>
            <a:endParaRPr lang="en-US" sz="2400" b="0"/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30480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t3</a:t>
            </a:r>
            <a:endParaRPr lang="en-US" sz="2400" b="0"/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3048000" y="5029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p3</a:t>
            </a:r>
            <a:endParaRPr lang="en-US" sz="2400" b="0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4648200" y="21336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t4</a:t>
            </a:r>
            <a:endParaRPr lang="en-US" sz="2400" b="0"/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5089525" y="37719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t5</a:t>
            </a:r>
            <a:endParaRPr lang="en-US" sz="2400" b="0"/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4876800" y="4648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t6</a:t>
            </a:r>
            <a:endParaRPr lang="en-US" sz="2400" b="0"/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6324600" y="4724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p5</a:t>
            </a:r>
            <a:endParaRPr lang="en-US" sz="2400" b="0"/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6400800" y="36576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t7</a:t>
            </a:r>
          </a:p>
        </p:txBody>
      </p:sp>
      <p:sp>
        <p:nvSpPr>
          <p:cNvPr id="29747" name="Text Box 51"/>
          <p:cNvSpPr txBox="1">
            <a:spLocks noChangeArrowheads="1"/>
          </p:cNvSpPr>
          <p:nvPr/>
        </p:nvSpPr>
        <p:spPr bwMode="auto">
          <a:xfrm>
            <a:off x="6324600" y="2057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p4</a:t>
            </a:r>
            <a:endParaRPr lang="en-US" sz="2400" b="0"/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3429000" y="6172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t9</a:t>
            </a:r>
            <a:endParaRPr lang="en-US" sz="2400" b="0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12192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50" name="Oval 54"/>
          <p:cNvSpPr>
            <a:spLocks noChangeArrowheads="1"/>
          </p:cNvSpPr>
          <p:nvPr/>
        </p:nvSpPr>
        <p:spPr bwMode="auto">
          <a:xfrm>
            <a:off x="34290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34290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52" name="Oval 56"/>
          <p:cNvSpPr>
            <a:spLocks noChangeArrowheads="1"/>
          </p:cNvSpPr>
          <p:nvPr/>
        </p:nvSpPr>
        <p:spPr bwMode="auto">
          <a:xfrm>
            <a:off x="6629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53" name="Oval 57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54" name="Oval 58"/>
          <p:cNvSpPr>
            <a:spLocks noChangeArrowheads="1"/>
          </p:cNvSpPr>
          <p:nvPr/>
        </p:nvSpPr>
        <p:spPr bwMode="auto">
          <a:xfrm>
            <a:off x="12192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7010400" y="2057400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M0 = (1,0,0,0,0)</a:t>
            </a:r>
          </a:p>
        </p:txBody>
      </p:sp>
      <p:sp>
        <p:nvSpPr>
          <p:cNvPr id="29760" name="Text Box 64"/>
          <p:cNvSpPr txBox="1">
            <a:spLocks noChangeArrowheads="1"/>
          </p:cNvSpPr>
          <p:nvPr/>
        </p:nvSpPr>
        <p:spPr bwMode="auto">
          <a:xfrm>
            <a:off x="7010400" y="2438400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M1 = (0,1,0,0,0)</a:t>
            </a:r>
          </a:p>
        </p:txBody>
      </p:sp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7010400" y="2819400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M2 = (0,0,1,0,0)</a:t>
            </a:r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7010400" y="3200400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M3 = (0,0,0,1,0)</a:t>
            </a:r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7010400" y="3581400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M4 = (0,0,0,0,1)</a:t>
            </a:r>
          </a:p>
        </p:txBody>
      </p:sp>
      <p:sp>
        <p:nvSpPr>
          <p:cNvPr id="29765" name="Text Box 69"/>
          <p:cNvSpPr txBox="1">
            <a:spLocks noChangeArrowheads="1"/>
          </p:cNvSpPr>
          <p:nvPr/>
        </p:nvSpPr>
        <p:spPr bwMode="auto">
          <a:xfrm>
            <a:off x="6934200" y="4419600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Initial marking:M0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9" grpId="0" animBg="1"/>
      <p:bldP spid="29750" grpId="0" animBg="1"/>
      <p:bldP spid="29751" grpId="0" animBg="1"/>
      <p:bldP spid="29752" grpId="0" animBg="1"/>
      <p:bldP spid="29753" grpId="0" animBg="1"/>
      <p:bldP spid="29754" grpId="0" animBg="1"/>
      <p:bldP spid="29759" grpId="0" autoUpdateAnimBg="0"/>
      <p:bldP spid="29760" grpId="0" autoUpdateAnimBg="0"/>
      <p:bldP spid="29761" grpId="0" autoUpdateAnimBg="0"/>
      <p:bldP spid="29762" grpId="0" autoUpdateAnimBg="0"/>
      <p:bldP spid="29763" grpId="0" autoUpdateAnimBg="0"/>
      <p:bldP spid="2976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848600" cy="4724400"/>
          </a:xfrm>
        </p:spPr>
        <p:txBody>
          <a:bodyPr/>
          <a:lstStyle/>
          <a:p>
            <a:r>
              <a:rPr lang="en-US" sz="2800"/>
              <a:t>A producer-consumer system, consist of one producer, two consumers and one storage buffer with the following conditions:</a:t>
            </a:r>
          </a:p>
          <a:p>
            <a:pPr lvl="1"/>
            <a:r>
              <a:rPr lang="en-US" sz="2400"/>
              <a:t>The storage buffer may contain at most 5 items;</a:t>
            </a:r>
          </a:p>
          <a:p>
            <a:pPr lvl="1"/>
            <a:r>
              <a:rPr lang="en-US" sz="2400"/>
              <a:t>The producer sends 3 items in each production;</a:t>
            </a:r>
          </a:p>
          <a:p>
            <a:pPr lvl="1"/>
            <a:r>
              <a:rPr lang="en-US" sz="2400"/>
              <a:t>At most one consumer is able to access the storage buffer at one time;</a:t>
            </a:r>
          </a:p>
          <a:p>
            <a:pPr lvl="1"/>
            <a:r>
              <a:rPr lang="en-US" sz="2400"/>
              <a:t>Each consumer removes two items when accessing the storage buffer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Producer-Consumer 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Petri net, every place has a </a:t>
            </a:r>
            <a:r>
              <a:rPr lang="en-US" i="1" dirty="0"/>
              <a:t>capacity</a:t>
            </a:r>
            <a:r>
              <a:rPr lang="en-US" dirty="0"/>
              <a:t> and every arc has a </a:t>
            </a:r>
            <a:r>
              <a:rPr lang="en-US" i="1" dirty="0"/>
              <a:t>weight</a:t>
            </a:r>
            <a:r>
              <a:rPr lang="en-US" dirty="0"/>
              <a:t>.</a:t>
            </a:r>
          </a:p>
          <a:p>
            <a:r>
              <a:rPr lang="en-US" dirty="0"/>
              <a:t>This allows multiple tokens to reside in a place. 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Producer-Consumer System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371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971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705600" y="3962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267200" y="2819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V="1">
            <a:off x="1524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2514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25146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 flipV="1">
            <a:off x="15240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V="1">
            <a:off x="6096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86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H="1">
            <a:off x="7086600" y="3276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 flipV="1">
            <a:off x="6096000" y="3276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3200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48768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1600200" y="20574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133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p1</a:t>
            </a:r>
            <a:endParaRPr lang="en-US" sz="2000" b="0"/>
          </a:p>
        </p:txBody>
      </p:sp>
      <p:sp>
        <p:nvSpPr>
          <p:cNvPr id="31772" name="Oval 28"/>
          <p:cNvSpPr>
            <a:spLocks noChangeArrowheads="1"/>
          </p:cNvSpPr>
          <p:nvPr/>
        </p:nvSpPr>
        <p:spPr bwMode="auto">
          <a:xfrm>
            <a:off x="2209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600200" y="2971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914400" y="2667000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produce</a:t>
            </a:r>
            <a:endParaRPr lang="en-US" b="0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1676400" y="3962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idle</a:t>
            </a:r>
            <a:endParaRPr lang="en-US" sz="2400" b="0"/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108325" y="32623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send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2133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p2</a:t>
            </a:r>
            <a:endParaRPr lang="en-US" b="0"/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2651125" y="295751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t2</a:t>
            </a:r>
            <a:endParaRPr lang="en-US" sz="2400" b="0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2193925" y="1738313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400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2057400" y="4318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200"/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4343400" y="34798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k=5</a:t>
            </a:r>
            <a:endParaRPr lang="en-US" sz="1200" b="0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4038600" y="2514600"/>
            <a:ext cx="110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Buffer </a:t>
            </a:r>
            <a:r>
              <a:rPr lang="en-US" sz="1600" b="0"/>
              <a:t>  p3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35052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en-US" sz="2400" b="0"/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52578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  <a:endParaRPr lang="en-US" sz="2400" b="0"/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61722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t3</a:t>
            </a:r>
            <a:endParaRPr lang="en-US" sz="2400" b="0"/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72390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t4</a:t>
            </a:r>
            <a:endParaRPr lang="en-US" sz="2400" b="0"/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6705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p4</a:t>
            </a:r>
            <a:endParaRPr lang="en-US" sz="2400" b="0"/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6705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p5</a:t>
            </a:r>
            <a:endParaRPr lang="en-US" sz="2400" b="0"/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6629400" y="198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6629400" y="1651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6705600" y="43942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5562600" y="26670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086600" y="1981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accepted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7772400" y="2971800"/>
            <a:ext cx="90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consume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7146925" y="410051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1800" name="Oval 56"/>
          <p:cNvSpPr>
            <a:spLocks noChangeArrowheads="1"/>
          </p:cNvSpPr>
          <p:nvPr/>
        </p:nvSpPr>
        <p:spPr bwMode="auto">
          <a:xfrm>
            <a:off x="6781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801" name="Oval 57"/>
          <p:cNvSpPr>
            <a:spLocks noChangeArrowheads="1"/>
          </p:cNvSpPr>
          <p:nvPr/>
        </p:nvSpPr>
        <p:spPr bwMode="auto">
          <a:xfrm>
            <a:off x="6934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804" name="Oval 60"/>
          <p:cNvSpPr>
            <a:spLocks noChangeArrowheads="1"/>
          </p:cNvSpPr>
          <p:nvPr/>
        </p:nvSpPr>
        <p:spPr bwMode="auto">
          <a:xfrm>
            <a:off x="2209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31811" name="Group 67"/>
          <p:cNvGrpSpPr>
            <a:grpSpLocks/>
          </p:cNvGrpSpPr>
          <p:nvPr/>
        </p:nvGrpSpPr>
        <p:grpSpPr bwMode="auto">
          <a:xfrm>
            <a:off x="4343400" y="2895600"/>
            <a:ext cx="457200" cy="304800"/>
            <a:chOff x="2736" y="1824"/>
            <a:chExt cx="288" cy="192"/>
          </a:xfrm>
        </p:grpSpPr>
        <p:sp>
          <p:nvSpPr>
            <p:cNvPr id="31805" name="Oval 61"/>
            <p:cNvSpPr>
              <a:spLocks noChangeArrowheads="1"/>
            </p:cNvSpPr>
            <p:nvPr/>
          </p:nvSpPr>
          <p:spPr bwMode="auto">
            <a:xfrm>
              <a:off x="2832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806" name="Oval 62"/>
            <p:cNvSpPr>
              <a:spLocks noChangeArrowheads="1"/>
            </p:cNvSpPr>
            <p:nvPr/>
          </p:nvSpPr>
          <p:spPr bwMode="auto">
            <a:xfrm>
              <a:off x="2928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807" name="Oval 63"/>
            <p:cNvSpPr>
              <a:spLocks noChangeArrowheads="1"/>
            </p:cNvSpPr>
            <p:nvPr/>
          </p:nvSpPr>
          <p:spPr bwMode="auto">
            <a:xfrm>
              <a:off x="2736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1808" name="Oval 64"/>
          <p:cNvSpPr>
            <a:spLocks noChangeArrowheads="1"/>
          </p:cNvSpPr>
          <p:nvPr/>
        </p:nvSpPr>
        <p:spPr bwMode="auto">
          <a:xfrm>
            <a:off x="2209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1676400" y="4953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Producer</a:t>
            </a:r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6172200" y="4953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Consumers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2" grpId="0" animBg="1"/>
      <p:bldP spid="31800" grpId="0" animBg="1"/>
      <p:bldP spid="31801" grpId="0" animBg="1"/>
      <p:bldP spid="31804" grpId="0" animBg="1"/>
      <p:bldP spid="3180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Producer-Consumer System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kumimoji="1" lang="en-US" sz="4400" b="0">
              <a:solidFill>
                <a:schemeClr val="tx2"/>
              </a:solidFill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371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71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6705600" y="3962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2819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1524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2514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25146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 flipV="1">
            <a:off x="15240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V="1">
            <a:off x="6096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7086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7086600" y="3276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H="1" flipV="1">
            <a:off x="6096000" y="3276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3200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8768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600200" y="20574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133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p1</a:t>
            </a:r>
            <a:endParaRPr lang="en-US" sz="2000" b="0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1600200" y="2971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914400" y="2667000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produce</a:t>
            </a:r>
            <a:endParaRPr lang="en-US" b="0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676400" y="3962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idle</a:t>
            </a:r>
            <a:endParaRPr lang="en-US" sz="2400" b="0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3108325" y="32623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send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133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p2</a:t>
            </a:r>
            <a:endParaRPr lang="en-US" b="0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2651125" y="295751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t2</a:t>
            </a:r>
            <a:endParaRPr lang="en-US" sz="2400" b="0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193925" y="1738313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400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057400" y="4318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200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4343400" y="34798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k=5</a:t>
            </a:r>
            <a:endParaRPr lang="en-US" sz="1200" b="0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4038600" y="2514600"/>
            <a:ext cx="110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Buffer </a:t>
            </a:r>
            <a:r>
              <a:rPr lang="en-US" sz="1600" b="0"/>
              <a:t>  p3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35052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en-US" sz="2400" b="0"/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2578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  <a:endParaRPr lang="en-US" sz="2400" b="0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61722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t3</a:t>
            </a:r>
            <a:endParaRPr lang="en-US" sz="2400" b="0"/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72390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t4</a:t>
            </a:r>
            <a:endParaRPr lang="en-US" sz="2400" b="0"/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6705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p4</a:t>
            </a:r>
            <a:endParaRPr lang="en-US" sz="2400" b="0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6705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p5</a:t>
            </a:r>
            <a:endParaRPr lang="en-US" sz="2400" b="0"/>
          </a:p>
        </p:txBody>
      </p:sp>
      <p:sp>
        <p:nvSpPr>
          <p:cNvPr id="33833" name="Oval 41"/>
          <p:cNvSpPr>
            <a:spLocks noChangeArrowheads="1"/>
          </p:cNvSpPr>
          <p:nvPr/>
        </p:nvSpPr>
        <p:spPr bwMode="auto">
          <a:xfrm>
            <a:off x="6629400" y="198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6629400" y="1651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6705600" y="43942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5562600" y="26670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7086600" y="1981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accepted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7772400" y="2971800"/>
            <a:ext cx="90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consume</a:t>
            </a: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7146925" y="410051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3840" name="Oval 48"/>
          <p:cNvSpPr>
            <a:spLocks noChangeArrowheads="1"/>
          </p:cNvSpPr>
          <p:nvPr/>
        </p:nvSpPr>
        <p:spPr bwMode="auto">
          <a:xfrm>
            <a:off x="6781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41" name="Oval 49"/>
          <p:cNvSpPr>
            <a:spLocks noChangeArrowheads="1"/>
          </p:cNvSpPr>
          <p:nvPr/>
        </p:nvSpPr>
        <p:spPr bwMode="auto">
          <a:xfrm>
            <a:off x="6934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42" name="Oval 50"/>
          <p:cNvSpPr>
            <a:spLocks noChangeArrowheads="1"/>
          </p:cNvSpPr>
          <p:nvPr/>
        </p:nvSpPr>
        <p:spPr bwMode="auto">
          <a:xfrm>
            <a:off x="2209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43" name="Oval 51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44" name="Oval 52"/>
          <p:cNvSpPr>
            <a:spLocks noChangeArrowheads="1"/>
          </p:cNvSpPr>
          <p:nvPr/>
        </p:nvSpPr>
        <p:spPr bwMode="auto">
          <a:xfrm>
            <a:off x="4648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45" name="Oval 53"/>
          <p:cNvSpPr>
            <a:spLocks noChangeArrowheads="1"/>
          </p:cNvSpPr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1676400" y="4953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Producer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6172200" y="4953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Consumers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Producer-Consumer System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71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971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6705600" y="3962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4267200" y="2819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1524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2514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25146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 flipV="1">
            <a:off x="15240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6096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7086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7086600" y="3276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 flipV="1">
            <a:off x="6096000" y="3276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3200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48768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600200" y="20574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133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p1</a:t>
            </a:r>
            <a:endParaRPr lang="en-US" sz="2000" b="0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600200" y="2971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914400" y="2667000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produce</a:t>
            </a:r>
            <a:endParaRPr lang="en-US" b="0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676400" y="3962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idle</a:t>
            </a:r>
            <a:endParaRPr lang="en-US" sz="2400" b="0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108325" y="32623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send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133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p2</a:t>
            </a:r>
            <a:endParaRPr lang="en-US" b="0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651125" y="295751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t2</a:t>
            </a:r>
            <a:endParaRPr lang="en-US" sz="2400" b="0"/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193925" y="1738313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400"/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057400" y="4318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200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4343400" y="34798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k=5</a:t>
            </a:r>
            <a:endParaRPr lang="en-US" sz="1200" b="0"/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4038600" y="2514600"/>
            <a:ext cx="110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Buffer </a:t>
            </a:r>
            <a:r>
              <a:rPr lang="en-US" sz="1600" b="0"/>
              <a:t>  p3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35052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en-US" sz="2400" b="0"/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52578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  <a:endParaRPr lang="en-US" sz="2400" b="0"/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61722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t3</a:t>
            </a:r>
            <a:endParaRPr lang="en-US" sz="2400" b="0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72390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t4</a:t>
            </a:r>
            <a:endParaRPr lang="en-US" sz="2400" b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p4</a:t>
            </a:r>
            <a:endParaRPr lang="en-US" sz="2400" b="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705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p5</a:t>
            </a:r>
            <a:endParaRPr lang="en-US" sz="2400" b="0"/>
          </a:p>
        </p:txBody>
      </p:sp>
      <p:sp>
        <p:nvSpPr>
          <p:cNvPr id="34855" name="Oval 39"/>
          <p:cNvSpPr>
            <a:spLocks noChangeArrowheads="1"/>
          </p:cNvSpPr>
          <p:nvPr/>
        </p:nvSpPr>
        <p:spPr bwMode="auto">
          <a:xfrm>
            <a:off x="6629400" y="198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6629400" y="1651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705600" y="43942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5562600" y="26670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</a:t>
            </a: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7086600" y="1981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accepted</a:t>
            </a: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7772400" y="2971800"/>
            <a:ext cx="90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consume</a:t>
            </a: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7146925" y="410051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4862" name="Oval 46"/>
          <p:cNvSpPr>
            <a:spLocks noChangeArrowheads="1"/>
          </p:cNvSpPr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63" name="Oval 47"/>
          <p:cNvSpPr>
            <a:spLocks noChangeArrowheads="1"/>
          </p:cNvSpPr>
          <p:nvPr/>
        </p:nvSpPr>
        <p:spPr bwMode="auto">
          <a:xfrm>
            <a:off x="6934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64" name="Oval 48"/>
          <p:cNvSpPr>
            <a:spLocks noChangeArrowheads="1"/>
          </p:cNvSpPr>
          <p:nvPr/>
        </p:nvSpPr>
        <p:spPr bwMode="auto">
          <a:xfrm>
            <a:off x="2209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66" name="Oval 50"/>
          <p:cNvSpPr>
            <a:spLocks noChangeArrowheads="1"/>
          </p:cNvSpPr>
          <p:nvPr/>
        </p:nvSpPr>
        <p:spPr bwMode="auto">
          <a:xfrm>
            <a:off x="4648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1676400" y="4953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Producer</a:t>
            </a: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6172200" y="4953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Consumers</a:t>
            </a:r>
          </a:p>
        </p:txBody>
      </p:sp>
      <p:sp>
        <p:nvSpPr>
          <p:cNvPr id="34870" name="Oval 54"/>
          <p:cNvSpPr>
            <a:spLocks noChangeArrowheads="1"/>
          </p:cNvSpPr>
          <p:nvPr/>
        </p:nvSpPr>
        <p:spPr bwMode="auto">
          <a:xfrm>
            <a:off x="6781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2" grpId="0" animBg="1"/>
      <p:bldP spid="348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Producer-Consumer System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371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971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6705600" y="3962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267200" y="2819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1524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514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25146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 flipV="1">
            <a:off x="15240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6096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7086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7086600" y="3276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 flipV="1">
            <a:off x="6096000" y="3276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200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48768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600200" y="20574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133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p1</a:t>
            </a:r>
            <a:endParaRPr lang="en-US" sz="2000" b="0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600200" y="2971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914400" y="2667000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produce</a:t>
            </a:r>
            <a:endParaRPr lang="en-US" b="0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1676400" y="3962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idle</a:t>
            </a:r>
            <a:endParaRPr lang="en-US" sz="2400" b="0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108325" y="32623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send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2133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p2</a:t>
            </a:r>
            <a:endParaRPr lang="en-US" b="0"/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2651125" y="295751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t2</a:t>
            </a:r>
            <a:endParaRPr lang="en-US" sz="2400" b="0"/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2193925" y="1738313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400"/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2057400" y="4318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200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4343400" y="34798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k=5</a:t>
            </a:r>
            <a:endParaRPr lang="en-US" sz="1200" b="0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038600" y="2514600"/>
            <a:ext cx="110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Buffer </a:t>
            </a:r>
            <a:r>
              <a:rPr lang="en-US" sz="1600" b="0"/>
              <a:t>  p3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35052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en-US" sz="2400" b="0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52578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  <a:endParaRPr lang="en-US" sz="2400" b="0"/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61722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t3</a:t>
            </a:r>
            <a:endParaRPr lang="en-US" sz="2400" b="0"/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72390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t4</a:t>
            </a:r>
            <a:endParaRPr lang="en-US" sz="2400" b="0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p4</a:t>
            </a:r>
            <a:endParaRPr lang="en-US" sz="2400" b="0"/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6705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p5</a:t>
            </a:r>
            <a:endParaRPr lang="en-US" sz="2400" b="0"/>
          </a:p>
        </p:txBody>
      </p:sp>
      <p:sp>
        <p:nvSpPr>
          <p:cNvPr id="35879" name="Oval 39"/>
          <p:cNvSpPr>
            <a:spLocks noChangeArrowheads="1"/>
          </p:cNvSpPr>
          <p:nvPr/>
        </p:nvSpPr>
        <p:spPr bwMode="auto">
          <a:xfrm>
            <a:off x="6629400" y="198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6629400" y="1651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6705600" y="43942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5562600" y="26670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</a:t>
            </a:r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7086600" y="1981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accepted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7772400" y="2971800"/>
            <a:ext cx="90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consume</a:t>
            </a: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7146925" y="410051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5887" name="Oval 47"/>
          <p:cNvSpPr>
            <a:spLocks noChangeArrowheads="1"/>
          </p:cNvSpPr>
          <p:nvPr/>
        </p:nvSpPr>
        <p:spPr bwMode="auto">
          <a:xfrm>
            <a:off x="6934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88" name="Oval 48"/>
          <p:cNvSpPr>
            <a:spLocks noChangeArrowheads="1"/>
          </p:cNvSpPr>
          <p:nvPr/>
        </p:nvSpPr>
        <p:spPr bwMode="auto">
          <a:xfrm>
            <a:off x="22860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89" name="Oval 49"/>
          <p:cNvSpPr>
            <a:spLocks noChangeArrowheads="1"/>
          </p:cNvSpPr>
          <p:nvPr/>
        </p:nvSpPr>
        <p:spPr bwMode="auto">
          <a:xfrm>
            <a:off x="4648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1676400" y="4953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Producer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6172200" y="4953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Consumers</a:t>
            </a:r>
          </a:p>
        </p:txBody>
      </p:sp>
      <p:sp>
        <p:nvSpPr>
          <p:cNvPr id="35892" name="Oval 52"/>
          <p:cNvSpPr>
            <a:spLocks noChangeArrowheads="1"/>
          </p:cNvSpPr>
          <p:nvPr/>
        </p:nvSpPr>
        <p:spPr bwMode="auto">
          <a:xfrm>
            <a:off x="6781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93" name="Oval 53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94" name="Oval 54"/>
          <p:cNvSpPr>
            <a:spLocks noChangeArrowheads="1"/>
          </p:cNvSpPr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895" name="Oval 55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Producer-Consumer System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71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971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6705600" y="3962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4267200" y="2819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1524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2514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25146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 flipV="1">
            <a:off x="15240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6096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7086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7086600" y="3276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 flipV="1">
            <a:off x="6096000" y="3276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200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48768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600200" y="20574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133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p1</a:t>
            </a:r>
            <a:endParaRPr lang="en-US" sz="2000" b="0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600200" y="2971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914400" y="2667000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produce</a:t>
            </a:r>
            <a:endParaRPr lang="en-US" b="0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676400" y="3962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idle</a:t>
            </a:r>
            <a:endParaRPr lang="en-US" sz="2400" b="0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108325" y="32623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send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133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p2</a:t>
            </a:r>
            <a:endParaRPr lang="en-US" b="0"/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2651125" y="295751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t2</a:t>
            </a:r>
            <a:endParaRPr lang="en-US" sz="2400" b="0"/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193925" y="1738313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400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2057400" y="4318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200"/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4343400" y="34798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k=5</a:t>
            </a:r>
            <a:endParaRPr lang="en-US" sz="1200" b="0"/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4038600" y="2514600"/>
            <a:ext cx="110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Buffer </a:t>
            </a:r>
            <a:r>
              <a:rPr lang="en-US" sz="1600" b="0"/>
              <a:t>  p3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35052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en-US" sz="2400" b="0"/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52578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  <a:endParaRPr lang="en-US" sz="2400" b="0"/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61722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t3</a:t>
            </a:r>
            <a:endParaRPr lang="en-US" sz="2400" b="0"/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72390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t4</a:t>
            </a:r>
            <a:endParaRPr lang="en-US" sz="2400" b="0"/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p4</a:t>
            </a:r>
            <a:endParaRPr lang="en-US" sz="2400" b="0"/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6705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p5</a:t>
            </a:r>
            <a:endParaRPr lang="en-US" sz="2400" b="0"/>
          </a:p>
        </p:txBody>
      </p:sp>
      <p:sp>
        <p:nvSpPr>
          <p:cNvPr id="36903" name="Oval 39"/>
          <p:cNvSpPr>
            <a:spLocks noChangeArrowheads="1"/>
          </p:cNvSpPr>
          <p:nvPr/>
        </p:nvSpPr>
        <p:spPr bwMode="auto">
          <a:xfrm>
            <a:off x="6629400" y="198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6629400" y="1651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6705600" y="43942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5562600" y="26670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</a:t>
            </a: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7086600" y="1981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accepted</a:t>
            </a: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7772400" y="2971800"/>
            <a:ext cx="90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consume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7146925" y="410051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6910" name="Oval 46"/>
          <p:cNvSpPr>
            <a:spLocks noChangeArrowheads="1"/>
          </p:cNvSpPr>
          <p:nvPr/>
        </p:nvSpPr>
        <p:spPr bwMode="auto">
          <a:xfrm>
            <a:off x="6934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911" name="Oval 47"/>
          <p:cNvSpPr>
            <a:spLocks noChangeArrowheads="1"/>
          </p:cNvSpPr>
          <p:nvPr/>
        </p:nvSpPr>
        <p:spPr bwMode="auto">
          <a:xfrm>
            <a:off x="22860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912" name="Oval 48"/>
          <p:cNvSpPr>
            <a:spLocks noChangeArrowheads="1"/>
          </p:cNvSpPr>
          <p:nvPr/>
        </p:nvSpPr>
        <p:spPr bwMode="auto">
          <a:xfrm>
            <a:off x="4648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1676400" y="4953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Producer</a:t>
            </a: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6172200" y="4953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Consumers</a:t>
            </a:r>
          </a:p>
        </p:txBody>
      </p:sp>
      <p:sp>
        <p:nvSpPr>
          <p:cNvPr id="36917" name="Oval 53"/>
          <p:cNvSpPr>
            <a:spLocks noChangeArrowheads="1"/>
          </p:cNvSpPr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919" name="Oval 55"/>
          <p:cNvSpPr>
            <a:spLocks noChangeArrowheads="1"/>
          </p:cNvSpPr>
          <p:nvPr/>
        </p:nvSpPr>
        <p:spPr bwMode="auto">
          <a:xfrm>
            <a:off x="67818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6920" name="Oval 56"/>
          <p:cNvSpPr>
            <a:spLocks noChangeArrowheads="1"/>
          </p:cNvSpPr>
          <p:nvPr/>
        </p:nvSpPr>
        <p:spPr bwMode="auto">
          <a:xfrm>
            <a:off x="6781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9" grpId="0" animBg="1"/>
      <p:bldP spid="369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Producer-Consumer System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71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971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6705600" y="3962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4267200" y="2819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1524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2514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25146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 flipV="1">
            <a:off x="15240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60960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70866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7086600" y="3276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 flipV="1">
            <a:off x="6096000" y="3276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3200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8768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1600200" y="20574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2133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p1</a:t>
            </a:r>
            <a:endParaRPr lang="en-US" sz="2000" b="0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600200" y="2971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914400" y="2667000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produce</a:t>
            </a:r>
            <a:endParaRPr lang="en-US" b="0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1676400" y="3962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idle</a:t>
            </a:r>
            <a:endParaRPr lang="en-US" sz="2400" b="0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108325" y="32623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send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2133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p2</a:t>
            </a:r>
            <a:endParaRPr lang="en-US" b="0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2651125" y="295751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t2</a:t>
            </a:r>
            <a:endParaRPr lang="en-US" sz="2400" b="0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2193925" y="1738313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400"/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2057400" y="4318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k=1</a:t>
            </a:r>
            <a:endParaRPr lang="en-US" sz="1200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4343400" y="34798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k=5</a:t>
            </a:r>
            <a:endParaRPr lang="en-US" sz="1200" b="0"/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4038600" y="2514600"/>
            <a:ext cx="110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Buffer </a:t>
            </a:r>
            <a:r>
              <a:rPr lang="en-US" sz="1600" b="0"/>
              <a:t>  p3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35052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en-US" sz="2400" b="0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5257800" y="2819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  <a:endParaRPr lang="en-US" sz="2400" b="0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61722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t3</a:t>
            </a:r>
            <a:endParaRPr lang="en-US" sz="2400" b="0"/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7239000" y="29718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t4</a:t>
            </a:r>
            <a:endParaRPr lang="en-US" sz="2400" b="0"/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p4</a:t>
            </a:r>
            <a:endParaRPr lang="en-US" sz="2400" b="0"/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6705600" y="3657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p5</a:t>
            </a:r>
            <a:endParaRPr lang="en-US" sz="2400" b="0"/>
          </a:p>
        </p:txBody>
      </p:sp>
      <p:sp>
        <p:nvSpPr>
          <p:cNvPr id="37927" name="Oval 39"/>
          <p:cNvSpPr>
            <a:spLocks noChangeArrowheads="1"/>
          </p:cNvSpPr>
          <p:nvPr/>
        </p:nvSpPr>
        <p:spPr bwMode="auto">
          <a:xfrm>
            <a:off x="6629400" y="198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6629400" y="1651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6705600" y="43942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k=2</a:t>
            </a:r>
            <a:endParaRPr lang="en-US" sz="1200"/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5562600" y="26670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7086600" y="1981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accepted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772400" y="2971800"/>
            <a:ext cx="90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consume</a:t>
            </a: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7146925" y="410051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ready</a:t>
            </a:r>
          </a:p>
        </p:txBody>
      </p:sp>
      <p:sp>
        <p:nvSpPr>
          <p:cNvPr id="37934" name="Oval 46"/>
          <p:cNvSpPr>
            <a:spLocks noChangeArrowheads="1"/>
          </p:cNvSpPr>
          <p:nvPr/>
        </p:nvSpPr>
        <p:spPr bwMode="auto">
          <a:xfrm>
            <a:off x="6934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>
            <a:off x="22860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>
            <a:off x="4648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1676400" y="4953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Producer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6172200" y="4953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Consumers</a:t>
            </a:r>
          </a:p>
        </p:txBody>
      </p:sp>
      <p:sp>
        <p:nvSpPr>
          <p:cNvPr id="37939" name="Oval 51"/>
          <p:cNvSpPr>
            <a:spLocks noChangeArrowheads="1"/>
          </p:cNvSpPr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41" name="Oval 53"/>
          <p:cNvSpPr>
            <a:spLocks noChangeArrowheads="1"/>
          </p:cNvSpPr>
          <p:nvPr/>
        </p:nvSpPr>
        <p:spPr bwMode="auto">
          <a:xfrm>
            <a:off x="6781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en-US" sz="3200"/>
              <a:t>Example: EFTPOS System (FSM)</a:t>
            </a:r>
          </a:p>
        </p:txBody>
      </p:sp>
      <p:grpSp>
        <p:nvGrpSpPr>
          <p:cNvPr id="73787" name="Group 59"/>
          <p:cNvGrpSpPr>
            <a:grpSpLocks/>
          </p:cNvGrpSpPr>
          <p:nvPr/>
        </p:nvGrpSpPr>
        <p:grpSpPr bwMode="auto">
          <a:xfrm>
            <a:off x="990600" y="1905000"/>
            <a:ext cx="7699375" cy="4189413"/>
            <a:chOff x="624" y="1440"/>
            <a:chExt cx="4862" cy="2448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auto">
            <a:xfrm>
              <a:off x="624" y="1440"/>
              <a:ext cx="432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Initial</a:t>
              </a:r>
            </a:p>
          </p:txBody>
        </p:sp>
        <p:sp>
          <p:nvSpPr>
            <p:cNvPr id="73738" name="Rectangle 10"/>
            <p:cNvSpPr>
              <a:spLocks noChangeArrowheads="1"/>
            </p:cNvSpPr>
            <p:nvPr/>
          </p:nvSpPr>
          <p:spPr bwMode="auto">
            <a:xfrm>
              <a:off x="1536" y="144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>
              <a:off x="1056" y="16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2448" y="144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3360" y="144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43" name="Rectangle 15"/>
            <p:cNvSpPr>
              <a:spLocks noChangeArrowheads="1"/>
            </p:cNvSpPr>
            <p:nvPr/>
          </p:nvSpPr>
          <p:spPr bwMode="auto">
            <a:xfrm>
              <a:off x="4272" y="144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48" name="Rectangle 20"/>
            <p:cNvSpPr>
              <a:spLocks noChangeArrowheads="1"/>
            </p:cNvSpPr>
            <p:nvPr/>
          </p:nvSpPr>
          <p:spPr bwMode="auto">
            <a:xfrm>
              <a:off x="4848" y="2304"/>
              <a:ext cx="62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49" name="Text Box 21"/>
            <p:cNvSpPr txBox="1">
              <a:spLocks noChangeArrowheads="1"/>
            </p:cNvSpPr>
            <p:nvPr/>
          </p:nvSpPr>
          <p:spPr bwMode="auto">
            <a:xfrm>
              <a:off x="1056" y="1440"/>
              <a:ext cx="46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 digit</a:t>
              </a:r>
            </a:p>
          </p:txBody>
        </p:sp>
        <p:sp>
          <p:nvSpPr>
            <p:cNvPr id="73752" name="Text Box 24"/>
            <p:cNvSpPr txBox="1">
              <a:spLocks noChangeArrowheads="1"/>
            </p:cNvSpPr>
            <p:nvPr/>
          </p:nvSpPr>
          <p:spPr bwMode="auto">
            <a:xfrm>
              <a:off x="1968" y="1440"/>
              <a:ext cx="46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 digit</a:t>
              </a:r>
            </a:p>
          </p:txBody>
        </p:sp>
        <p:sp>
          <p:nvSpPr>
            <p:cNvPr id="73753" name="Text Box 25"/>
            <p:cNvSpPr txBox="1">
              <a:spLocks noChangeArrowheads="1"/>
            </p:cNvSpPr>
            <p:nvPr/>
          </p:nvSpPr>
          <p:spPr bwMode="auto">
            <a:xfrm>
              <a:off x="2880" y="1440"/>
              <a:ext cx="46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 digit</a:t>
              </a:r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>
              <a:off x="1968" y="16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56" name="Line 28"/>
            <p:cNvSpPr>
              <a:spLocks noChangeShapeType="1"/>
            </p:cNvSpPr>
            <p:nvPr/>
          </p:nvSpPr>
          <p:spPr bwMode="auto">
            <a:xfrm>
              <a:off x="2880" y="16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57" name="Line 29"/>
            <p:cNvSpPr>
              <a:spLocks noChangeShapeType="1"/>
            </p:cNvSpPr>
            <p:nvPr/>
          </p:nvSpPr>
          <p:spPr bwMode="auto">
            <a:xfrm>
              <a:off x="3792" y="16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3792" y="1440"/>
              <a:ext cx="46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 digit</a:t>
              </a:r>
            </a:p>
          </p:txBody>
        </p:sp>
        <p:sp>
          <p:nvSpPr>
            <p:cNvPr id="73759" name="Line 31"/>
            <p:cNvSpPr>
              <a:spLocks noChangeShapeType="1"/>
            </p:cNvSpPr>
            <p:nvPr/>
          </p:nvSpPr>
          <p:spPr bwMode="auto">
            <a:xfrm>
              <a:off x="4608" y="1824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1670" y="1512"/>
              <a:ext cx="26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d1</a:t>
              </a:r>
            </a:p>
          </p:txBody>
        </p:sp>
        <p:sp>
          <p:nvSpPr>
            <p:cNvPr id="73761" name="Text Box 33"/>
            <p:cNvSpPr txBox="1">
              <a:spLocks noChangeArrowheads="1"/>
            </p:cNvSpPr>
            <p:nvPr/>
          </p:nvSpPr>
          <p:spPr bwMode="auto">
            <a:xfrm>
              <a:off x="2582" y="1512"/>
              <a:ext cx="26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d2</a:t>
              </a:r>
            </a:p>
          </p:txBody>
        </p:sp>
        <p:sp>
          <p:nvSpPr>
            <p:cNvPr id="73762" name="Text Box 34"/>
            <p:cNvSpPr txBox="1">
              <a:spLocks noChangeArrowheads="1"/>
            </p:cNvSpPr>
            <p:nvPr/>
          </p:nvSpPr>
          <p:spPr bwMode="auto">
            <a:xfrm>
              <a:off x="3494" y="1512"/>
              <a:ext cx="26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d3</a:t>
              </a:r>
            </a:p>
          </p:txBody>
        </p:sp>
        <p:sp>
          <p:nvSpPr>
            <p:cNvPr id="73763" name="Text Box 35"/>
            <p:cNvSpPr txBox="1">
              <a:spLocks noChangeArrowheads="1"/>
            </p:cNvSpPr>
            <p:nvPr/>
          </p:nvSpPr>
          <p:spPr bwMode="auto">
            <a:xfrm>
              <a:off x="4358" y="1512"/>
              <a:ext cx="26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d4</a:t>
              </a:r>
            </a:p>
          </p:txBody>
        </p:sp>
        <p:sp>
          <p:nvSpPr>
            <p:cNvPr id="73764" name="Text Box 36"/>
            <p:cNvSpPr txBox="1">
              <a:spLocks noChangeArrowheads="1"/>
            </p:cNvSpPr>
            <p:nvPr/>
          </p:nvSpPr>
          <p:spPr bwMode="auto">
            <a:xfrm>
              <a:off x="4838" y="1848"/>
              <a:ext cx="34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OK</a:t>
              </a:r>
            </a:p>
          </p:txBody>
        </p:sp>
        <p:sp>
          <p:nvSpPr>
            <p:cNvPr id="73765" name="Text Box 37"/>
            <p:cNvSpPr txBox="1">
              <a:spLocks noChangeArrowheads="1"/>
            </p:cNvSpPr>
            <p:nvPr/>
          </p:nvSpPr>
          <p:spPr bwMode="auto">
            <a:xfrm>
              <a:off x="4848" y="2304"/>
              <a:ext cx="582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OK</a:t>
              </a:r>
            </a:p>
            <a:p>
              <a:r>
                <a:rPr lang="en-US"/>
                <a:t>pressed</a:t>
              </a:r>
            </a:p>
          </p:txBody>
        </p:sp>
        <p:sp>
          <p:nvSpPr>
            <p:cNvPr id="73766" name="Rectangle 38"/>
            <p:cNvSpPr>
              <a:spLocks noChangeArrowheads="1"/>
            </p:cNvSpPr>
            <p:nvPr/>
          </p:nvSpPr>
          <p:spPr bwMode="auto">
            <a:xfrm>
              <a:off x="4704" y="3312"/>
              <a:ext cx="768" cy="38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67" name="Line 39"/>
            <p:cNvSpPr>
              <a:spLocks noChangeShapeType="1"/>
            </p:cNvSpPr>
            <p:nvPr/>
          </p:nvSpPr>
          <p:spPr bwMode="auto">
            <a:xfrm>
              <a:off x="5136" y="26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68" name="Text Box 40"/>
            <p:cNvSpPr txBox="1">
              <a:spLocks noChangeArrowheads="1"/>
            </p:cNvSpPr>
            <p:nvPr/>
          </p:nvSpPr>
          <p:spPr bwMode="auto">
            <a:xfrm rot="5402571">
              <a:off x="5010" y="2860"/>
              <a:ext cx="575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approve</a:t>
              </a:r>
            </a:p>
          </p:txBody>
        </p:sp>
        <p:sp>
          <p:nvSpPr>
            <p:cNvPr id="73769" name="Text Box 41"/>
            <p:cNvSpPr txBox="1">
              <a:spLocks noChangeArrowheads="1"/>
            </p:cNvSpPr>
            <p:nvPr/>
          </p:nvSpPr>
          <p:spPr bwMode="auto">
            <a:xfrm>
              <a:off x="4752" y="3408"/>
              <a:ext cx="734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Approved</a:t>
              </a:r>
            </a:p>
          </p:txBody>
        </p:sp>
        <p:sp>
          <p:nvSpPr>
            <p:cNvPr id="73771" name="Rectangle 43"/>
            <p:cNvSpPr>
              <a:spLocks noChangeArrowheads="1"/>
            </p:cNvSpPr>
            <p:nvPr/>
          </p:nvSpPr>
          <p:spPr bwMode="auto">
            <a:xfrm>
              <a:off x="2160" y="2736"/>
              <a:ext cx="816" cy="43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72" name="Text Box 44"/>
            <p:cNvSpPr txBox="1">
              <a:spLocks noChangeArrowheads="1"/>
            </p:cNvSpPr>
            <p:nvPr/>
          </p:nvSpPr>
          <p:spPr bwMode="auto">
            <a:xfrm>
              <a:off x="2246" y="2808"/>
              <a:ext cx="654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Rejected</a:t>
              </a:r>
            </a:p>
          </p:txBody>
        </p:sp>
        <p:sp>
          <p:nvSpPr>
            <p:cNvPr id="73774" name="Line 46"/>
            <p:cNvSpPr>
              <a:spLocks noChangeShapeType="1"/>
            </p:cNvSpPr>
            <p:nvPr/>
          </p:nvSpPr>
          <p:spPr bwMode="auto">
            <a:xfrm flipH="1">
              <a:off x="2976" y="1824"/>
              <a:ext cx="13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75" name="Line 47"/>
            <p:cNvSpPr>
              <a:spLocks noChangeShapeType="1"/>
            </p:cNvSpPr>
            <p:nvPr/>
          </p:nvSpPr>
          <p:spPr bwMode="auto">
            <a:xfrm flipH="1">
              <a:off x="2784" y="1824"/>
              <a:ext cx="72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76" name="Line 48"/>
            <p:cNvSpPr>
              <a:spLocks noChangeShapeType="1"/>
            </p:cNvSpPr>
            <p:nvPr/>
          </p:nvSpPr>
          <p:spPr bwMode="auto">
            <a:xfrm>
              <a:off x="2640" y="182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77" name="Line 49"/>
            <p:cNvSpPr>
              <a:spLocks noChangeShapeType="1"/>
            </p:cNvSpPr>
            <p:nvPr/>
          </p:nvSpPr>
          <p:spPr bwMode="auto">
            <a:xfrm>
              <a:off x="1824" y="1824"/>
              <a:ext cx="52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3778" name="Text Box 50"/>
            <p:cNvSpPr txBox="1">
              <a:spLocks noChangeArrowheads="1"/>
            </p:cNvSpPr>
            <p:nvPr/>
          </p:nvSpPr>
          <p:spPr bwMode="auto">
            <a:xfrm>
              <a:off x="3590" y="2280"/>
              <a:ext cx="341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OK</a:t>
              </a:r>
            </a:p>
          </p:txBody>
        </p:sp>
        <p:sp>
          <p:nvSpPr>
            <p:cNvPr id="73780" name="Text Box 52"/>
            <p:cNvSpPr txBox="1">
              <a:spLocks noChangeArrowheads="1"/>
            </p:cNvSpPr>
            <p:nvPr/>
          </p:nvSpPr>
          <p:spPr bwMode="auto">
            <a:xfrm>
              <a:off x="2928" y="2016"/>
              <a:ext cx="34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OK</a:t>
              </a:r>
            </a:p>
          </p:txBody>
        </p:sp>
        <p:sp>
          <p:nvSpPr>
            <p:cNvPr id="73781" name="Text Box 53"/>
            <p:cNvSpPr txBox="1">
              <a:spLocks noChangeArrowheads="1"/>
            </p:cNvSpPr>
            <p:nvPr/>
          </p:nvSpPr>
          <p:spPr bwMode="auto">
            <a:xfrm>
              <a:off x="2304" y="2016"/>
              <a:ext cx="34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OK</a:t>
              </a:r>
            </a:p>
          </p:txBody>
        </p:sp>
        <p:sp>
          <p:nvSpPr>
            <p:cNvPr id="73782" name="Text Box 54"/>
            <p:cNvSpPr txBox="1">
              <a:spLocks noChangeArrowheads="1"/>
            </p:cNvSpPr>
            <p:nvPr/>
          </p:nvSpPr>
          <p:spPr bwMode="auto">
            <a:xfrm>
              <a:off x="1728" y="2208"/>
              <a:ext cx="34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OK</a:t>
              </a:r>
            </a:p>
          </p:txBody>
        </p:sp>
        <p:sp>
          <p:nvSpPr>
            <p:cNvPr id="73783" name="Rectangle 55"/>
            <p:cNvSpPr>
              <a:spLocks noChangeArrowheads="1"/>
            </p:cNvSpPr>
            <p:nvPr/>
          </p:nvSpPr>
          <p:spPr bwMode="auto">
            <a:xfrm>
              <a:off x="768" y="3264"/>
              <a:ext cx="336" cy="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3784" name="Rectangle 56"/>
            <p:cNvSpPr>
              <a:spLocks noChangeArrowheads="1"/>
            </p:cNvSpPr>
            <p:nvPr/>
          </p:nvSpPr>
          <p:spPr bwMode="auto">
            <a:xfrm>
              <a:off x="768" y="3648"/>
              <a:ext cx="336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3785" name="Text Box 57"/>
            <p:cNvSpPr txBox="1">
              <a:spLocks noChangeArrowheads="1"/>
            </p:cNvSpPr>
            <p:nvPr/>
          </p:nvSpPr>
          <p:spPr bwMode="auto">
            <a:xfrm>
              <a:off x="1190" y="3288"/>
              <a:ext cx="81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Initial state</a:t>
              </a:r>
            </a:p>
          </p:txBody>
        </p:sp>
        <p:sp>
          <p:nvSpPr>
            <p:cNvPr id="73786" name="Text Box 58"/>
            <p:cNvSpPr txBox="1">
              <a:spLocks noChangeArrowheads="1"/>
            </p:cNvSpPr>
            <p:nvPr/>
          </p:nvSpPr>
          <p:spPr bwMode="auto">
            <a:xfrm>
              <a:off x="1190" y="3672"/>
              <a:ext cx="76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Final state</a:t>
              </a:r>
            </a:p>
          </p:txBody>
        </p:sp>
      </p:grpSp>
      <p:sp>
        <p:nvSpPr>
          <p:cNvPr id="73788" name="Line 60"/>
          <p:cNvSpPr>
            <a:spLocks noChangeShapeType="1"/>
          </p:cNvSpPr>
          <p:nvPr/>
        </p:nvSpPr>
        <p:spPr bwMode="auto">
          <a:xfrm flipH="1">
            <a:off x="4724400" y="3810000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3790" name="Text Box 62"/>
          <p:cNvSpPr txBox="1">
            <a:spLocks noChangeArrowheads="1"/>
          </p:cNvSpPr>
          <p:nvPr/>
        </p:nvSpPr>
        <p:spPr bwMode="auto">
          <a:xfrm>
            <a:off x="5775325" y="42291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Reject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Formal Definition of Petri Net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  <p:pic>
        <p:nvPicPr>
          <p:cNvPr id="993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772400" cy="381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59632" y="544522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N = (P, T, F, W) is a Petri net structure</a:t>
            </a:r>
          </a:p>
          <a:p>
            <a:r>
              <a:rPr lang="en-AU" sz="2000" dirty="0" smtClean="0"/>
              <a:t>A Petri net with the given initial marking is denoted by (N, M</a:t>
            </a:r>
            <a:r>
              <a:rPr lang="en-AU" sz="2000" baseline="-25000" dirty="0" smtClean="0"/>
              <a:t>0</a:t>
            </a:r>
            <a:r>
              <a:rPr lang="en-AU" sz="2000" dirty="0" smtClean="0"/>
              <a:t> )</a:t>
            </a:r>
            <a:endParaRPr lang="en-AU" sz="2000" baseline="-25000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Formal Definition of Petri Net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(C) Copyright 2001, Chris Ling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28800"/>
            <a:ext cx="7200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Inhibitor Arc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Elevator Button (Figure 10.21)</a:t>
            </a:r>
          </a:p>
        </p:txBody>
      </p:sp>
      <p:grpSp>
        <p:nvGrpSpPr>
          <p:cNvPr id="66585" name="Group 25"/>
          <p:cNvGrpSpPr>
            <a:grpSpLocks/>
          </p:cNvGrpSpPr>
          <p:nvPr/>
        </p:nvGrpSpPr>
        <p:grpSpPr bwMode="auto">
          <a:xfrm>
            <a:off x="1295400" y="2781300"/>
            <a:ext cx="6391275" cy="2652713"/>
            <a:chOff x="816" y="1752"/>
            <a:chExt cx="4026" cy="1671"/>
          </a:xfrm>
        </p:grpSpPr>
        <p:sp>
          <p:nvSpPr>
            <p:cNvPr id="66564" name="Oval 4"/>
            <p:cNvSpPr>
              <a:spLocks noChangeArrowheads="1"/>
            </p:cNvSpPr>
            <p:nvPr/>
          </p:nvSpPr>
          <p:spPr bwMode="auto">
            <a:xfrm>
              <a:off x="2064" y="220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1152" y="2208"/>
              <a:ext cx="14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>
              <a:off x="1296" y="235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67" name="Line 7"/>
            <p:cNvSpPr>
              <a:spLocks noChangeShapeType="1"/>
            </p:cNvSpPr>
            <p:nvPr/>
          </p:nvSpPr>
          <p:spPr bwMode="auto">
            <a:xfrm flipH="1">
              <a:off x="816" y="2448"/>
              <a:ext cx="129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 flipV="1">
              <a:off x="816" y="235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69" name="Oval 9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>
              <a:off x="816" y="23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auto">
            <a:xfrm>
              <a:off x="3360" y="2208"/>
              <a:ext cx="14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72" name="Line 12"/>
            <p:cNvSpPr>
              <a:spLocks noChangeShapeType="1"/>
            </p:cNvSpPr>
            <p:nvPr/>
          </p:nvSpPr>
          <p:spPr bwMode="auto">
            <a:xfrm>
              <a:off x="2352" y="2352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2112" y="312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V="1">
              <a:off x="2400" y="2448"/>
              <a:ext cx="96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4320" y="220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>
              <a:off x="3504" y="235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6580" name="Text Box 20"/>
            <p:cNvSpPr txBox="1">
              <a:spLocks noChangeArrowheads="1"/>
            </p:cNvSpPr>
            <p:nvPr/>
          </p:nvSpPr>
          <p:spPr bwMode="auto">
            <a:xfrm>
              <a:off x="1728" y="1920"/>
              <a:ext cx="10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Button Pressed</a:t>
              </a:r>
            </a:p>
          </p:txBody>
        </p:sp>
        <p:sp>
          <p:nvSpPr>
            <p:cNvPr id="66581" name="Text Box 21"/>
            <p:cNvSpPr txBox="1">
              <a:spLocks noChangeArrowheads="1"/>
            </p:cNvSpPr>
            <p:nvPr/>
          </p:nvSpPr>
          <p:spPr bwMode="auto">
            <a:xfrm>
              <a:off x="998" y="1752"/>
              <a:ext cx="5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Press</a:t>
              </a:r>
            </a:p>
            <a:p>
              <a:r>
                <a:rPr lang="en-US"/>
                <a:t>Button</a:t>
              </a:r>
            </a:p>
          </p:txBody>
        </p:sp>
        <p:sp>
          <p:nvSpPr>
            <p:cNvPr id="66582" name="Text Box 22"/>
            <p:cNvSpPr txBox="1">
              <a:spLocks noChangeArrowheads="1"/>
            </p:cNvSpPr>
            <p:nvPr/>
          </p:nvSpPr>
          <p:spPr bwMode="auto">
            <a:xfrm>
              <a:off x="3120" y="1776"/>
              <a:ext cx="8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Elevator in</a:t>
              </a:r>
            </a:p>
            <a:p>
              <a:r>
                <a:rPr lang="en-US"/>
                <a:t>action</a:t>
              </a:r>
            </a:p>
          </p:txBody>
        </p:sp>
        <p:sp>
          <p:nvSpPr>
            <p:cNvPr id="66583" name="Text Box 23"/>
            <p:cNvSpPr txBox="1">
              <a:spLocks noChangeArrowheads="1"/>
            </p:cNvSpPr>
            <p:nvPr/>
          </p:nvSpPr>
          <p:spPr bwMode="auto">
            <a:xfrm>
              <a:off x="2390" y="3192"/>
              <a:ext cx="7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 Floor g</a:t>
              </a:r>
            </a:p>
          </p:txBody>
        </p:sp>
        <p:sp>
          <p:nvSpPr>
            <p:cNvPr id="66584" name="Text Box 24"/>
            <p:cNvSpPr txBox="1">
              <a:spLocks noChangeArrowheads="1"/>
            </p:cNvSpPr>
            <p:nvPr/>
          </p:nvSpPr>
          <p:spPr bwMode="auto">
            <a:xfrm>
              <a:off x="4118" y="2472"/>
              <a:ext cx="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 Floor f</a:t>
              </a:r>
            </a:p>
          </p:txBody>
        </p:sp>
      </p:grpSp>
      <p:sp>
        <p:nvSpPr>
          <p:cNvPr id="66586" name="Oval 26"/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6587" name="Oval 27"/>
          <p:cNvSpPr>
            <a:spLocks noChangeArrowheads="1"/>
          </p:cNvSpPr>
          <p:nvPr/>
        </p:nvSpPr>
        <p:spPr bwMode="auto">
          <a:xfrm>
            <a:off x="35052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6588" name="Oval 28"/>
          <p:cNvSpPr>
            <a:spLocks noChangeArrowheads="1"/>
          </p:cNvSpPr>
          <p:nvPr/>
        </p:nvSpPr>
        <p:spPr bwMode="auto">
          <a:xfrm>
            <a:off x="7010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6590" name="Oval 30"/>
          <p:cNvSpPr>
            <a:spLocks noChangeArrowheads="1"/>
          </p:cNvSpPr>
          <p:nvPr/>
        </p:nvSpPr>
        <p:spPr bwMode="auto">
          <a:xfrm>
            <a:off x="35052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66586" grpId="0" animBg="1"/>
      <p:bldP spid="66587" grpId="0" animBg="1"/>
      <p:bldP spid="66588" grpId="0" animBg="1"/>
      <p:bldP spid="6659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Structures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sequence of events/actions: </a:t>
            </a:r>
          </a:p>
          <a:p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r>
              <a:rPr lang="en-US"/>
              <a:t>Concurrent executions:</a:t>
            </a:r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1844675" y="27574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8945" name="Oval 33"/>
          <p:cNvSpPr>
            <a:spLocks noChangeArrowheads="1"/>
          </p:cNvSpPr>
          <p:nvPr/>
        </p:nvSpPr>
        <p:spPr bwMode="auto">
          <a:xfrm>
            <a:off x="1844675" y="50434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692275" y="2605088"/>
            <a:ext cx="6553200" cy="779462"/>
            <a:chOff x="1066" y="1641"/>
            <a:chExt cx="4128" cy="491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1690" y="1689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1066" y="164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1354" y="17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1834" y="17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2794" y="1689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2" name="Oval 10"/>
            <p:cNvSpPr>
              <a:spLocks noChangeArrowheads="1"/>
            </p:cNvSpPr>
            <p:nvPr/>
          </p:nvSpPr>
          <p:spPr bwMode="auto">
            <a:xfrm>
              <a:off x="2170" y="164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458" y="17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938" y="17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3898" y="1689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>
              <a:off x="3274" y="164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3562" y="17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4042" y="17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4522" y="1785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1632" y="1920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e1</a:t>
              </a: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2746" y="1881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e2</a:t>
              </a: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3850" y="1881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e3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1692275" y="4281488"/>
            <a:ext cx="6613525" cy="1998662"/>
            <a:chOff x="1066" y="2697"/>
            <a:chExt cx="4166" cy="1259"/>
          </a:xfrm>
        </p:grpSpPr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1690" y="3129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1066" y="3081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>
              <a:off x="1354" y="322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46" name="Text Box 34"/>
            <p:cNvSpPr txBox="1">
              <a:spLocks noChangeArrowheads="1"/>
            </p:cNvSpPr>
            <p:nvPr/>
          </p:nvSpPr>
          <p:spPr bwMode="auto">
            <a:xfrm>
              <a:off x="1632" y="3360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e1</a:t>
              </a:r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2794" y="2745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48" name="Oval 36"/>
            <p:cNvSpPr>
              <a:spLocks noChangeArrowheads="1"/>
            </p:cNvSpPr>
            <p:nvPr/>
          </p:nvSpPr>
          <p:spPr bwMode="auto">
            <a:xfrm>
              <a:off x="2170" y="2697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49" name="Line 37"/>
            <p:cNvSpPr>
              <a:spLocks noChangeShapeType="1"/>
            </p:cNvSpPr>
            <p:nvPr/>
          </p:nvSpPr>
          <p:spPr bwMode="auto">
            <a:xfrm>
              <a:off x="2458" y="284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50" name="Line 38"/>
            <p:cNvSpPr>
              <a:spLocks noChangeShapeType="1"/>
            </p:cNvSpPr>
            <p:nvPr/>
          </p:nvSpPr>
          <p:spPr bwMode="auto">
            <a:xfrm>
              <a:off x="2938" y="284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3898" y="2745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52" name="Oval 40"/>
            <p:cNvSpPr>
              <a:spLocks noChangeArrowheads="1"/>
            </p:cNvSpPr>
            <p:nvPr/>
          </p:nvSpPr>
          <p:spPr bwMode="auto">
            <a:xfrm>
              <a:off x="3274" y="2697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53" name="Line 41"/>
            <p:cNvSpPr>
              <a:spLocks noChangeShapeType="1"/>
            </p:cNvSpPr>
            <p:nvPr/>
          </p:nvSpPr>
          <p:spPr bwMode="auto">
            <a:xfrm>
              <a:off x="3562" y="284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54" name="Line 42"/>
            <p:cNvSpPr>
              <a:spLocks noChangeShapeType="1"/>
            </p:cNvSpPr>
            <p:nvPr/>
          </p:nvSpPr>
          <p:spPr bwMode="auto">
            <a:xfrm>
              <a:off x="4042" y="284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56" name="Text Box 44"/>
            <p:cNvSpPr txBox="1">
              <a:spLocks noChangeArrowheads="1"/>
            </p:cNvSpPr>
            <p:nvPr/>
          </p:nvSpPr>
          <p:spPr bwMode="auto">
            <a:xfrm>
              <a:off x="2736" y="2976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e2</a:t>
              </a:r>
            </a:p>
          </p:txBody>
        </p:sp>
        <p:sp>
          <p:nvSpPr>
            <p:cNvPr id="38957" name="Text Box 45"/>
            <p:cNvSpPr txBox="1">
              <a:spLocks noChangeArrowheads="1"/>
            </p:cNvSpPr>
            <p:nvPr/>
          </p:nvSpPr>
          <p:spPr bwMode="auto">
            <a:xfrm>
              <a:off x="3850" y="2937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e3</a:t>
              </a:r>
            </a:p>
          </p:txBody>
        </p:sp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2794" y="3513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59" name="Oval 47"/>
            <p:cNvSpPr>
              <a:spLocks noChangeArrowheads="1"/>
            </p:cNvSpPr>
            <p:nvPr/>
          </p:nvSpPr>
          <p:spPr bwMode="auto">
            <a:xfrm>
              <a:off x="2170" y="3465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60" name="Line 48"/>
            <p:cNvSpPr>
              <a:spLocks noChangeShapeType="1"/>
            </p:cNvSpPr>
            <p:nvPr/>
          </p:nvSpPr>
          <p:spPr bwMode="auto">
            <a:xfrm>
              <a:off x="2458" y="3609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61" name="Line 49"/>
            <p:cNvSpPr>
              <a:spLocks noChangeShapeType="1"/>
            </p:cNvSpPr>
            <p:nvPr/>
          </p:nvSpPr>
          <p:spPr bwMode="auto">
            <a:xfrm>
              <a:off x="2938" y="3609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3898" y="3513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63" name="Oval 51"/>
            <p:cNvSpPr>
              <a:spLocks noChangeArrowheads="1"/>
            </p:cNvSpPr>
            <p:nvPr/>
          </p:nvSpPr>
          <p:spPr bwMode="auto">
            <a:xfrm>
              <a:off x="3274" y="3465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>
              <a:off x="3562" y="3609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65" name="Line 53"/>
            <p:cNvSpPr>
              <a:spLocks noChangeShapeType="1"/>
            </p:cNvSpPr>
            <p:nvPr/>
          </p:nvSpPr>
          <p:spPr bwMode="auto">
            <a:xfrm>
              <a:off x="4042" y="3609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67" name="Text Box 55"/>
            <p:cNvSpPr txBox="1">
              <a:spLocks noChangeArrowheads="1"/>
            </p:cNvSpPr>
            <p:nvPr/>
          </p:nvSpPr>
          <p:spPr bwMode="auto">
            <a:xfrm>
              <a:off x="2736" y="3744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e4</a:t>
              </a:r>
            </a:p>
          </p:txBody>
        </p:sp>
        <p:sp>
          <p:nvSpPr>
            <p:cNvPr id="38968" name="Text Box 56"/>
            <p:cNvSpPr txBox="1">
              <a:spLocks noChangeArrowheads="1"/>
            </p:cNvSpPr>
            <p:nvPr/>
          </p:nvSpPr>
          <p:spPr bwMode="auto">
            <a:xfrm>
              <a:off x="3850" y="3705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e5</a:t>
              </a:r>
            </a:p>
          </p:txBody>
        </p:sp>
        <p:sp>
          <p:nvSpPr>
            <p:cNvPr id="38971" name="Line 59"/>
            <p:cNvSpPr>
              <a:spLocks noChangeShapeType="1"/>
            </p:cNvSpPr>
            <p:nvPr/>
          </p:nvSpPr>
          <p:spPr bwMode="auto">
            <a:xfrm flipV="1">
              <a:off x="1824" y="288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72" name="Line 60"/>
            <p:cNvSpPr>
              <a:spLocks noChangeShapeType="1"/>
            </p:cNvSpPr>
            <p:nvPr/>
          </p:nvSpPr>
          <p:spPr bwMode="auto">
            <a:xfrm>
              <a:off x="1824" y="331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74" name="Line 62"/>
            <p:cNvSpPr>
              <a:spLocks noChangeShapeType="1"/>
            </p:cNvSpPr>
            <p:nvPr/>
          </p:nvSpPr>
          <p:spPr bwMode="auto">
            <a:xfrm>
              <a:off x="4512" y="28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75" name="Line 63"/>
            <p:cNvSpPr>
              <a:spLocks noChangeShapeType="1"/>
            </p:cNvSpPr>
            <p:nvPr/>
          </p:nvSpPr>
          <p:spPr bwMode="auto">
            <a:xfrm>
              <a:off x="4560" y="36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8980" name="Oval 68"/>
          <p:cNvSpPr>
            <a:spLocks noChangeArrowheads="1"/>
          </p:cNvSpPr>
          <p:nvPr/>
        </p:nvSpPr>
        <p:spPr bwMode="auto">
          <a:xfrm>
            <a:off x="35814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54102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581400" y="4419600"/>
            <a:ext cx="228600" cy="1371600"/>
            <a:chOff x="2256" y="2784"/>
            <a:chExt cx="144" cy="864"/>
          </a:xfrm>
        </p:grpSpPr>
        <p:sp>
          <p:nvSpPr>
            <p:cNvPr id="38982" name="Oval 70"/>
            <p:cNvSpPr>
              <a:spLocks noChangeArrowheads="1"/>
            </p:cNvSpPr>
            <p:nvPr/>
          </p:nvSpPr>
          <p:spPr bwMode="auto">
            <a:xfrm>
              <a:off x="2304" y="27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83" name="Oval 71"/>
            <p:cNvSpPr>
              <a:spLocks noChangeArrowheads="1"/>
            </p:cNvSpPr>
            <p:nvPr/>
          </p:nvSpPr>
          <p:spPr bwMode="auto">
            <a:xfrm>
              <a:off x="2256" y="35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5334000" y="4419600"/>
            <a:ext cx="152400" cy="1371600"/>
            <a:chOff x="3360" y="2784"/>
            <a:chExt cx="96" cy="864"/>
          </a:xfrm>
        </p:grpSpPr>
        <p:sp>
          <p:nvSpPr>
            <p:cNvPr id="38984" name="Oval 72"/>
            <p:cNvSpPr>
              <a:spLocks noChangeArrowheads="1"/>
            </p:cNvSpPr>
            <p:nvPr/>
          </p:nvSpPr>
          <p:spPr bwMode="auto">
            <a:xfrm>
              <a:off x="3360" y="27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85" name="Oval 73"/>
            <p:cNvSpPr>
              <a:spLocks noChangeArrowheads="1"/>
            </p:cNvSpPr>
            <p:nvPr/>
          </p:nvSpPr>
          <p:spPr bwMode="auto">
            <a:xfrm>
              <a:off x="3360" y="35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2667000" y="26670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4419600" y="26670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8990" name="Rectangle 78"/>
          <p:cNvSpPr>
            <a:spLocks noChangeArrowheads="1"/>
          </p:cNvSpPr>
          <p:nvPr/>
        </p:nvSpPr>
        <p:spPr bwMode="auto">
          <a:xfrm>
            <a:off x="6172200" y="26670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8991" name="Rectangle 79"/>
          <p:cNvSpPr>
            <a:spLocks noChangeArrowheads="1"/>
          </p:cNvSpPr>
          <p:nvPr/>
        </p:nvSpPr>
        <p:spPr bwMode="auto">
          <a:xfrm>
            <a:off x="2667000" y="49530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4419600" y="4343400"/>
            <a:ext cx="228600" cy="1524000"/>
            <a:chOff x="2784" y="2736"/>
            <a:chExt cx="144" cy="960"/>
          </a:xfrm>
        </p:grpSpPr>
        <p:sp>
          <p:nvSpPr>
            <p:cNvPr id="38992" name="Rectangle 80"/>
            <p:cNvSpPr>
              <a:spLocks noChangeArrowheads="1"/>
            </p:cNvSpPr>
            <p:nvPr/>
          </p:nvSpPr>
          <p:spPr bwMode="auto">
            <a:xfrm>
              <a:off x="2784" y="2736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93" name="Rectangle 81"/>
            <p:cNvSpPr>
              <a:spLocks noChangeArrowheads="1"/>
            </p:cNvSpPr>
            <p:nvPr/>
          </p:nvSpPr>
          <p:spPr bwMode="auto">
            <a:xfrm>
              <a:off x="2784" y="3504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6172200" y="4343400"/>
            <a:ext cx="228600" cy="1524000"/>
            <a:chOff x="3888" y="2736"/>
            <a:chExt cx="144" cy="960"/>
          </a:xfrm>
        </p:grpSpPr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3888" y="2736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995" name="Rectangle 83"/>
            <p:cNvSpPr>
              <a:spLocks noChangeArrowheads="1"/>
            </p:cNvSpPr>
            <p:nvPr/>
          </p:nvSpPr>
          <p:spPr bwMode="auto">
            <a:xfrm>
              <a:off x="3888" y="3504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  <p:bldP spid="38929" grpId="0" animBg="1"/>
      <p:bldP spid="38945" grpId="0" animBg="1"/>
      <p:bldP spid="38980" grpId="0" animBg="1"/>
      <p:bldP spid="38981" grpId="0" animBg="1"/>
      <p:bldP spid="38988" grpId="0" animBg="1"/>
      <p:bldP spid="38989" grpId="0" animBg="1"/>
      <p:bldP spid="38990" grpId="0" animBg="1"/>
      <p:bldP spid="3899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Structures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Non-deterministic events - conflict, choice or decision: A choice of either e1 or e3.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905000" y="3200400"/>
            <a:ext cx="5791200" cy="1860550"/>
            <a:chOff x="1200" y="2016"/>
            <a:chExt cx="3648" cy="1172"/>
          </a:xfrm>
        </p:grpSpPr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1200" y="240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1776" y="2016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1776" y="2784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V="1">
              <a:off x="1440" y="216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1440" y="259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auto">
            <a:xfrm>
              <a:off x="2304" y="201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1920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>
              <a:off x="2544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8" name="Oval 12"/>
            <p:cNvSpPr>
              <a:spLocks noChangeArrowheads="1"/>
            </p:cNvSpPr>
            <p:nvPr/>
          </p:nvSpPr>
          <p:spPr bwMode="auto">
            <a:xfrm>
              <a:off x="2304" y="278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1920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2544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928" y="2016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2" name="Oval 16"/>
            <p:cNvSpPr>
              <a:spLocks noChangeArrowheads="1"/>
            </p:cNvSpPr>
            <p:nvPr/>
          </p:nvSpPr>
          <p:spPr bwMode="auto">
            <a:xfrm>
              <a:off x="3456" y="201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3072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>
              <a:off x="3696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2928" y="2784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3456" y="278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>
              <a:off x="3072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3696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4224" y="211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>
              <a:off x="4272" y="28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1728" y="2208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e1</a:t>
              </a:r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2880" y="2208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e2</a:t>
              </a:r>
            </a:p>
          </p:txBody>
        </p:sp>
        <p:sp>
          <p:nvSpPr>
            <p:cNvPr id="39964" name="Text Box 28"/>
            <p:cNvSpPr txBox="1">
              <a:spLocks noChangeArrowheads="1"/>
            </p:cNvSpPr>
            <p:nvPr/>
          </p:nvSpPr>
          <p:spPr bwMode="auto">
            <a:xfrm>
              <a:off x="1728" y="2976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e3</a:t>
              </a:r>
            </a:p>
          </p:txBody>
        </p:sp>
        <p:sp>
          <p:nvSpPr>
            <p:cNvPr id="39965" name="Text Box 29"/>
            <p:cNvSpPr txBox="1">
              <a:spLocks noChangeArrowheads="1"/>
            </p:cNvSpPr>
            <p:nvPr/>
          </p:nvSpPr>
          <p:spPr bwMode="auto">
            <a:xfrm>
              <a:off x="2880" y="2976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e4</a:t>
              </a:r>
            </a:p>
          </p:txBody>
        </p:sp>
      </p:grp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19812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5638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2057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auto">
          <a:xfrm>
            <a:off x="3810000" y="3352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5562600" y="3352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2819400" y="44196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4648200" y="44196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2819400" y="3200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4648200" y="3200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66" grpId="0" animBg="1"/>
      <p:bldP spid="39970" grpId="0" animBg="1"/>
      <p:bldP spid="39971" grpId="0" animBg="1"/>
      <p:bldP spid="39972" grpId="0" animBg="1"/>
      <p:bldP spid="39973" grpId="0" animBg="1"/>
      <p:bldP spid="39974" grpId="0" animBg="1"/>
      <p:bldP spid="39975" grpId="0" animBg="1"/>
      <p:bldP spid="39978" grpId="0" animBg="1"/>
      <p:bldP spid="39979" grpId="0" animBg="1"/>
      <p:bldP spid="3998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Structures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5011" name="Oval 19"/>
          <p:cNvSpPr>
            <a:spLocks noChangeArrowheads="1"/>
          </p:cNvSpPr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5012" name="Oval 20"/>
          <p:cNvSpPr>
            <a:spLocks noChangeArrowheads="1"/>
          </p:cNvSpPr>
          <p:nvPr/>
        </p:nvSpPr>
        <p:spPr bwMode="auto">
          <a:xfrm>
            <a:off x="21336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3505200" y="37338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5014" name="Oval 2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057400" y="2895600"/>
            <a:ext cx="228600" cy="2362200"/>
            <a:chOff x="1296" y="1824"/>
            <a:chExt cx="144" cy="1488"/>
          </a:xfrm>
        </p:grpSpPr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1344" y="18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5016" name="Oval 24"/>
            <p:cNvSpPr>
              <a:spLocks noChangeArrowheads="1"/>
            </p:cNvSpPr>
            <p:nvPr/>
          </p:nvSpPr>
          <p:spPr bwMode="auto">
            <a:xfrm>
              <a:off x="1296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5017" name="Oval 25"/>
            <p:cNvSpPr>
              <a:spLocks noChangeArrowheads="1"/>
            </p:cNvSpPr>
            <p:nvPr/>
          </p:nvSpPr>
          <p:spPr bwMode="auto">
            <a:xfrm>
              <a:off x="1344" y="32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1447800" y="2819400"/>
            <a:ext cx="5410200" cy="2514600"/>
            <a:chOff x="912" y="1776"/>
            <a:chExt cx="3408" cy="1584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12" y="1776"/>
              <a:ext cx="3408" cy="1584"/>
              <a:chOff x="912" y="1776"/>
              <a:chExt cx="3408" cy="1584"/>
            </a:xfrm>
          </p:grpSpPr>
          <p:sp>
            <p:nvSpPr>
              <p:cNvPr id="84996" name="Oval 4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4997" name="Oval 5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1248" y="312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4999" name="Rectangle 7"/>
              <p:cNvSpPr>
                <a:spLocks noChangeArrowheads="1"/>
              </p:cNvSpPr>
              <p:nvPr/>
            </p:nvSpPr>
            <p:spPr bwMode="auto">
              <a:xfrm>
                <a:off x="2208" y="2352"/>
                <a:ext cx="19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5000" name="Line 8"/>
              <p:cNvSpPr>
                <a:spLocks noChangeShapeType="1"/>
              </p:cNvSpPr>
              <p:nvPr/>
            </p:nvSpPr>
            <p:spPr bwMode="auto">
              <a:xfrm>
                <a:off x="1488" y="1920"/>
                <a:ext cx="72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001" name="Line 9"/>
              <p:cNvSpPr>
                <a:spLocks noChangeShapeType="1"/>
              </p:cNvSpPr>
              <p:nvPr/>
            </p:nvSpPr>
            <p:spPr bwMode="auto">
              <a:xfrm>
                <a:off x="1488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002" name="Line 10"/>
              <p:cNvSpPr>
                <a:spLocks noChangeShapeType="1"/>
              </p:cNvSpPr>
              <p:nvPr/>
            </p:nvSpPr>
            <p:spPr bwMode="auto">
              <a:xfrm flipV="1">
                <a:off x="1488" y="2592"/>
                <a:ext cx="72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003" name="Line 11"/>
              <p:cNvSpPr>
                <a:spLocks noChangeShapeType="1"/>
              </p:cNvSpPr>
              <p:nvPr/>
            </p:nvSpPr>
            <p:spPr bwMode="auto">
              <a:xfrm>
                <a:off x="912" y="187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004" name="Line 12"/>
              <p:cNvSpPr>
                <a:spLocks noChangeShapeType="1"/>
              </p:cNvSpPr>
              <p:nvPr/>
            </p:nvSpPr>
            <p:spPr bwMode="auto">
              <a:xfrm>
                <a:off x="960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005" name="Line 13"/>
              <p:cNvSpPr>
                <a:spLocks noChangeShapeType="1"/>
              </p:cNvSpPr>
              <p:nvPr/>
            </p:nvSpPr>
            <p:spPr bwMode="auto">
              <a:xfrm>
                <a:off x="960" y="32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007" name="Oval 15"/>
              <p:cNvSpPr>
                <a:spLocks noChangeArrowheads="1"/>
              </p:cNvSpPr>
              <p:nvPr/>
            </p:nvSpPr>
            <p:spPr bwMode="auto">
              <a:xfrm>
                <a:off x="3168" y="240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5009" name="Line 17"/>
              <p:cNvSpPr>
                <a:spLocks noChangeShapeType="1"/>
              </p:cNvSpPr>
              <p:nvPr/>
            </p:nvSpPr>
            <p:spPr bwMode="auto">
              <a:xfrm>
                <a:off x="3408" y="2496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85019" name="Text Box 27"/>
            <p:cNvSpPr txBox="1">
              <a:spLocks noChangeArrowheads="1"/>
            </p:cNvSpPr>
            <p:nvPr/>
          </p:nvSpPr>
          <p:spPr bwMode="auto">
            <a:xfrm>
              <a:off x="2198" y="2664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e1</a:t>
              </a:r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build="p" autoUpdateAnimBg="0"/>
      <p:bldP spid="85008" grpId="0" animBg="1"/>
      <p:bldP spid="85011" grpId="0" animBg="1"/>
      <p:bldP spid="85012" grpId="0" animBg="1"/>
      <p:bldP spid="85013" grpId="0" animBg="1"/>
      <p:bldP spid="850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Net </a:t>
            </a:r>
            <a:r>
              <a:rPr lang="en-AU" dirty="0" err="1" smtClean="0"/>
              <a:t>Struture</a:t>
            </a:r>
            <a:r>
              <a:rPr lang="en-AU" dirty="0" smtClean="0"/>
              <a:t> </a:t>
            </a:r>
            <a:r>
              <a:rPr lang="en-AU" smtClean="0"/>
              <a:t>– </a:t>
            </a:r>
            <a:r>
              <a:rPr lang="en-AU" smtClean="0"/>
              <a:t>Confusion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980" y="1828800"/>
            <a:ext cx="46016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308304" y="5301208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 smtClean="0"/>
              <a:t>Murata (1989)</a:t>
            </a:r>
            <a:endParaRPr lang="en-AU" i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Modelling 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00808"/>
            <a:ext cx="7397824" cy="4242792"/>
          </a:xfrm>
        </p:spPr>
        <p:txBody>
          <a:bodyPr/>
          <a:lstStyle/>
          <a:p>
            <a:r>
              <a:rPr lang="en-AU" sz="2800" dirty="0" smtClean="0"/>
              <a:t>Finite State Machines</a:t>
            </a:r>
          </a:p>
          <a:p>
            <a:r>
              <a:rPr lang="en-AU" sz="2800" dirty="0" smtClean="0"/>
              <a:t>Parallel Activities</a:t>
            </a:r>
          </a:p>
          <a:p>
            <a:r>
              <a:rPr lang="en-AU" sz="2800" dirty="0" smtClean="0"/>
              <a:t>Dataflow Computation</a:t>
            </a:r>
          </a:p>
          <a:p>
            <a:r>
              <a:rPr lang="en-AU" sz="2800" dirty="0" smtClean="0"/>
              <a:t>Communication Protocols</a:t>
            </a:r>
          </a:p>
          <a:p>
            <a:r>
              <a:rPr lang="en-AU" sz="2800" dirty="0" smtClean="0"/>
              <a:t>Synchronisation Control</a:t>
            </a:r>
          </a:p>
          <a:p>
            <a:r>
              <a:rPr lang="en-AU" sz="2800" dirty="0" smtClean="0"/>
              <a:t>Producer Consumer </a:t>
            </a:r>
            <a:r>
              <a:rPr lang="en-AU" sz="2800" dirty="0" smtClean="0"/>
              <a:t>Systems</a:t>
            </a:r>
            <a:endParaRPr lang="en-AU" sz="2800" dirty="0" smtClean="0"/>
          </a:p>
          <a:p>
            <a:r>
              <a:rPr lang="en-AU" sz="2800" dirty="0" smtClean="0"/>
              <a:t>Multiprocessor Systems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Properties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Behavioural properties </a:t>
            </a:r>
          </a:p>
          <a:p>
            <a:pPr lvl="1"/>
            <a:r>
              <a:rPr lang="en-AU" dirty="0" smtClean="0"/>
              <a:t>Properties hold given an initial marking</a:t>
            </a:r>
          </a:p>
          <a:p>
            <a:r>
              <a:rPr lang="en-AU" dirty="0" smtClean="0"/>
              <a:t>Structural properties</a:t>
            </a:r>
          </a:p>
          <a:p>
            <a:pPr lvl="1"/>
            <a:r>
              <a:rPr lang="en-AU" dirty="0" smtClean="0"/>
              <a:t>Independent of initial markings</a:t>
            </a:r>
          </a:p>
          <a:p>
            <a:pPr lvl="1"/>
            <a:r>
              <a:rPr lang="en-AU" dirty="0" smtClean="0"/>
              <a:t>Relies on the topology of the net structure.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Behavioural Properties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Reachability</a:t>
            </a:r>
            <a:endParaRPr lang="en-US" sz="2800" dirty="0"/>
          </a:p>
          <a:p>
            <a:r>
              <a:rPr lang="en-US" sz="2800" dirty="0" err="1"/>
              <a:t>Boundedness</a:t>
            </a:r>
            <a:endParaRPr lang="en-US" sz="2800" dirty="0"/>
          </a:p>
          <a:p>
            <a:r>
              <a:rPr lang="en-US" sz="2800" dirty="0" err="1" smtClean="0"/>
              <a:t>Liveness</a:t>
            </a:r>
            <a:endParaRPr lang="en-US" sz="2800" dirty="0"/>
          </a:p>
          <a:p>
            <a:r>
              <a:rPr lang="en-AU" sz="2800" dirty="0"/>
              <a:t>Reversibility</a:t>
            </a:r>
          </a:p>
          <a:p>
            <a:r>
              <a:rPr lang="en-AU" sz="2800" dirty="0" err="1" smtClean="0"/>
              <a:t>Coverability</a:t>
            </a:r>
            <a:endParaRPr lang="en-AU" sz="2800" dirty="0" smtClean="0"/>
          </a:p>
          <a:p>
            <a:r>
              <a:rPr lang="en-AU" sz="2800" dirty="0" smtClean="0"/>
              <a:t>Etc....</a:t>
            </a:r>
            <a:endParaRPr lang="en-AU" sz="2800" dirty="0" smtClean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Example: EFTPOS System (A Petri net)</a:t>
            </a:r>
          </a:p>
        </p:txBody>
      </p:sp>
      <p:grpSp>
        <p:nvGrpSpPr>
          <p:cNvPr id="92248" name="Group 88"/>
          <p:cNvGrpSpPr>
            <a:grpSpLocks/>
          </p:cNvGrpSpPr>
          <p:nvPr/>
        </p:nvGrpSpPr>
        <p:grpSpPr bwMode="auto">
          <a:xfrm>
            <a:off x="822325" y="1905000"/>
            <a:ext cx="8083550" cy="4191000"/>
            <a:chOff x="518" y="1200"/>
            <a:chExt cx="5092" cy="2640"/>
          </a:xfrm>
        </p:grpSpPr>
        <p:sp>
          <p:nvSpPr>
            <p:cNvPr id="92176" name="Oval 16"/>
            <p:cNvSpPr>
              <a:spLocks noChangeArrowheads="1"/>
            </p:cNvSpPr>
            <p:nvPr/>
          </p:nvSpPr>
          <p:spPr bwMode="auto">
            <a:xfrm>
              <a:off x="720" y="14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92247" name="Group 87"/>
            <p:cNvGrpSpPr>
              <a:grpSpLocks/>
            </p:cNvGrpSpPr>
            <p:nvPr/>
          </p:nvGrpSpPr>
          <p:grpSpPr bwMode="auto">
            <a:xfrm>
              <a:off x="518" y="1200"/>
              <a:ext cx="5092" cy="2640"/>
              <a:chOff x="518" y="1200"/>
              <a:chExt cx="5092" cy="2640"/>
            </a:xfrm>
          </p:grpSpPr>
          <p:grpSp>
            <p:nvGrpSpPr>
              <p:cNvPr id="92186" name="Group 26"/>
              <p:cNvGrpSpPr>
                <a:grpSpLocks/>
              </p:cNvGrpSpPr>
              <p:nvPr/>
            </p:nvGrpSpPr>
            <p:grpSpPr bwMode="auto">
              <a:xfrm>
                <a:off x="518" y="1200"/>
                <a:ext cx="5092" cy="2640"/>
                <a:chOff x="518" y="1200"/>
                <a:chExt cx="5092" cy="2640"/>
              </a:xfrm>
            </p:grpSpPr>
            <p:sp>
              <p:nvSpPr>
                <p:cNvPr id="92187" name="Oval 27"/>
                <p:cNvSpPr>
                  <a:spLocks noChangeArrowheads="1"/>
                </p:cNvSpPr>
                <p:nvPr/>
              </p:nvSpPr>
              <p:spPr bwMode="auto">
                <a:xfrm>
                  <a:off x="624" y="1392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1392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189" name="Line 29"/>
                <p:cNvSpPr>
                  <a:spLocks noChangeShapeType="1"/>
                </p:cNvSpPr>
                <p:nvPr/>
              </p:nvSpPr>
              <p:spPr bwMode="auto">
                <a:xfrm>
                  <a:off x="864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190" name="Line 30"/>
                <p:cNvSpPr>
                  <a:spLocks noChangeShapeType="1"/>
                </p:cNvSpPr>
                <p:nvPr/>
              </p:nvSpPr>
              <p:spPr bwMode="auto">
                <a:xfrm>
                  <a:off x="1392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191" name="Oval 31"/>
                <p:cNvSpPr>
                  <a:spLocks noChangeArrowheads="1"/>
                </p:cNvSpPr>
                <p:nvPr/>
              </p:nvSpPr>
              <p:spPr bwMode="auto">
                <a:xfrm>
                  <a:off x="1728" y="1392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192" name="Rectangle 32"/>
                <p:cNvSpPr>
                  <a:spLocks noChangeArrowheads="1"/>
                </p:cNvSpPr>
                <p:nvPr/>
              </p:nvSpPr>
              <p:spPr bwMode="auto">
                <a:xfrm>
                  <a:off x="2304" y="1392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193" name="Line 33"/>
                <p:cNvSpPr>
                  <a:spLocks noChangeShapeType="1"/>
                </p:cNvSpPr>
                <p:nvPr/>
              </p:nvSpPr>
              <p:spPr bwMode="auto">
                <a:xfrm>
                  <a:off x="1968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194" name="Oval 34"/>
                <p:cNvSpPr>
                  <a:spLocks noChangeArrowheads="1"/>
                </p:cNvSpPr>
                <p:nvPr/>
              </p:nvSpPr>
              <p:spPr bwMode="auto">
                <a:xfrm>
                  <a:off x="2832" y="1392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195" name="Rectangle 35"/>
                <p:cNvSpPr>
                  <a:spLocks noChangeArrowheads="1"/>
                </p:cNvSpPr>
                <p:nvPr/>
              </p:nvSpPr>
              <p:spPr bwMode="auto">
                <a:xfrm>
                  <a:off x="3408" y="1392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196" name="Line 36"/>
                <p:cNvSpPr>
                  <a:spLocks noChangeShapeType="1"/>
                </p:cNvSpPr>
                <p:nvPr/>
              </p:nvSpPr>
              <p:spPr bwMode="auto">
                <a:xfrm>
                  <a:off x="3072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197" name="Line 37"/>
                <p:cNvSpPr>
                  <a:spLocks noChangeShapeType="1"/>
                </p:cNvSpPr>
                <p:nvPr/>
              </p:nvSpPr>
              <p:spPr bwMode="auto">
                <a:xfrm>
                  <a:off x="2496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19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18" y="1608"/>
                  <a:ext cx="4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Initial</a:t>
                  </a:r>
                </a:p>
              </p:txBody>
            </p:sp>
            <p:sp>
              <p:nvSpPr>
                <p:cNvPr id="9219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56" y="1200"/>
                  <a:ext cx="5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1 digit</a:t>
                  </a:r>
                </a:p>
              </p:txBody>
            </p:sp>
            <p:sp>
              <p:nvSpPr>
                <p:cNvPr id="9220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160" y="1200"/>
                  <a:ext cx="5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1 digit</a:t>
                  </a:r>
                </a:p>
              </p:txBody>
            </p:sp>
            <p:sp>
              <p:nvSpPr>
                <p:cNvPr id="9220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264" y="1200"/>
                  <a:ext cx="5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1 digit</a:t>
                  </a:r>
                </a:p>
              </p:txBody>
            </p:sp>
            <p:sp>
              <p:nvSpPr>
                <p:cNvPr id="9220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368" y="1200"/>
                  <a:ext cx="5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1 digit</a:t>
                  </a:r>
                </a:p>
              </p:txBody>
            </p:sp>
            <p:sp>
              <p:nvSpPr>
                <p:cNvPr id="92203" name="Oval 43"/>
                <p:cNvSpPr>
                  <a:spLocks noChangeArrowheads="1"/>
                </p:cNvSpPr>
                <p:nvPr/>
              </p:nvSpPr>
              <p:spPr bwMode="auto">
                <a:xfrm>
                  <a:off x="3936" y="1392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04" name="Rectangle 44"/>
                <p:cNvSpPr>
                  <a:spLocks noChangeArrowheads="1"/>
                </p:cNvSpPr>
                <p:nvPr/>
              </p:nvSpPr>
              <p:spPr bwMode="auto">
                <a:xfrm>
                  <a:off x="4512" y="1392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05" name="Line 45"/>
                <p:cNvSpPr>
                  <a:spLocks noChangeShapeType="1"/>
                </p:cNvSpPr>
                <p:nvPr/>
              </p:nvSpPr>
              <p:spPr bwMode="auto">
                <a:xfrm>
                  <a:off x="4176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06" name="Line 46"/>
                <p:cNvSpPr>
                  <a:spLocks noChangeShapeType="1"/>
                </p:cNvSpPr>
                <p:nvPr/>
              </p:nvSpPr>
              <p:spPr bwMode="auto">
                <a:xfrm>
                  <a:off x="3600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0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718" y="1608"/>
                  <a:ext cx="2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d1</a:t>
                  </a:r>
                </a:p>
              </p:txBody>
            </p:sp>
            <p:sp>
              <p:nvSpPr>
                <p:cNvPr id="9220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822" y="1608"/>
                  <a:ext cx="2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d2</a:t>
                  </a:r>
                </a:p>
              </p:txBody>
            </p:sp>
            <p:sp>
              <p:nvSpPr>
                <p:cNvPr id="9220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926" y="1608"/>
                  <a:ext cx="2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d3</a:t>
                  </a:r>
                </a:p>
              </p:txBody>
            </p:sp>
            <p:sp>
              <p:nvSpPr>
                <p:cNvPr id="92210" name="Oval 50"/>
                <p:cNvSpPr>
                  <a:spLocks noChangeArrowheads="1"/>
                </p:cNvSpPr>
                <p:nvPr/>
              </p:nvSpPr>
              <p:spPr bwMode="auto">
                <a:xfrm>
                  <a:off x="5040" y="1392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11" name="Line 51"/>
                <p:cNvSpPr>
                  <a:spLocks noChangeShapeType="1"/>
                </p:cNvSpPr>
                <p:nvPr/>
              </p:nvSpPr>
              <p:spPr bwMode="auto">
                <a:xfrm>
                  <a:off x="4704" y="153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1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040" y="1200"/>
                  <a:ext cx="2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d4</a:t>
                  </a:r>
                </a:p>
              </p:txBody>
            </p:sp>
            <p:sp>
              <p:nvSpPr>
                <p:cNvPr id="92213" name="Line 53"/>
                <p:cNvSpPr>
                  <a:spLocks noChangeShapeType="1"/>
                </p:cNvSpPr>
                <p:nvPr/>
              </p:nvSpPr>
              <p:spPr bwMode="auto">
                <a:xfrm>
                  <a:off x="5184" y="1632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14" name="Rectangle 54"/>
                <p:cNvSpPr>
                  <a:spLocks noChangeArrowheads="1"/>
                </p:cNvSpPr>
                <p:nvPr/>
              </p:nvSpPr>
              <p:spPr bwMode="auto">
                <a:xfrm>
                  <a:off x="5088" y="2016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1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5270" y="2040"/>
                  <a:ext cx="3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OK</a:t>
                  </a:r>
                </a:p>
              </p:txBody>
            </p:sp>
            <p:sp>
              <p:nvSpPr>
                <p:cNvPr id="92216" name="Line 56"/>
                <p:cNvSpPr>
                  <a:spLocks noChangeShapeType="1"/>
                </p:cNvSpPr>
                <p:nvPr/>
              </p:nvSpPr>
              <p:spPr bwMode="auto">
                <a:xfrm>
                  <a:off x="5184" y="225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17" name="Oval 57"/>
                <p:cNvSpPr>
                  <a:spLocks noChangeArrowheads="1"/>
                </p:cNvSpPr>
                <p:nvPr/>
              </p:nvSpPr>
              <p:spPr bwMode="auto">
                <a:xfrm>
                  <a:off x="5088" y="2640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1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608" y="2592"/>
                  <a:ext cx="58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Ctr="1">
                  <a:spAutoFit/>
                </a:bodyPr>
                <a:lstStyle/>
                <a:p>
                  <a:r>
                    <a:rPr lang="en-US"/>
                    <a:t>OK</a:t>
                  </a:r>
                </a:p>
                <a:p>
                  <a:r>
                    <a:rPr lang="en-US"/>
                    <a:t>pressed</a:t>
                  </a:r>
                </a:p>
              </p:txBody>
            </p:sp>
            <p:sp>
              <p:nvSpPr>
                <p:cNvPr id="92219" name="Oval 59"/>
                <p:cNvSpPr>
                  <a:spLocks noChangeArrowheads="1"/>
                </p:cNvSpPr>
                <p:nvPr/>
              </p:nvSpPr>
              <p:spPr bwMode="auto">
                <a:xfrm>
                  <a:off x="5136" y="3600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20" name="Oval 60"/>
                <p:cNvSpPr>
                  <a:spLocks noChangeArrowheads="1"/>
                </p:cNvSpPr>
                <p:nvPr/>
              </p:nvSpPr>
              <p:spPr bwMode="auto">
                <a:xfrm>
                  <a:off x="2496" y="3024"/>
                  <a:ext cx="240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21" name="Rectangle 61"/>
                <p:cNvSpPr>
                  <a:spLocks noChangeArrowheads="1"/>
                </p:cNvSpPr>
                <p:nvPr/>
              </p:nvSpPr>
              <p:spPr bwMode="auto">
                <a:xfrm>
                  <a:off x="5136" y="3120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22" name="Line 62"/>
                <p:cNvSpPr>
                  <a:spLocks noChangeShapeType="1"/>
                </p:cNvSpPr>
                <p:nvPr/>
              </p:nvSpPr>
              <p:spPr bwMode="auto">
                <a:xfrm>
                  <a:off x="5232" y="288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23" name="Line 63"/>
                <p:cNvSpPr>
                  <a:spLocks noChangeShapeType="1"/>
                </p:cNvSpPr>
                <p:nvPr/>
              </p:nvSpPr>
              <p:spPr bwMode="auto">
                <a:xfrm>
                  <a:off x="5232" y="33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2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560" y="3120"/>
                  <a:ext cx="6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approve</a:t>
                  </a:r>
                </a:p>
              </p:txBody>
            </p:sp>
            <p:sp>
              <p:nvSpPr>
                <p:cNvPr id="9222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464" y="3600"/>
                  <a:ext cx="70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approved</a:t>
                  </a:r>
                </a:p>
              </p:txBody>
            </p:sp>
            <p:sp>
              <p:nvSpPr>
                <p:cNvPr id="92226" name="Rectangle 66"/>
                <p:cNvSpPr>
                  <a:spLocks noChangeArrowheads="1"/>
                </p:cNvSpPr>
                <p:nvPr/>
              </p:nvSpPr>
              <p:spPr bwMode="auto">
                <a:xfrm>
                  <a:off x="2064" y="2208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27" name="Rectangle 67"/>
                <p:cNvSpPr>
                  <a:spLocks noChangeArrowheads="1"/>
                </p:cNvSpPr>
                <p:nvPr/>
              </p:nvSpPr>
              <p:spPr bwMode="auto">
                <a:xfrm>
                  <a:off x="2736" y="2208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28" name="Rectangle 68"/>
                <p:cNvSpPr>
                  <a:spLocks noChangeArrowheads="1"/>
                </p:cNvSpPr>
                <p:nvPr/>
              </p:nvSpPr>
              <p:spPr bwMode="auto">
                <a:xfrm>
                  <a:off x="3504" y="2208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29" name="Rectangle 69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30" name="Rectangle 70"/>
                <p:cNvSpPr>
                  <a:spLocks noChangeArrowheads="1"/>
                </p:cNvSpPr>
                <p:nvPr/>
              </p:nvSpPr>
              <p:spPr bwMode="auto">
                <a:xfrm>
                  <a:off x="4080" y="2256"/>
                  <a:ext cx="1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231" name="Line 71"/>
                <p:cNvSpPr>
                  <a:spLocks noChangeShapeType="1"/>
                </p:cNvSpPr>
                <p:nvPr/>
              </p:nvSpPr>
              <p:spPr bwMode="auto">
                <a:xfrm>
                  <a:off x="1920" y="1632"/>
                  <a:ext cx="24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2" name="Line 72"/>
                <p:cNvSpPr>
                  <a:spLocks noChangeShapeType="1"/>
                </p:cNvSpPr>
                <p:nvPr/>
              </p:nvSpPr>
              <p:spPr bwMode="auto">
                <a:xfrm>
                  <a:off x="2256" y="244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3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2832" y="1632"/>
                  <a:ext cx="96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4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2640" y="2448"/>
                  <a:ext cx="192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5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3648" y="1632"/>
                  <a:ext cx="384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6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2736" y="2400"/>
                  <a:ext cx="768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7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4272" y="1632"/>
                  <a:ext cx="816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8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2736" y="2448"/>
                  <a:ext cx="134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39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3888" y="2784"/>
                  <a:ext cx="120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40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2736" y="3120"/>
                  <a:ext cx="96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2241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718" y="2184"/>
                  <a:ext cx="3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OK</a:t>
                  </a:r>
                </a:p>
              </p:txBody>
            </p:sp>
            <p:sp>
              <p:nvSpPr>
                <p:cNvPr id="9224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438" y="2184"/>
                  <a:ext cx="3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OK</a:t>
                  </a:r>
                </a:p>
              </p:txBody>
            </p:sp>
            <p:sp>
              <p:nvSpPr>
                <p:cNvPr id="9224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158" y="2184"/>
                  <a:ext cx="3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OK</a:t>
                  </a:r>
                </a:p>
              </p:txBody>
            </p:sp>
            <p:sp>
              <p:nvSpPr>
                <p:cNvPr id="92244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4310" y="2280"/>
                  <a:ext cx="3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OK</a:t>
                  </a:r>
                </a:p>
              </p:txBody>
            </p:sp>
            <p:sp>
              <p:nvSpPr>
                <p:cNvPr id="92245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3542" y="3192"/>
                  <a:ext cx="5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Reject</a:t>
                  </a:r>
                </a:p>
              </p:txBody>
            </p:sp>
          </p:grpSp>
          <p:sp>
            <p:nvSpPr>
              <p:cNvPr id="92246" name="Text Box 86"/>
              <p:cNvSpPr txBox="1">
                <a:spLocks noChangeArrowheads="1"/>
              </p:cNvSpPr>
              <p:nvPr/>
            </p:nvSpPr>
            <p:spPr bwMode="auto">
              <a:xfrm>
                <a:off x="1776" y="3024"/>
                <a:ext cx="7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Rejected!</a:t>
                </a:r>
              </a:p>
            </p:txBody>
          </p:sp>
        </p:grp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Reachability</a:t>
            </a:r>
          </a:p>
        </p:txBody>
      </p:sp>
      <p:grpSp>
        <p:nvGrpSpPr>
          <p:cNvPr id="43093" name="Group 85"/>
          <p:cNvGrpSpPr>
            <a:grpSpLocks/>
          </p:cNvGrpSpPr>
          <p:nvPr/>
        </p:nvGrpSpPr>
        <p:grpSpPr bwMode="auto">
          <a:xfrm>
            <a:off x="914400" y="1600200"/>
            <a:ext cx="7950200" cy="3886200"/>
            <a:chOff x="576" y="1008"/>
            <a:chExt cx="5008" cy="2448"/>
          </a:xfrm>
        </p:grpSpPr>
        <p:sp>
          <p:nvSpPr>
            <p:cNvPr id="43011" name="Oval 3"/>
            <p:cNvSpPr>
              <a:spLocks noChangeArrowheads="1"/>
            </p:cNvSpPr>
            <p:nvPr/>
          </p:nvSpPr>
          <p:spPr bwMode="auto">
            <a:xfrm>
              <a:off x="720" y="225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1344" y="2640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960" y="1920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960" y="244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auto">
            <a:xfrm>
              <a:off x="2064" y="153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auto">
            <a:xfrm>
              <a:off x="2064" y="283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1344" y="1824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3072" y="1344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3072" y="2976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3072" y="2160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1" name="Oval 13"/>
            <p:cNvSpPr>
              <a:spLocks noChangeArrowheads="1"/>
            </p:cNvSpPr>
            <p:nvPr/>
          </p:nvSpPr>
          <p:spPr bwMode="auto">
            <a:xfrm>
              <a:off x="4128" y="297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4080" y="129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flipV="1">
              <a:off x="1488" y="168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>
              <a:off x="1488" y="2736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 flipV="1">
              <a:off x="2304" y="1440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 flipV="1">
              <a:off x="3216" y="1392"/>
              <a:ext cx="8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2160" y="2160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2208" y="1776"/>
              <a:ext cx="1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2208" y="2352"/>
              <a:ext cx="1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 flipV="1">
              <a:off x="2304" y="2256"/>
              <a:ext cx="76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 flipV="1">
              <a:off x="3216" y="1536"/>
              <a:ext cx="91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2304" y="2976"/>
              <a:ext cx="76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3" name="Line 25"/>
            <p:cNvSpPr>
              <a:spLocks noChangeShapeType="1"/>
            </p:cNvSpPr>
            <p:nvPr/>
          </p:nvSpPr>
          <p:spPr bwMode="auto">
            <a:xfrm>
              <a:off x="3216" y="3072"/>
              <a:ext cx="9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4224" y="2160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5" name="Line 27"/>
            <p:cNvSpPr>
              <a:spLocks noChangeShapeType="1"/>
            </p:cNvSpPr>
            <p:nvPr/>
          </p:nvSpPr>
          <p:spPr bwMode="auto">
            <a:xfrm>
              <a:off x="4224" y="1536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auto">
            <a:xfrm flipH="1">
              <a:off x="4272" y="2352"/>
              <a:ext cx="4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7" name="Rectangle 29"/>
            <p:cNvSpPr>
              <a:spLocks noChangeArrowheads="1"/>
            </p:cNvSpPr>
            <p:nvPr/>
          </p:nvSpPr>
          <p:spPr bwMode="auto">
            <a:xfrm>
              <a:off x="2016" y="3264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8" name="Rectangle 30"/>
            <p:cNvSpPr>
              <a:spLocks noChangeArrowheads="1"/>
            </p:cNvSpPr>
            <p:nvPr/>
          </p:nvSpPr>
          <p:spPr bwMode="auto">
            <a:xfrm>
              <a:off x="1968" y="1008"/>
              <a:ext cx="14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39" name="Line 31"/>
            <p:cNvSpPr>
              <a:spLocks noChangeShapeType="1"/>
            </p:cNvSpPr>
            <p:nvPr/>
          </p:nvSpPr>
          <p:spPr bwMode="auto">
            <a:xfrm>
              <a:off x="4272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0" name="Line 32"/>
            <p:cNvSpPr>
              <a:spLocks noChangeShapeType="1"/>
            </p:cNvSpPr>
            <p:nvPr/>
          </p:nvSpPr>
          <p:spPr bwMode="auto">
            <a:xfrm flipH="1">
              <a:off x="2160" y="3360"/>
              <a:ext cx="21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1" name="Line 33"/>
            <p:cNvSpPr>
              <a:spLocks noChangeShapeType="1"/>
            </p:cNvSpPr>
            <p:nvPr/>
          </p:nvSpPr>
          <p:spPr bwMode="auto">
            <a:xfrm flipH="1">
              <a:off x="864" y="3360"/>
              <a:ext cx="115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2" name="Line 34"/>
            <p:cNvSpPr>
              <a:spLocks noChangeShapeType="1"/>
            </p:cNvSpPr>
            <p:nvPr/>
          </p:nvSpPr>
          <p:spPr bwMode="auto">
            <a:xfrm flipV="1">
              <a:off x="864" y="2496"/>
              <a:ext cx="1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 flipV="1">
              <a:off x="422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4" name="Line 36"/>
            <p:cNvSpPr>
              <a:spLocks noChangeShapeType="1"/>
            </p:cNvSpPr>
            <p:nvPr/>
          </p:nvSpPr>
          <p:spPr bwMode="auto">
            <a:xfrm flipH="1">
              <a:off x="2112" y="1104"/>
              <a:ext cx="21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5" name="Line 37"/>
            <p:cNvSpPr>
              <a:spLocks noChangeShapeType="1"/>
            </p:cNvSpPr>
            <p:nvPr/>
          </p:nvSpPr>
          <p:spPr bwMode="auto">
            <a:xfrm flipH="1">
              <a:off x="864" y="1104"/>
              <a:ext cx="110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6" name="Line 38"/>
            <p:cNvSpPr>
              <a:spLocks noChangeShapeType="1"/>
            </p:cNvSpPr>
            <p:nvPr/>
          </p:nvSpPr>
          <p:spPr bwMode="auto">
            <a:xfrm>
              <a:off x="864" y="1104"/>
              <a:ext cx="1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47" name="Text Box 39"/>
            <p:cNvSpPr txBox="1">
              <a:spLocks noChangeArrowheads="1"/>
            </p:cNvSpPr>
            <p:nvPr/>
          </p:nvSpPr>
          <p:spPr bwMode="auto">
            <a:xfrm>
              <a:off x="1776" y="105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/>
                <a:t>t8</a:t>
              </a:r>
              <a:endParaRPr lang="en-US" sz="2400" b="0"/>
            </a:p>
          </p:txBody>
        </p:sp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1296" y="1584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t1</a:t>
              </a:r>
              <a:endParaRPr lang="en-US" sz="2400" b="0"/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576" y="2016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/>
                <a:t>p1</a:t>
              </a:r>
              <a:endParaRPr lang="en-US" sz="2400" b="0"/>
            </a:p>
          </p:txBody>
        </p:sp>
        <p:sp>
          <p:nvSpPr>
            <p:cNvPr id="43050" name="Text Box 42"/>
            <p:cNvSpPr txBox="1">
              <a:spLocks noChangeArrowheads="1"/>
            </p:cNvSpPr>
            <p:nvPr/>
          </p:nvSpPr>
          <p:spPr bwMode="auto">
            <a:xfrm>
              <a:off x="1296" y="283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t2</a:t>
              </a:r>
              <a:endParaRPr lang="en-US" sz="2400" b="0"/>
            </a:p>
          </p:txBody>
        </p:sp>
        <p:sp>
          <p:nvSpPr>
            <p:cNvPr id="43051" name="Text Box 43"/>
            <p:cNvSpPr txBox="1">
              <a:spLocks noChangeArrowheads="1"/>
            </p:cNvSpPr>
            <p:nvPr/>
          </p:nvSpPr>
          <p:spPr bwMode="auto">
            <a:xfrm>
              <a:off x="1872" y="140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p2</a:t>
              </a:r>
              <a:endParaRPr lang="en-US" sz="2400" b="0"/>
            </a:p>
          </p:txBody>
        </p:sp>
        <p:sp>
          <p:nvSpPr>
            <p:cNvPr id="43052" name="Text Box 44"/>
            <p:cNvSpPr txBox="1">
              <a:spLocks noChangeArrowheads="1"/>
            </p:cNvSpPr>
            <p:nvPr/>
          </p:nvSpPr>
          <p:spPr bwMode="auto">
            <a:xfrm>
              <a:off x="1920" y="21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/>
                <a:t>t3</a:t>
              </a:r>
              <a:endParaRPr lang="en-US" sz="2400" b="0"/>
            </a:p>
          </p:txBody>
        </p:sp>
        <p:sp>
          <p:nvSpPr>
            <p:cNvPr id="43053" name="Text Box 45"/>
            <p:cNvSpPr txBox="1">
              <a:spLocks noChangeArrowheads="1"/>
            </p:cNvSpPr>
            <p:nvPr/>
          </p:nvSpPr>
          <p:spPr bwMode="auto">
            <a:xfrm>
              <a:off x="1920" y="264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p3</a:t>
              </a:r>
              <a:endParaRPr lang="en-US" sz="2400" b="0"/>
            </a:p>
          </p:txBody>
        </p:sp>
        <p:sp>
          <p:nvSpPr>
            <p:cNvPr id="43054" name="Text Box 46"/>
            <p:cNvSpPr txBox="1">
              <a:spLocks noChangeArrowheads="1"/>
            </p:cNvSpPr>
            <p:nvPr/>
          </p:nvSpPr>
          <p:spPr bwMode="auto">
            <a:xfrm>
              <a:off x="2928" y="115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t4</a:t>
              </a:r>
              <a:endParaRPr lang="en-US" sz="2400" b="0"/>
            </a:p>
          </p:txBody>
        </p:sp>
        <p:sp>
          <p:nvSpPr>
            <p:cNvPr id="43055" name="Text Box 47"/>
            <p:cNvSpPr txBox="1">
              <a:spLocks noChangeArrowheads="1"/>
            </p:cNvSpPr>
            <p:nvPr/>
          </p:nvSpPr>
          <p:spPr bwMode="auto">
            <a:xfrm>
              <a:off x="3206" y="2184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t5</a:t>
              </a:r>
              <a:endParaRPr lang="en-US" sz="2400" b="0"/>
            </a:p>
          </p:txBody>
        </p:sp>
        <p:sp>
          <p:nvSpPr>
            <p:cNvPr id="43056" name="Text Box 48"/>
            <p:cNvSpPr txBox="1">
              <a:spLocks noChangeArrowheads="1"/>
            </p:cNvSpPr>
            <p:nvPr/>
          </p:nvSpPr>
          <p:spPr bwMode="auto">
            <a:xfrm>
              <a:off x="3072" y="2736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t6</a:t>
              </a:r>
              <a:endParaRPr lang="en-US" sz="2400" b="0"/>
            </a:p>
          </p:txBody>
        </p:sp>
        <p:sp>
          <p:nvSpPr>
            <p:cNvPr id="43057" name="Text Box 49"/>
            <p:cNvSpPr txBox="1">
              <a:spLocks noChangeArrowheads="1"/>
            </p:cNvSpPr>
            <p:nvPr/>
          </p:nvSpPr>
          <p:spPr bwMode="auto">
            <a:xfrm>
              <a:off x="3984" y="278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p5</a:t>
              </a:r>
              <a:endParaRPr lang="en-US" sz="2400" b="0"/>
            </a:p>
          </p:txBody>
        </p:sp>
        <p:sp>
          <p:nvSpPr>
            <p:cNvPr id="43058" name="Text Box 50"/>
            <p:cNvSpPr txBox="1">
              <a:spLocks noChangeArrowheads="1"/>
            </p:cNvSpPr>
            <p:nvPr/>
          </p:nvSpPr>
          <p:spPr bwMode="auto">
            <a:xfrm>
              <a:off x="4032" y="211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/>
                <a:t>t7</a:t>
              </a:r>
            </a:p>
          </p:txBody>
        </p:sp>
        <p:sp>
          <p:nvSpPr>
            <p:cNvPr id="43059" name="Text Box 51"/>
            <p:cNvSpPr txBox="1">
              <a:spLocks noChangeArrowheads="1"/>
            </p:cNvSpPr>
            <p:nvPr/>
          </p:nvSpPr>
          <p:spPr bwMode="auto">
            <a:xfrm>
              <a:off x="3984" y="110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p4</a:t>
              </a:r>
              <a:endParaRPr lang="en-US" sz="2400" b="0"/>
            </a:p>
          </p:txBody>
        </p:sp>
        <p:sp>
          <p:nvSpPr>
            <p:cNvPr id="43060" name="Text Box 52"/>
            <p:cNvSpPr txBox="1">
              <a:spLocks noChangeArrowheads="1"/>
            </p:cNvSpPr>
            <p:nvPr/>
          </p:nvSpPr>
          <p:spPr bwMode="auto">
            <a:xfrm>
              <a:off x="1824" y="3168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t9</a:t>
              </a:r>
              <a:endParaRPr lang="en-US" sz="2400" b="0"/>
            </a:p>
          </p:txBody>
        </p:sp>
        <p:sp>
          <p:nvSpPr>
            <p:cNvPr id="43061" name="Oval 53"/>
            <p:cNvSpPr>
              <a:spLocks noChangeArrowheads="1"/>
            </p:cNvSpPr>
            <p:nvPr/>
          </p:nvSpPr>
          <p:spPr bwMode="auto">
            <a:xfrm>
              <a:off x="768" y="23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66" name="Oval 58"/>
            <p:cNvSpPr>
              <a:spLocks noChangeArrowheads="1"/>
            </p:cNvSpPr>
            <p:nvPr/>
          </p:nvSpPr>
          <p:spPr bwMode="auto">
            <a:xfrm>
              <a:off x="768" y="23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67" name="Text Box 59"/>
            <p:cNvSpPr txBox="1">
              <a:spLocks noChangeArrowheads="1"/>
            </p:cNvSpPr>
            <p:nvPr/>
          </p:nvSpPr>
          <p:spPr bwMode="auto">
            <a:xfrm>
              <a:off x="4550" y="1305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000" b="0"/>
            </a:p>
          </p:txBody>
        </p:sp>
        <p:sp>
          <p:nvSpPr>
            <p:cNvPr id="43068" name="Text Box 60"/>
            <p:cNvSpPr txBox="1">
              <a:spLocks noChangeArrowheads="1"/>
            </p:cNvSpPr>
            <p:nvPr/>
          </p:nvSpPr>
          <p:spPr bwMode="auto">
            <a:xfrm>
              <a:off x="4560" y="1536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000" b="0"/>
            </a:p>
          </p:txBody>
        </p:sp>
        <p:sp>
          <p:nvSpPr>
            <p:cNvPr id="43069" name="Text Box 61"/>
            <p:cNvSpPr txBox="1">
              <a:spLocks noChangeArrowheads="1"/>
            </p:cNvSpPr>
            <p:nvPr/>
          </p:nvSpPr>
          <p:spPr bwMode="auto">
            <a:xfrm>
              <a:off x="4560" y="1776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000" b="0"/>
            </a:p>
          </p:txBody>
        </p:sp>
        <p:sp>
          <p:nvSpPr>
            <p:cNvPr id="43070" name="Text Box 62"/>
            <p:cNvSpPr txBox="1">
              <a:spLocks noChangeArrowheads="1"/>
            </p:cNvSpPr>
            <p:nvPr/>
          </p:nvSpPr>
          <p:spPr bwMode="auto">
            <a:xfrm>
              <a:off x="4560" y="2016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000" b="0"/>
            </a:p>
          </p:txBody>
        </p:sp>
        <p:sp>
          <p:nvSpPr>
            <p:cNvPr id="43071" name="Text Box 63"/>
            <p:cNvSpPr txBox="1">
              <a:spLocks noChangeArrowheads="1"/>
            </p:cNvSpPr>
            <p:nvPr/>
          </p:nvSpPr>
          <p:spPr bwMode="auto">
            <a:xfrm>
              <a:off x="4560" y="2256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000" b="0"/>
            </a:p>
          </p:txBody>
        </p:sp>
        <p:sp>
          <p:nvSpPr>
            <p:cNvPr id="43072" name="Text Box 64"/>
            <p:cNvSpPr txBox="1">
              <a:spLocks noChangeArrowheads="1"/>
            </p:cNvSpPr>
            <p:nvPr/>
          </p:nvSpPr>
          <p:spPr bwMode="auto">
            <a:xfrm>
              <a:off x="4368" y="2784"/>
              <a:ext cx="1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Initial marking:M0</a:t>
              </a:r>
            </a:p>
          </p:txBody>
        </p:sp>
      </p:grpSp>
      <p:grpSp>
        <p:nvGrpSpPr>
          <p:cNvPr id="43094" name="Group 86"/>
          <p:cNvGrpSpPr>
            <a:grpSpLocks/>
          </p:cNvGrpSpPr>
          <p:nvPr/>
        </p:nvGrpSpPr>
        <p:grpSpPr bwMode="auto">
          <a:xfrm>
            <a:off x="1127125" y="5562600"/>
            <a:ext cx="7223125" cy="519113"/>
            <a:chOff x="710" y="3504"/>
            <a:chExt cx="4550" cy="327"/>
          </a:xfrm>
        </p:grpSpPr>
        <p:sp>
          <p:nvSpPr>
            <p:cNvPr id="43074" name="Text Box 66"/>
            <p:cNvSpPr txBox="1">
              <a:spLocks noChangeArrowheads="1"/>
            </p:cNvSpPr>
            <p:nvPr/>
          </p:nvSpPr>
          <p:spPr bwMode="auto">
            <a:xfrm>
              <a:off x="710" y="357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M0</a:t>
              </a:r>
            </a:p>
          </p:txBody>
        </p:sp>
        <p:sp>
          <p:nvSpPr>
            <p:cNvPr id="43075" name="Line 67"/>
            <p:cNvSpPr>
              <a:spLocks noChangeShapeType="1"/>
            </p:cNvSpPr>
            <p:nvPr/>
          </p:nvSpPr>
          <p:spPr bwMode="auto">
            <a:xfrm>
              <a:off x="1008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76" name="Text Box 68"/>
            <p:cNvSpPr txBox="1">
              <a:spLocks noChangeArrowheads="1"/>
            </p:cNvSpPr>
            <p:nvPr/>
          </p:nvSpPr>
          <p:spPr bwMode="auto">
            <a:xfrm>
              <a:off x="1392" y="360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M1</a:t>
              </a:r>
            </a:p>
          </p:txBody>
        </p:sp>
        <p:sp>
          <p:nvSpPr>
            <p:cNvPr id="43077" name="Text Box 69"/>
            <p:cNvSpPr txBox="1">
              <a:spLocks noChangeArrowheads="1"/>
            </p:cNvSpPr>
            <p:nvPr/>
          </p:nvSpPr>
          <p:spPr bwMode="auto">
            <a:xfrm>
              <a:off x="2112" y="360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M2</a:t>
              </a:r>
            </a:p>
          </p:txBody>
        </p:sp>
        <p:sp>
          <p:nvSpPr>
            <p:cNvPr id="43078" name="Line 70"/>
            <p:cNvSpPr>
              <a:spLocks noChangeShapeType="1"/>
            </p:cNvSpPr>
            <p:nvPr/>
          </p:nvSpPr>
          <p:spPr bwMode="auto">
            <a:xfrm>
              <a:off x="1776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79" name="Line 71"/>
            <p:cNvSpPr>
              <a:spLocks noChangeShapeType="1"/>
            </p:cNvSpPr>
            <p:nvPr/>
          </p:nvSpPr>
          <p:spPr bwMode="auto">
            <a:xfrm>
              <a:off x="2448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80" name="Text Box 72"/>
            <p:cNvSpPr txBox="1">
              <a:spLocks noChangeArrowheads="1"/>
            </p:cNvSpPr>
            <p:nvPr/>
          </p:nvSpPr>
          <p:spPr bwMode="auto">
            <a:xfrm>
              <a:off x="2832" y="360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M3</a:t>
              </a:r>
            </a:p>
          </p:txBody>
        </p:sp>
        <p:sp>
          <p:nvSpPr>
            <p:cNvPr id="43081" name="Text Box 73"/>
            <p:cNvSpPr txBox="1">
              <a:spLocks noChangeArrowheads="1"/>
            </p:cNvSpPr>
            <p:nvPr/>
          </p:nvSpPr>
          <p:spPr bwMode="auto">
            <a:xfrm>
              <a:off x="3552" y="360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M0</a:t>
              </a:r>
            </a:p>
          </p:txBody>
        </p:sp>
        <p:sp>
          <p:nvSpPr>
            <p:cNvPr id="43082" name="Line 74"/>
            <p:cNvSpPr>
              <a:spLocks noChangeShapeType="1"/>
            </p:cNvSpPr>
            <p:nvPr/>
          </p:nvSpPr>
          <p:spPr bwMode="auto">
            <a:xfrm>
              <a:off x="3216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83" name="Line 75"/>
            <p:cNvSpPr>
              <a:spLocks noChangeShapeType="1"/>
            </p:cNvSpPr>
            <p:nvPr/>
          </p:nvSpPr>
          <p:spPr bwMode="auto">
            <a:xfrm>
              <a:off x="3840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84" name="Text Box 76"/>
            <p:cNvSpPr txBox="1">
              <a:spLocks noChangeArrowheads="1"/>
            </p:cNvSpPr>
            <p:nvPr/>
          </p:nvSpPr>
          <p:spPr bwMode="auto">
            <a:xfrm>
              <a:off x="4224" y="360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M2</a:t>
              </a:r>
            </a:p>
          </p:txBody>
        </p:sp>
        <p:sp>
          <p:nvSpPr>
            <p:cNvPr id="43085" name="Text Box 77"/>
            <p:cNvSpPr txBox="1">
              <a:spLocks noChangeArrowheads="1"/>
            </p:cNvSpPr>
            <p:nvPr/>
          </p:nvSpPr>
          <p:spPr bwMode="auto">
            <a:xfrm>
              <a:off x="4944" y="360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M4</a:t>
              </a:r>
            </a:p>
          </p:txBody>
        </p:sp>
        <p:sp>
          <p:nvSpPr>
            <p:cNvPr id="43086" name="Line 78"/>
            <p:cNvSpPr>
              <a:spLocks noChangeShapeType="1"/>
            </p:cNvSpPr>
            <p:nvPr/>
          </p:nvSpPr>
          <p:spPr bwMode="auto">
            <a:xfrm>
              <a:off x="4608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3087" name="Text Box 79"/>
            <p:cNvSpPr txBox="1">
              <a:spLocks noChangeArrowheads="1"/>
            </p:cNvSpPr>
            <p:nvPr/>
          </p:nvSpPr>
          <p:spPr bwMode="auto">
            <a:xfrm>
              <a:off x="1824" y="350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t3</a:t>
              </a:r>
            </a:p>
          </p:txBody>
        </p:sp>
        <p:sp>
          <p:nvSpPr>
            <p:cNvPr id="43088" name="Text Box 80"/>
            <p:cNvSpPr txBox="1">
              <a:spLocks noChangeArrowheads="1"/>
            </p:cNvSpPr>
            <p:nvPr/>
          </p:nvSpPr>
          <p:spPr bwMode="auto">
            <a:xfrm>
              <a:off x="1056" y="350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t1</a:t>
              </a:r>
            </a:p>
          </p:txBody>
        </p:sp>
        <p:sp>
          <p:nvSpPr>
            <p:cNvPr id="43089" name="Text Box 81"/>
            <p:cNvSpPr txBox="1">
              <a:spLocks noChangeArrowheads="1"/>
            </p:cNvSpPr>
            <p:nvPr/>
          </p:nvSpPr>
          <p:spPr bwMode="auto">
            <a:xfrm>
              <a:off x="2496" y="350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t5</a:t>
              </a:r>
            </a:p>
          </p:txBody>
        </p:sp>
        <p:sp>
          <p:nvSpPr>
            <p:cNvPr id="43090" name="Text Box 82"/>
            <p:cNvSpPr txBox="1">
              <a:spLocks noChangeArrowheads="1"/>
            </p:cNvSpPr>
            <p:nvPr/>
          </p:nvSpPr>
          <p:spPr bwMode="auto">
            <a:xfrm>
              <a:off x="3264" y="350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t8</a:t>
              </a:r>
            </a:p>
          </p:txBody>
        </p:sp>
        <p:sp>
          <p:nvSpPr>
            <p:cNvPr id="43091" name="Text Box 83"/>
            <p:cNvSpPr txBox="1">
              <a:spLocks noChangeArrowheads="1"/>
            </p:cNvSpPr>
            <p:nvPr/>
          </p:nvSpPr>
          <p:spPr bwMode="auto">
            <a:xfrm>
              <a:off x="3888" y="350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t2</a:t>
              </a:r>
            </a:p>
          </p:txBody>
        </p:sp>
        <p:sp>
          <p:nvSpPr>
            <p:cNvPr id="43092" name="Text Box 84"/>
            <p:cNvSpPr txBox="1">
              <a:spLocks noChangeArrowheads="1"/>
            </p:cNvSpPr>
            <p:nvPr/>
          </p:nvSpPr>
          <p:spPr bwMode="auto">
            <a:xfrm>
              <a:off x="4656" y="350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/>
                <a:t>t6</a:t>
              </a:r>
            </a:p>
          </p:txBody>
        </p:sp>
      </p:grpSp>
      <p:grpSp>
        <p:nvGrpSpPr>
          <p:cNvPr id="43100" name="Group 92"/>
          <p:cNvGrpSpPr>
            <a:grpSpLocks/>
          </p:cNvGrpSpPr>
          <p:nvPr/>
        </p:nvGrpSpPr>
        <p:grpSpPr bwMode="auto">
          <a:xfrm>
            <a:off x="7010400" y="2057400"/>
            <a:ext cx="1697038" cy="1890713"/>
            <a:chOff x="4416" y="1296"/>
            <a:chExt cx="1069" cy="1191"/>
          </a:xfrm>
        </p:grpSpPr>
        <p:sp>
          <p:nvSpPr>
            <p:cNvPr id="43095" name="Text Box 87"/>
            <p:cNvSpPr txBox="1">
              <a:spLocks noChangeArrowheads="1"/>
            </p:cNvSpPr>
            <p:nvPr/>
          </p:nvSpPr>
          <p:spPr bwMode="auto">
            <a:xfrm>
              <a:off x="4416" y="1296"/>
              <a:ext cx="10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M0 = (1,0,0,0,0)</a:t>
              </a:r>
            </a:p>
          </p:txBody>
        </p:sp>
        <p:sp>
          <p:nvSpPr>
            <p:cNvPr id="43096" name="Text Box 88"/>
            <p:cNvSpPr txBox="1">
              <a:spLocks noChangeArrowheads="1"/>
            </p:cNvSpPr>
            <p:nvPr/>
          </p:nvSpPr>
          <p:spPr bwMode="auto">
            <a:xfrm>
              <a:off x="4416" y="1536"/>
              <a:ext cx="10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M1 = (0,1,0,0,0)</a:t>
              </a:r>
            </a:p>
          </p:txBody>
        </p:sp>
        <p:sp>
          <p:nvSpPr>
            <p:cNvPr id="43097" name="Text Box 89"/>
            <p:cNvSpPr txBox="1">
              <a:spLocks noChangeArrowheads="1"/>
            </p:cNvSpPr>
            <p:nvPr/>
          </p:nvSpPr>
          <p:spPr bwMode="auto">
            <a:xfrm>
              <a:off x="4416" y="1776"/>
              <a:ext cx="10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M2 = (0,0,1,0,0)</a:t>
              </a:r>
            </a:p>
          </p:txBody>
        </p:sp>
        <p:sp>
          <p:nvSpPr>
            <p:cNvPr id="43098" name="Text Box 90"/>
            <p:cNvSpPr txBox="1">
              <a:spLocks noChangeArrowheads="1"/>
            </p:cNvSpPr>
            <p:nvPr/>
          </p:nvSpPr>
          <p:spPr bwMode="auto">
            <a:xfrm>
              <a:off x="4416" y="2016"/>
              <a:ext cx="10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M3 = (0,0,0,1,0)</a:t>
              </a:r>
            </a:p>
          </p:txBody>
        </p:sp>
        <p:sp>
          <p:nvSpPr>
            <p:cNvPr id="43099" name="Text Box 91"/>
            <p:cNvSpPr txBox="1">
              <a:spLocks noChangeArrowheads="1"/>
            </p:cNvSpPr>
            <p:nvPr/>
          </p:nvSpPr>
          <p:spPr bwMode="auto">
            <a:xfrm>
              <a:off x="4416" y="2256"/>
              <a:ext cx="10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M4 = (0,0,0,0,1)</a:t>
              </a:r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Reachability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7772400" cy="2438400"/>
          </a:xfrm>
        </p:spPr>
        <p:txBody>
          <a:bodyPr/>
          <a:lstStyle/>
          <a:p>
            <a:r>
              <a:rPr lang="en-US"/>
              <a:t>“M2 is </a:t>
            </a:r>
            <a:r>
              <a:rPr lang="en-US" i="1"/>
              <a:t>reachable</a:t>
            </a:r>
            <a:r>
              <a:rPr lang="en-US"/>
              <a:t> from M1 and M4 is </a:t>
            </a:r>
            <a:r>
              <a:rPr lang="en-US" i="1"/>
              <a:t>reachable</a:t>
            </a:r>
            <a:r>
              <a:rPr lang="en-US"/>
              <a:t> from M0.”</a:t>
            </a:r>
          </a:p>
          <a:p>
            <a:r>
              <a:rPr lang="en-US"/>
              <a:t>In fact, in the vending machine example, all markings are reachable from every marking.</a:t>
            </a:r>
          </a:p>
        </p:txBody>
      </p:sp>
      <p:grpSp>
        <p:nvGrpSpPr>
          <p:cNvPr id="45086" name="Group 30"/>
          <p:cNvGrpSpPr>
            <a:grpSpLocks/>
          </p:cNvGrpSpPr>
          <p:nvPr/>
        </p:nvGrpSpPr>
        <p:grpSpPr bwMode="auto">
          <a:xfrm>
            <a:off x="1203325" y="1666875"/>
            <a:ext cx="7223125" cy="1214438"/>
            <a:chOff x="758" y="1050"/>
            <a:chExt cx="4550" cy="765"/>
          </a:xfrm>
        </p:grpSpPr>
        <p:grpSp>
          <p:nvGrpSpPr>
            <p:cNvPr id="45084" name="Group 28"/>
            <p:cNvGrpSpPr>
              <a:grpSpLocks/>
            </p:cNvGrpSpPr>
            <p:nvPr/>
          </p:nvGrpSpPr>
          <p:grpSpPr bwMode="auto">
            <a:xfrm>
              <a:off x="758" y="1488"/>
              <a:ext cx="4550" cy="327"/>
              <a:chOff x="758" y="1488"/>
              <a:chExt cx="4550" cy="327"/>
            </a:xfrm>
          </p:grpSpPr>
          <p:sp>
            <p:nvSpPr>
              <p:cNvPr id="45059" name="Text Box 3"/>
              <p:cNvSpPr txBox="1">
                <a:spLocks noChangeArrowheads="1"/>
              </p:cNvSpPr>
              <p:nvPr/>
            </p:nvSpPr>
            <p:spPr bwMode="auto">
              <a:xfrm>
                <a:off x="758" y="1560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M0</a:t>
                </a:r>
              </a:p>
            </p:txBody>
          </p:sp>
          <p:sp>
            <p:nvSpPr>
              <p:cNvPr id="45060" name="Line 4"/>
              <p:cNvSpPr>
                <a:spLocks noChangeShapeType="1"/>
              </p:cNvSpPr>
              <p:nvPr/>
            </p:nvSpPr>
            <p:spPr bwMode="auto">
              <a:xfrm>
                <a:off x="1056" y="16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5061" name="Text Box 5"/>
              <p:cNvSpPr txBox="1">
                <a:spLocks noChangeArrowheads="1"/>
              </p:cNvSpPr>
              <p:nvPr/>
            </p:nvSpPr>
            <p:spPr bwMode="auto">
              <a:xfrm>
                <a:off x="1440" y="15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M1</a:t>
                </a:r>
              </a:p>
            </p:txBody>
          </p:sp>
          <p:sp>
            <p:nvSpPr>
              <p:cNvPr id="45062" name="Text Box 6"/>
              <p:cNvSpPr txBox="1">
                <a:spLocks noChangeArrowheads="1"/>
              </p:cNvSpPr>
              <p:nvPr/>
            </p:nvSpPr>
            <p:spPr bwMode="auto">
              <a:xfrm>
                <a:off x="2160" y="15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M2</a:t>
                </a:r>
              </a:p>
            </p:txBody>
          </p:sp>
          <p:sp>
            <p:nvSpPr>
              <p:cNvPr id="45063" name="Line 7"/>
              <p:cNvSpPr>
                <a:spLocks noChangeShapeType="1"/>
              </p:cNvSpPr>
              <p:nvPr/>
            </p:nvSpPr>
            <p:spPr bwMode="auto">
              <a:xfrm>
                <a:off x="1824" y="16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5064" name="Line 8"/>
              <p:cNvSpPr>
                <a:spLocks noChangeShapeType="1"/>
              </p:cNvSpPr>
              <p:nvPr/>
            </p:nvSpPr>
            <p:spPr bwMode="auto">
              <a:xfrm>
                <a:off x="2496" y="16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5065" name="Text Box 9"/>
              <p:cNvSpPr txBox="1">
                <a:spLocks noChangeArrowheads="1"/>
              </p:cNvSpPr>
              <p:nvPr/>
            </p:nvSpPr>
            <p:spPr bwMode="auto">
              <a:xfrm>
                <a:off x="2880" y="15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M3</a:t>
                </a:r>
              </a:p>
            </p:txBody>
          </p:sp>
          <p:sp>
            <p:nvSpPr>
              <p:cNvPr id="45066" name="Text Box 10"/>
              <p:cNvSpPr txBox="1">
                <a:spLocks noChangeArrowheads="1"/>
              </p:cNvSpPr>
              <p:nvPr/>
            </p:nvSpPr>
            <p:spPr bwMode="auto">
              <a:xfrm>
                <a:off x="3600" y="15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M0</a:t>
                </a:r>
              </a:p>
            </p:txBody>
          </p:sp>
          <p:sp>
            <p:nvSpPr>
              <p:cNvPr id="45067" name="Line 11"/>
              <p:cNvSpPr>
                <a:spLocks noChangeShapeType="1"/>
              </p:cNvSpPr>
              <p:nvPr/>
            </p:nvSpPr>
            <p:spPr bwMode="auto">
              <a:xfrm>
                <a:off x="3264" y="16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5068" name="Line 12"/>
              <p:cNvSpPr>
                <a:spLocks noChangeShapeType="1"/>
              </p:cNvSpPr>
              <p:nvPr/>
            </p:nvSpPr>
            <p:spPr bwMode="auto">
              <a:xfrm>
                <a:off x="3888" y="16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5069" name="Text Box 13"/>
              <p:cNvSpPr txBox="1">
                <a:spLocks noChangeArrowheads="1"/>
              </p:cNvSpPr>
              <p:nvPr/>
            </p:nvSpPr>
            <p:spPr bwMode="auto">
              <a:xfrm>
                <a:off x="4272" y="15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M2</a:t>
                </a:r>
              </a:p>
            </p:txBody>
          </p:sp>
          <p:sp>
            <p:nvSpPr>
              <p:cNvPr id="45070" name="Text Box 14"/>
              <p:cNvSpPr txBox="1">
                <a:spLocks noChangeArrowheads="1"/>
              </p:cNvSpPr>
              <p:nvPr/>
            </p:nvSpPr>
            <p:spPr bwMode="auto">
              <a:xfrm>
                <a:off x="4992" y="15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M4</a:t>
                </a:r>
              </a:p>
            </p:txBody>
          </p:sp>
          <p:sp>
            <p:nvSpPr>
              <p:cNvPr id="45071" name="Line 15"/>
              <p:cNvSpPr>
                <a:spLocks noChangeShapeType="1"/>
              </p:cNvSpPr>
              <p:nvPr/>
            </p:nvSpPr>
            <p:spPr bwMode="auto">
              <a:xfrm>
                <a:off x="4656" y="16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5072" name="Text Box 16"/>
              <p:cNvSpPr txBox="1">
                <a:spLocks noChangeArrowheads="1"/>
              </p:cNvSpPr>
              <p:nvPr/>
            </p:nvSpPr>
            <p:spPr bwMode="auto">
              <a:xfrm>
                <a:off x="1872" y="14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/>
                  <a:t>t3</a:t>
                </a:r>
              </a:p>
            </p:txBody>
          </p:sp>
          <p:sp>
            <p:nvSpPr>
              <p:cNvPr id="45073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4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/>
                  <a:t>t1</a:t>
                </a:r>
              </a:p>
            </p:txBody>
          </p:sp>
          <p:sp>
            <p:nvSpPr>
              <p:cNvPr id="45074" name="Text Box 18"/>
              <p:cNvSpPr txBox="1">
                <a:spLocks noChangeArrowheads="1"/>
              </p:cNvSpPr>
              <p:nvPr/>
            </p:nvSpPr>
            <p:spPr bwMode="auto">
              <a:xfrm>
                <a:off x="2544" y="14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/>
                  <a:t>t5</a:t>
                </a:r>
              </a:p>
            </p:txBody>
          </p:sp>
          <p:sp>
            <p:nvSpPr>
              <p:cNvPr id="45075" name="Text Box 19"/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/>
                  <a:t>t8</a:t>
                </a:r>
              </a:p>
            </p:txBody>
          </p:sp>
          <p:sp>
            <p:nvSpPr>
              <p:cNvPr id="45076" name="Text Box 20"/>
              <p:cNvSpPr txBox="1">
                <a:spLocks noChangeArrowheads="1"/>
              </p:cNvSpPr>
              <p:nvPr/>
            </p:nvSpPr>
            <p:spPr bwMode="auto">
              <a:xfrm>
                <a:off x="3936" y="14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/>
                  <a:t>t2</a:t>
                </a:r>
              </a:p>
            </p:txBody>
          </p:sp>
          <p:sp>
            <p:nvSpPr>
              <p:cNvPr id="45077" name="Text Box 21"/>
              <p:cNvSpPr txBox="1">
                <a:spLocks noChangeArrowheads="1"/>
              </p:cNvSpPr>
              <p:nvPr/>
            </p:nvSpPr>
            <p:spPr bwMode="auto">
              <a:xfrm>
                <a:off x="4704" y="14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/>
                  <a:t>t6</a:t>
                </a:r>
              </a:p>
            </p:txBody>
          </p:sp>
        </p:grpSp>
        <p:sp>
          <p:nvSpPr>
            <p:cNvPr id="45085" name="Text Box 29"/>
            <p:cNvSpPr txBox="1">
              <a:spLocks noChangeArrowheads="1"/>
            </p:cNvSpPr>
            <p:nvPr/>
          </p:nvSpPr>
          <p:spPr bwMode="auto">
            <a:xfrm>
              <a:off x="758" y="1050"/>
              <a:ext cx="30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0"/>
                <a:t>A firing or occurrence sequence:</a:t>
              </a:r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Reachability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Reachability or Coverability Tree</a:t>
            </a:r>
          </a:p>
        </p:txBody>
      </p:sp>
      <p:grpSp>
        <p:nvGrpSpPr>
          <p:cNvPr id="44064" name="Group 32"/>
          <p:cNvGrpSpPr>
            <a:grpSpLocks/>
          </p:cNvGrpSpPr>
          <p:nvPr/>
        </p:nvGrpSpPr>
        <p:grpSpPr bwMode="auto">
          <a:xfrm>
            <a:off x="1993900" y="2697163"/>
            <a:ext cx="4781550" cy="3201987"/>
            <a:chOff x="1256" y="1699"/>
            <a:chExt cx="3012" cy="2017"/>
          </a:xfrm>
        </p:grpSpPr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2446" y="1699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/>
                <a:t>M0</a:t>
              </a:r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1976" y="2554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/>
                <a:t>M1</a:t>
              </a:r>
            </a:p>
          </p:txBody>
        </p: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2936" y="2554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/>
                <a:t>M2</a:t>
              </a:r>
            </a:p>
          </p:txBody>
        </p:sp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2456" y="3466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/>
                <a:t>M3</a:t>
              </a:r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3512" y="3466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/>
                <a:t>M4</a:t>
              </a:r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>
              <a:off x="2120" y="1930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2648" y="1930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2120" y="2794"/>
              <a:ext cx="4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H="1">
              <a:off x="2696" y="2794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>
              <a:off x="2792" y="356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>
              <a:off x="3176" y="2794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>
              <a:off x="2312" y="265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2110" y="205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t1</a:t>
              </a:r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2888" y="2026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t2</a:t>
              </a:r>
            </a:p>
          </p:txBody>
        </p:sp>
        <p:sp>
          <p:nvSpPr>
            <p:cNvPr id="44052" name="Text Box 20"/>
            <p:cNvSpPr txBox="1">
              <a:spLocks noChangeArrowheads="1"/>
            </p:cNvSpPr>
            <p:nvPr/>
          </p:nvSpPr>
          <p:spPr bwMode="auto">
            <a:xfrm>
              <a:off x="2504" y="241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t3</a:t>
              </a:r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2312" y="289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t4</a:t>
              </a:r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2696" y="289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t5</a:t>
              </a: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3032" y="332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t7</a:t>
              </a:r>
            </a:p>
          </p:txBody>
        </p: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>
              <a:off x="3368" y="289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t6</a:t>
              </a:r>
            </a:p>
          </p:txBody>
        </p:sp>
        <p:cxnSp>
          <p:nvCxnSpPr>
            <p:cNvPr id="44059" name="AutoShape 27"/>
            <p:cNvCxnSpPr>
              <a:cxnSpLocks noChangeShapeType="1"/>
              <a:stCxn id="44041" idx="3"/>
              <a:endCxn id="44036" idx="3"/>
            </p:cNvCxnSpPr>
            <p:nvPr/>
          </p:nvCxnSpPr>
          <p:spPr bwMode="auto">
            <a:xfrm flipH="1" flipV="1">
              <a:off x="2784" y="1824"/>
              <a:ext cx="1066" cy="1767"/>
            </a:xfrm>
            <a:prstGeom prst="curvedConnector3">
              <a:avLst>
                <a:gd name="adj1" fmla="val -2917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060" name="AutoShape 28"/>
            <p:cNvCxnSpPr>
              <a:cxnSpLocks noChangeShapeType="1"/>
              <a:stCxn id="44040" idx="1"/>
              <a:endCxn id="44036" idx="1"/>
            </p:cNvCxnSpPr>
            <p:nvPr/>
          </p:nvCxnSpPr>
          <p:spPr bwMode="auto">
            <a:xfrm rot="10800000">
              <a:off x="2446" y="1824"/>
              <a:ext cx="10" cy="1767"/>
            </a:xfrm>
            <a:prstGeom prst="curvedConnector3">
              <a:avLst>
                <a:gd name="adj1" fmla="val 961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062" name="Text Box 30"/>
            <p:cNvSpPr txBox="1">
              <a:spLocks noChangeArrowheads="1"/>
            </p:cNvSpPr>
            <p:nvPr/>
          </p:nvSpPr>
          <p:spPr bwMode="auto">
            <a:xfrm>
              <a:off x="1256" y="241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t8</a:t>
              </a:r>
            </a:p>
          </p:txBody>
        </p:sp>
        <p:sp>
          <p:nvSpPr>
            <p:cNvPr id="44063" name="Text Box 31"/>
            <p:cNvSpPr txBox="1">
              <a:spLocks noChangeArrowheads="1"/>
            </p:cNvSpPr>
            <p:nvPr/>
          </p:nvSpPr>
          <p:spPr bwMode="auto">
            <a:xfrm>
              <a:off x="4040" y="217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t9</a:t>
              </a:r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Boundedness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Petri net is said to be </a:t>
            </a:r>
            <a:r>
              <a:rPr lang="en-US" i="1">
                <a:latin typeface="Arial" charset="0"/>
              </a:rPr>
              <a:t>k</a:t>
            </a:r>
            <a:r>
              <a:rPr lang="en-US" i="1"/>
              <a:t>-bounded</a:t>
            </a:r>
            <a:r>
              <a:rPr lang="en-US"/>
              <a:t> or simply </a:t>
            </a:r>
            <a:r>
              <a:rPr lang="en-US" i="1"/>
              <a:t>bounded</a:t>
            </a:r>
            <a:r>
              <a:rPr lang="en-US"/>
              <a:t> if the number of tokens in each place does not exceed a finite number </a:t>
            </a:r>
            <a:r>
              <a:rPr lang="en-US" i="1">
                <a:latin typeface="Arial" charset="0"/>
              </a:rPr>
              <a:t>k</a:t>
            </a:r>
            <a:r>
              <a:rPr lang="en-US" i="1"/>
              <a:t> </a:t>
            </a:r>
            <a:r>
              <a:rPr lang="en-US"/>
              <a:t>for any marking reachable from M0.</a:t>
            </a:r>
          </a:p>
          <a:p>
            <a:pPr>
              <a:lnSpc>
                <a:spcPct val="90000"/>
              </a:lnSpc>
            </a:pPr>
            <a:r>
              <a:rPr lang="en-US"/>
              <a:t>The Petri net for vending machine is 1-bounded and the Petri net for the producer-consumer system is not bounded.</a:t>
            </a:r>
          </a:p>
          <a:p>
            <a:pPr>
              <a:lnSpc>
                <a:spcPct val="90000"/>
              </a:lnSpc>
            </a:pPr>
            <a:r>
              <a:rPr lang="en-US"/>
              <a:t>A 1-bounded Petri net is also </a:t>
            </a:r>
            <a:r>
              <a:rPr lang="en-US" i="1"/>
              <a:t>safe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Liveness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Petri net with initial marking M0 is</a:t>
            </a:r>
            <a:r>
              <a:rPr lang="en-US" i="1"/>
              <a:t> live</a:t>
            </a:r>
            <a:r>
              <a:rPr lang="en-US"/>
              <a:t> if, no matter what marking has been reached from M0, it is possible to ultimately fire </a:t>
            </a:r>
            <a:r>
              <a:rPr lang="en-US" i="1"/>
              <a:t>any</a:t>
            </a:r>
            <a:r>
              <a:rPr lang="en-US"/>
              <a:t> transition by progressing through some further firing sequence.</a:t>
            </a:r>
          </a:p>
          <a:p>
            <a:r>
              <a:rPr lang="en-US"/>
              <a:t>A live Petri net guarantees </a:t>
            </a:r>
            <a:r>
              <a:rPr lang="en-US" i="1"/>
              <a:t>deadlock-free</a:t>
            </a:r>
            <a:r>
              <a:rPr lang="en-US"/>
              <a:t> operation, no matter what firing sequence is chosen.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Liveness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vending machine is live and the producer-consumer system is also live.</a:t>
            </a:r>
          </a:p>
          <a:p>
            <a:r>
              <a:rPr lang="en-US"/>
              <a:t>A transition is </a:t>
            </a:r>
            <a:r>
              <a:rPr lang="en-US" i="1"/>
              <a:t>dead</a:t>
            </a:r>
            <a:r>
              <a:rPr lang="en-US"/>
              <a:t> if it can never be fired in any firing sequence.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2286000" y="2667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124200" y="19812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590800" y="2209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810000" y="2667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352800" y="2209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124200" y="33528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33528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 flipV="1">
            <a:off x="25908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 rot="-5400000">
            <a:off x="5105400" y="25908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cxnSp>
        <p:nvCxnSpPr>
          <p:cNvPr id="53264" name="AutoShape 16"/>
          <p:cNvCxnSpPr>
            <a:cxnSpLocks noChangeShapeType="1"/>
            <a:stCxn id="53255" idx="4"/>
            <a:endCxn id="53263" idx="1"/>
          </p:cNvCxnSpPr>
          <p:nvPr/>
        </p:nvCxnSpPr>
        <p:spPr bwMode="auto">
          <a:xfrm rot="5400000" flipH="1" flipV="1">
            <a:off x="4532313" y="2362200"/>
            <a:ext cx="153987" cy="1217613"/>
          </a:xfrm>
          <a:prstGeom prst="curvedConnector3">
            <a:avLst>
              <a:gd name="adj1" fmla="val -4443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265" name="Oval 17"/>
          <p:cNvSpPr>
            <a:spLocks noChangeArrowheads="1"/>
          </p:cNvSpPr>
          <p:nvPr/>
        </p:nvSpPr>
        <p:spPr bwMode="auto">
          <a:xfrm>
            <a:off x="5791200" y="182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5867400" y="3429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 rot="-5400000">
            <a:off x="6705600" y="25908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5334000" y="2133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6172200" y="2133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flipH="1">
            <a:off x="6248400" y="2895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H="1" flipV="1">
            <a:off x="5334000" y="2895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24384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5943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3352800" y="5638800"/>
            <a:ext cx="418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A bounded but non-live Petri net</a:t>
            </a: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1905000" y="2667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p1</a:t>
            </a:r>
            <a:endParaRPr lang="en-US" sz="2400" b="0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4175125" y="26289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p2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6156325" y="17907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p3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6232525" y="35433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p4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3032125" y="16383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  <a:endParaRPr lang="en-US" sz="2400" b="0"/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3032125" y="36957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t2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5394325" y="25527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t3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6994525" y="25527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t4</a:t>
            </a:r>
          </a:p>
        </p:txBody>
      </p:sp>
      <p:sp>
        <p:nvSpPr>
          <p:cNvPr id="53284" name="Oval 36"/>
          <p:cNvSpPr>
            <a:spLocks noChangeArrowheads="1"/>
          </p:cNvSpPr>
          <p:nvPr/>
        </p:nvSpPr>
        <p:spPr bwMode="auto">
          <a:xfrm>
            <a:off x="38862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85" name="Oval 37"/>
          <p:cNvSpPr>
            <a:spLocks noChangeArrowheads="1"/>
          </p:cNvSpPr>
          <p:nvPr/>
        </p:nvSpPr>
        <p:spPr bwMode="auto">
          <a:xfrm>
            <a:off x="5943600" y="3505200"/>
            <a:ext cx="2286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59436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87" name="Oval 39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1447800" y="4191000"/>
            <a:ext cx="152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M0 = (1,0,0,1)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1447800" y="4572000"/>
            <a:ext cx="152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M1 = (0,1,0,1)</a:t>
            </a:r>
          </a:p>
        </p:txBody>
      </p:sp>
      <p:sp>
        <p:nvSpPr>
          <p:cNvPr id="53292" name="Oval 44"/>
          <p:cNvSpPr>
            <a:spLocks noChangeArrowheads="1"/>
          </p:cNvSpPr>
          <p:nvPr/>
        </p:nvSpPr>
        <p:spPr bwMode="auto">
          <a:xfrm>
            <a:off x="3886200" y="2743200"/>
            <a:ext cx="2286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1447800" y="4953000"/>
            <a:ext cx="152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M2 = (0,0,1,0)</a:t>
            </a:r>
          </a:p>
        </p:txBody>
      </p:sp>
      <p:sp>
        <p:nvSpPr>
          <p:cNvPr id="53294" name="Oval 46"/>
          <p:cNvSpPr>
            <a:spLocks noChangeArrowheads="1"/>
          </p:cNvSpPr>
          <p:nvPr/>
        </p:nvSpPr>
        <p:spPr bwMode="auto">
          <a:xfrm>
            <a:off x="5867400" y="1905000"/>
            <a:ext cx="2286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1447800" y="5334000"/>
            <a:ext cx="152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M3 = (0,0,0,1)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2" grpId="0" animBg="1"/>
      <p:bldP spid="53274" grpId="0" animBg="1"/>
      <p:bldP spid="53275" grpId="0" autoUpdateAnimBg="0"/>
      <p:bldP spid="53284" grpId="0" animBg="1"/>
      <p:bldP spid="53285" grpId="0" animBg="1"/>
      <p:bldP spid="53286" grpId="0" animBg="1"/>
      <p:bldP spid="53287" grpId="0" animBg="1"/>
      <p:bldP spid="53290" grpId="0" autoUpdateAnimBg="0"/>
      <p:bldP spid="53291" grpId="0" autoUpdateAnimBg="0"/>
      <p:bldP spid="53292" grpId="0" animBg="1"/>
      <p:bldP spid="53293" grpId="0" autoUpdateAnimBg="0"/>
      <p:bldP spid="53294" grpId="0" animBg="1"/>
      <p:bldP spid="53295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3140075" y="1790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140075" y="25527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2682875" y="31623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673475" y="31623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682875" y="40005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673475" y="40005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2682875" y="46863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3673475" y="46863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140075" y="55245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3368675" y="21717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2987675" y="27813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3444875" y="27813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3902075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2835275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3902075" y="42291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2835275" y="42291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2987675" y="50673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3444875" y="50673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cxnSp>
        <p:nvCxnSpPr>
          <p:cNvPr id="54294" name="AutoShape 22"/>
          <p:cNvCxnSpPr>
            <a:cxnSpLocks noChangeShapeType="1"/>
            <a:stCxn id="54284" idx="1"/>
            <a:endCxn id="54278" idx="2"/>
          </p:cNvCxnSpPr>
          <p:nvPr/>
        </p:nvCxnSpPr>
        <p:spPr bwMode="auto">
          <a:xfrm rot="10800000">
            <a:off x="2682875" y="3352800"/>
            <a:ext cx="457200" cy="2286000"/>
          </a:xfrm>
          <a:prstGeom prst="curvedConnector3">
            <a:avLst>
              <a:gd name="adj1" fmla="val 321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295" name="AutoShape 23"/>
          <p:cNvCxnSpPr>
            <a:cxnSpLocks noChangeShapeType="1"/>
            <a:stCxn id="54284" idx="3"/>
            <a:endCxn id="54275" idx="6"/>
          </p:cNvCxnSpPr>
          <p:nvPr/>
        </p:nvCxnSpPr>
        <p:spPr bwMode="auto">
          <a:xfrm flipV="1">
            <a:off x="3521075" y="1981200"/>
            <a:ext cx="1588" cy="3657600"/>
          </a:xfrm>
          <a:prstGeom prst="curvedConnector3">
            <a:avLst>
              <a:gd name="adj1" fmla="val 103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2743200" y="1752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p1</a:t>
            </a:r>
            <a:endParaRPr lang="en-US" sz="1400" b="0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3505200" y="25146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t1</a:t>
            </a:r>
            <a:endParaRPr lang="en-US" sz="1400" b="0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3048000" y="3200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4038600" y="3200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p3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2286000" y="39624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t2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038600" y="39624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t3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2286000" y="4648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p4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038600" y="4724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p5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505200" y="5638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t4</a:t>
            </a:r>
          </a:p>
        </p:txBody>
      </p:sp>
      <p:sp>
        <p:nvSpPr>
          <p:cNvPr id="54305" name="Oval 33"/>
          <p:cNvSpPr>
            <a:spLocks noChangeArrowheads="1"/>
          </p:cNvSpPr>
          <p:nvPr/>
        </p:nvSpPr>
        <p:spPr bwMode="auto">
          <a:xfrm>
            <a:off x="3292475" y="18669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54310" name="Group 38"/>
          <p:cNvGrpSpPr>
            <a:grpSpLocks/>
          </p:cNvGrpSpPr>
          <p:nvPr/>
        </p:nvGrpSpPr>
        <p:grpSpPr bwMode="auto">
          <a:xfrm>
            <a:off x="2759075" y="3238500"/>
            <a:ext cx="1219200" cy="152400"/>
            <a:chOff x="2352" y="2064"/>
            <a:chExt cx="768" cy="96"/>
          </a:xfrm>
        </p:grpSpPr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302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54311" name="Group 39"/>
          <p:cNvGrpSpPr>
            <a:grpSpLocks/>
          </p:cNvGrpSpPr>
          <p:nvPr/>
        </p:nvGrpSpPr>
        <p:grpSpPr bwMode="auto">
          <a:xfrm>
            <a:off x="2759075" y="4762500"/>
            <a:ext cx="1219200" cy="228600"/>
            <a:chOff x="2352" y="3024"/>
            <a:chExt cx="768" cy="144"/>
          </a:xfrm>
        </p:grpSpPr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3024" y="307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2352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12" name="Oval 40"/>
          <p:cNvSpPr>
            <a:spLocks noChangeArrowheads="1"/>
          </p:cNvSpPr>
          <p:nvPr/>
        </p:nvSpPr>
        <p:spPr bwMode="auto">
          <a:xfrm>
            <a:off x="3292475" y="19431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2911475" y="3314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54317" name="Group 45"/>
          <p:cNvGrpSpPr>
            <a:grpSpLocks/>
          </p:cNvGrpSpPr>
          <p:nvPr/>
        </p:nvGrpSpPr>
        <p:grpSpPr bwMode="auto">
          <a:xfrm>
            <a:off x="2759075" y="3238500"/>
            <a:ext cx="1143000" cy="228600"/>
            <a:chOff x="2352" y="2064"/>
            <a:chExt cx="720" cy="144"/>
          </a:xfrm>
        </p:grpSpPr>
        <p:sp>
          <p:nvSpPr>
            <p:cNvPr id="54315" name="Oval 43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16" name="Oval 44"/>
            <p:cNvSpPr>
              <a:spLocks noChangeArrowheads="1"/>
            </p:cNvSpPr>
            <p:nvPr/>
          </p:nvSpPr>
          <p:spPr bwMode="auto">
            <a:xfrm>
              <a:off x="2976" y="21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19" name="Rectangle 47"/>
          <p:cNvSpPr>
            <a:spLocks noChangeArrowheads="1"/>
          </p:cNvSpPr>
          <p:nvPr/>
        </p:nvSpPr>
        <p:spPr bwMode="auto">
          <a:xfrm>
            <a:off x="4419600" y="5715000"/>
            <a:ext cx="408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An unbounded but live Petri net</a:t>
            </a:r>
          </a:p>
        </p:txBody>
      </p:sp>
      <p:grpSp>
        <p:nvGrpSpPr>
          <p:cNvPr id="54332" name="Group 60"/>
          <p:cNvGrpSpPr>
            <a:grpSpLocks/>
          </p:cNvGrpSpPr>
          <p:nvPr/>
        </p:nvGrpSpPr>
        <p:grpSpPr bwMode="auto">
          <a:xfrm>
            <a:off x="5791200" y="1676400"/>
            <a:ext cx="1925638" cy="2895600"/>
            <a:chOff x="3648" y="1056"/>
            <a:chExt cx="1213" cy="1824"/>
          </a:xfrm>
        </p:grpSpPr>
        <p:sp>
          <p:nvSpPr>
            <p:cNvPr id="54320" name="Text Box 48"/>
            <p:cNvSpPr txBox="1">
              <a:spLocks noChangeArrowheads="1"/>
            </p:cNvSpPr>
            <p:nvPr/>
          </p:nvSpPr>
          <p:spPr bwMode="auto">
            <a:xfrm>
              <a:off x="3648" y="1056"/>
              <a:ext cx="1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M0 = (1, 0, 0, 0, 0)</a:t>
              </a:r>
            </a:p>
          </p:txBody>
        </p:sp>
        <p:sp>
          <p:nvSpPr>
            <p:cNvPr id="54321" name="Text Box 49"/>
            <p:cNvSpPr txBox="1">
              <a:spLocks noChangeArrowheads="1"/>
            </p:cNvSpPr>
            <p:nvPr/>
          </p:nvSpPr>
          <p:spPr bwMode="auto">
            <a:xfrm>
              <a:off x="3648" y="1296"/>
              <a:ext cx="1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M1 = (0, 1, 1, 0, 0)</a:t>
              </a:r>
            </a:p>
          </p:txBody>
        </p:sp>
        <p:sp>
          <p:nvSpPr>
            <p:cNvPr id="54322" name="Text Box 50"/>
            <p:cNvSpPr txBox="1">
              <a:spLocks noChangeArrowheads="1"/>
            </p:cNvSpPr>
            <p:nvPr/>
          </p:nvSpPr>
          <p:spPr bwMode="auto">
            <a:xfrm>
              <a:off x="3648" y="1536"/>
              <a:ext cx="1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M2 = (0, 0, 0, 1, 1)</a:t>
              </a:r>
            </a:p>
          </p:txBody>
        </p:sp>
        <p:sp>
          <p:nvSpPr>
            <p:cNvPr id="54323" name="Text Box 51"/>
            <p:cNvSpPr txBox="1">
              <a:spLocks noChangeArrowheads="1"/>
            </p:cNvSpPr>
            <p:nvPr/>
          </p:nvSpPr>
          <p:spPr bwMode="auto">
            <a:xfrm>
              <a:off x="3648" y="1776"/>
              <a:ext cx="1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M3 = (1, 1, 0, 0, 0)</a:t>
              </a:r>
            </a:p>
          </p:txBody>
        </p:sp>
        <p:sp>
          <p:nvSpPr>
            <p:cNvPr id="54324" name="Text Box 52"/>
            <p:cNvSpPr txBox="1">
              <a:spLocks noChangeArrowheads="1"/>
            </p:cNvSpPr>
            <p:nvPr/>
          </p:nvSpPr>
          <p:spPr bwMode="auto">
            <a:xfrm>
              <a:off x="3648" y="2016"/>
              <a:ext cx="1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M4 = (0, 2, 1, 0, 0)</a:t>
              </a:r>
            </a:p>
          </p:txBody>
        </p:sp>
        <p:sp>
          <p:nvSpPr>
            <p:cNvPr id="54331" name="Line 59"/>
            <p:cNvSpPr>
              <a:spLocks noChangeShapeType="1"/>
            </p:cNvSpPr>
            <p:nvPr/>
          </p:nvSpPr>
          <p:spPr bwMode="auto">
            <a:xfrm>
              <a:off x="4224" y="235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5" grpId="0" animBg="1"/>
      <p:bldP spid="54312" grpId="0" animBg="1"/>
      <p:bldP spid="54313" grpId="0" animBg="1"/>
      <p:bldP spid="54319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Structural Properties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Structurally </a:t>
            </a:r>
            <a:r>
              <a:rPr lang="en-AU" sz="2800" dirty="0" smtClean="0"/>
              <a:t>live</a:t>
            </a:r>
          </a:p>
          <a:p>
            <a:pPr lvl="1"/>
            <a:r>
              <a:rPr lang="en-AU" sz="2400" dirty="0" smtClean="0"/>
              <a:t> </a:t>
            </a:r>
            <a:r>
              <a:rPr lang="en-AU" sz="2400" dirty="0" smtClean="0"/>
              <a:t>There exists a live initial marking for N</a:t>
            </a:r>
          </a:p>
          <a:p>
            <a:r>
              <a:rPr lang="en-AU" sz="2400" dirty="0" smtClean="0"/>
              <a:t> </a:t>
            </a:r>
            <a:r>
              <a:rPr lang="en-AU" sz="2800" dirty="0" smtClean="0"/>
              <a:t>Controllability</a:t>
            </a:r>
          </a:p>
          <a:p>
            <a:pPr lvl="1"/>
            <a:r>
              <a:rPr lang="en-AU" sz="2400" dirty="0" smtClean="0"/>
              <a:t>Any </a:t>
            </a:r>
            <a:r>
              <a:rPr lang="en-AU" sz="2400" dirty="0" smtClean="0"/>
              <a:t>marking is reachable for any </a:t>
            </a:r>
            <a:r>
              <a:rPr lang="en-AU" sz="2400" dirty="0" smtClean="0"/>
              <a:t>other marking</a:t>
            </a:r>
            <a:endParaRPr lang="en-AU" sz="2400" dirty="0" smtClean="0"/>
          </a:p>
          <a:p>
            <a:r>
              <a:rPr lang="en-AU" sz="2800" dirty="0" smtClean="0"/>
              <a:t>Structural </a:t>
            </a:r>
            <a:r>
              <a:rPr lang="en-AU" sz="2800" dirty="0" err="1" smtClean="0"/>
              <a:t>Boundedness</a:t>
            </a:r>
            <a:endParaRPr lang="en-AU" sz="2800" dirty="0" smtClean="0"/>
          </a:p>
          <a:p>
            <a:pPr lvl="1"/>
            <a:r>
              <a:rPr lang="en-AU" sz="2400" dirty="0" smtClean="0"/>
              <a:t>Bounded </a:t>
            </a:r>
            <a:r>
              <a:rPr lang="en-AU" sz="2400" dirty="0" smtClean="0"/>
              <a:t>for any finite initial </a:t>
            </a:r>
            <a:r>
              <a:rPr lang="en-AU" sz="2400" dirty="0" smtClean="0"/>
              <a:t>marking</a:t>
            </a:r>
          </a:p>
          <a:p>
            <a:r>
              <a:rPr lang="en-AU" sz="2800" dirty="0" smtClean="0"/>
              <a:t>Conservativeness</a:t>
            </a:r>
          </a:p>
          <a:p>
            <a:pPr lvl="1"/>
            <a:r>
              <a:rPr lang="en-AU" sz="2400" dirty="0" smtClean="0"/>
              <a:t>Total number of tokens in the net is a constant</a:t>
            </a:r>
            <a:endParaRPr lang="en-AU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Net Structures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76672"/>
            <a:ext cx="432048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1916832"/>
            <a:ext cx="3739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Subclasses of Petri Nets (PN):</a:t>
            </a:r>
          </a:p>
          <a:p>
            <a:endParaRPr lang="en-AU" dirty="0" smtClean="0"/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State Machine (SM)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Marked Graph (MG)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Free Choice (FC)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Extended Free Choice (EFC)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Asymmetric Choice (AC)</a:t>
            </a:r>
          </a:p>
          <a:p>
            <a:endParaRPr lang="en-AU" dirty="0" smtClean="0"/>
          </a:p>
        </p:txBody>
      </p:sp>
    </p:spTree>
  </p:cSld>
  <p:clrMapOvr>
    <a:masterClrMapping/>
  </p:clrMapOvr>
  <p:transition>
    <p:sndAc>
      <p:endSnd/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EFTPOS Systems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Scenario 1: Normal</a:t>
            </a:r>
          </a:p>
          <a:p>
            <a:r>
              <a:rPr lang="en-US"/>
              <a:t>Scenario 2: Exceptional (Enters only 3 digits)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Methods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3616424"/>
          </a:xfrm>
        </p:spPr>
        <p:txBody>
          <a:bodyPr/>
          <a:lstStyle/>
          <a:p>
            <a:r>
              <a:rPr lang="en-US" dirty="0" err="1"/>
              <a:t>Reachability</a:t>
            </a:r>
            <a:r>
              <a:rPr lang="en-US" dirty="0"/>
              <a:t> Analysis:</a:t>
            </a:r>
          </a:p>
          <a:p>
            <a:pPr lvl="1"/>
            <a:r>
              <a:rPr lang="en-US" dirty="0" err="1"/>
              <a:t>Reachability</a:t>
            </a:r>
            <a:r>
              <a:rPr lang="en-US" dirty="0"/>
              <a:t> or </a:t>
            </a:r>
            <a:r>
              <a:rPr lang="en-US" dirty="0" err="1"/>
              <a:t>coverability</a:t>
            </a:r>
            <a:r>
              <a:rPr lang="en-US" dirty="0"/>
              <a:t> tree.</a:t>
            </a:r>
          </a:p>
          <a:p>
            <a:pPr lvl="1"/>
            <a:r>
              <a:rPr lang="en-US" dirty="0"/>
              <a:t>State explosion problem.</a:t>
            </a:r>
          </a:p>
          <a:p>
            <a:r>
              <a:rPr lang="en-US" dirty="0"/>
              <a:t>Incidence Matrix and State Equations.</a:t>
            </a:r>
          </a:p>
          <a:p>
            <a:r>
              <a:rPr lang="en-US" dirty="0"/>
              <a:t>Structural Analysis</a:t>
            </a:r>
          </a:p>
          <a:p>
            <a:pPr lvl="1"/>
            <a:r>
              <a:rPr lang="en-US" dirty="0"/>
              <a:t>Based on net structures.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Methods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772400" cy="4114800"/>
          </a:xfrm>
        </p:spPr>
        <p:txBody>
          <a:bodyPr/>
          <a:lstStyle/>
          <a:p>
            <a:r>
              <a:rPr lang="en-US"/>
              <a:t>Reduction Rules:</a:t>
            </a:r>
          </a:p>
          <a:p>
            <a:pPr lvl="1"/>
            <a:r>
              <a:rPr lang="en-US"/>
              <a:t>reduce the model to a simpler one. For example: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57368" name="Group 24"/>
          <p:cNvGrpSpPr>
            <a:grpSpLocks/>
          </p:cNvGrpSpPr>
          <p:nvPr/>
        </p:nvGrpSpPr>
        <p:grpSpPr bwMode="auto">
          <a:xfrm>
            <a:off x="2362200" y="3886200"/>
            <a:ext cx="2286000" cy="762000"/>
            <a:chOff x="1488" y="1968"/>
            <a:chExt cx="1440" cy="480"/>
          </a:xfrm>
        </p:grpSpPr>
        <p:sp>
          <p:nvSpPr>
            <p:cNvPr id="57349" name="Oval 5"/>
            <p:cNvSpPr>
              <a:spLocks noChangeArrowheads="1"/>
            </p:cNvSpPr>
            <p:nvPr/>
          </p:nvSpPr>
          <p:spPr bwMode="auto">
            <a:xfrm>
              <a:off x="1728" y="211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2208" y="2112"/>
              <a:ext cx="9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1" name="Oval 7"/>
            <p:cNvSpPr>
              <a:spLocks noChangeArrowheads="1"/>
            </p:cNvSpPr>
            <p:nvPr/>
          </p:nvSpPr>
          <p:spPr bwMode="auto">
            <a:xfrm>
              <a:off x="2592" y="211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>
              <a:off x="1920" y="22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>
              <a:off x="2304" y="22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4" name="Line 10"/>
            <p:cNvSpPr>
              <a:spLocks noChangeShapeType="1"/>
            </p:cNvSpPr>
            <p:nvPr/>
          </p:nvSpPr>
          <p:spPr bwMode="auto">
            <a:xfrm flipV="1">
              <a:off x="1488" y="225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>
              <a:off x="1488" y="20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>
              <a:off x="2352" y="196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 flipV="1">
              <a:off x="2400" y="225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 flipV="1">
              <a:off x="2784" y="20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2784" y="22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4800600" y="4038600"/>
            <a:ext cx="833438" cy="457200"/>
          </a:xfrm>
          <a:prstGeom prst="leftRightArrow">
            <a:avLst>
              <a:gd name="adj1" fmla="val 50000"/>
              <a:gd name="adj2" fmla="val 36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57369" name="Group 25"/>
          <p:cNvGrpSpPr>
            <a:grpSpLocks/>
          </p:cNvGrpSpPr>
          <p:nvPr/>
        </p:nvGrpSpPr>
        <p:grpSpPr bwMode="auto">
          <a:xfrm>
            <a:off x="5867400" y="3886200"/>
            <a:ext cx="914400" cy="762000"/>
            <a:chOff x="3696" y="1968"/>
            <a:chExt cx="576" cy="480"/>
          </a:xfrm>
        </p:grpSpPr>
        <p:sp>
          <p:nvSpPr>
            <p:cNvPr id="57361" name="Oval 17"/>
            <p:cNvSpPr>
              <a:spLocks noChangeArrowheads="1"/>
            </p:cNvSpPr>
            <p:nvPr/>
          </p:nvSpPr>
          <p:spPr bwMode="auto">
            <a:xfrm>
              <a:off x="3936" y="211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3696" y="196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V="1">
              <a:off x="3744" y="225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flipV="1">
              <a:off x="4128" y="20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4128" y="22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 flipV="1">
              <a:off x="3696" y="2208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3696" y="206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  <p:bldP spid="5736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Types of Petri Nets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495800"/>
          </a:xfrm>
        </p:spPr>
        <p:txBody>
          <a:bodyPr/>
          <a:lstStyle/>
          <a:p>
            <a:r>
              <a:rPr lang="en-US" dirty="0"/>
              <a:t>High-level Petri nets</a:t>
            </a:r>
          </a:p>
          <a:p>
            <a:pPr lvl="1"/>
            <a:r>
              <a:rPr lang="en-US" dirty="0"/>
              <a:t>Tokens have “</a:t>
            </a:r>
            <a:r>
              <a:rPr lang="en-US" dirty="0" err="1"/>
              <a:t>colours</a:t>
            </a:r>
            <a:r>
              <a:rPr lang="en-US" dirty="0"/>
              <a:t>”, holding complex information.</a:t>
            </a:r>
          </a:p>
          <a:p>
            <a:r>
              <a:rPr lang="en-US" dirty="0"/>
              <a:t>Timed Petri nets</a:t>
            </a:r>
          </a:p>
          <a:p>
            <a:pPr lvl="1"/>
            <a:r>
              <a:rPr lang="en-US" dirty="0"/>
              <a:t>Time delays associated with transitions and/or places.</a:t>
            </a:r>
          </a:p>
          <a:p>
            <a:pPr lvl="1"/>
            <a:r>
              <a:rPr lang="en-US" dirty="0"/>
              <a:t>Fixed delays or interval delays.</a:t>
            </a:r>
          </a:p>
          <a:p>
            <a:pPr lvl="1"/>
            <a:r>
              <a:rPr lang="en-US" dirty="0"/>
              <a:t>Stochastic Petri nets: exponentially distributed random variables as delays.</a:t>
            </a:r>
            <a:endParaRPr lang="en-US" sz="3200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Types of Petri Nets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Object-Oriented Petri nets</a:t>
            </a:r>
          </a:p>
          <a:p>
            <a:pPr lvl="1"/>
            <a:r>
              <a:rPr lang="en-US" dirty="0"/>
              <a:t>Tokens are instances of classes, moving from one place to another, calling methods and changing attributes.</a:t>
            </a:r>
          </a:p>
          <a:p>
            <a:pPr lvl="1"/>
            <a:r>
              <a:rPr lang="en-US" dirty="0"/>
              <a:t>Net structure models the inner </a:t>
            </a:r>
            <a:r>
              <a:rPr lang="en-US" dirty="0" err="1"/>
              <a:t>behaviour</a:t>
            </a:r>
            <a:r>
              <a:rPr lang="en-US" dirty="0"/>
              <a:t> of objects.</a:t>
            </a:r>
          </a:p>
          <a:p>
            <a:pPr lvl="1"/>
            <a:r>
              <a:rPr lang="en-US" dirty="0"/>
              <a:t>The purpose is to use object-oriented constructs to structure and build the system.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sz="2400" dirty="0" smtClean="0"/>
              <a:t>Title: Petri net modelling and analysis of real-time systems based on net structure [manuscript] / by Sea Ling (1998)</a:t>
            </a:r>
          </a:p>
          <a:p>
            <a:pPr>
              <a:buNone/>
            </a:pPr>
            <a:r>
              <a:rPr lang="en-AU" sz="2400" dirty="0" smtClean="0">
                <a:hlinkClick r:id="rId2" action="ppaction://hlinkfile"/>
              </a:rPr>
              <a:t>Monash University. Thesis.</a:t>
            </a:r>
            <a:r>
              <a:rPr lang="en-AU" sz="2400" dirty="0" smtClean="0"/>
              <a:t> </a:t>
            </a:r>
            <a:br>
              <a:rPr lang="en-AU" sz="2400" dirty="0" smtClean="0"/>
            </a:br>
            <a:r>
              <a:rPr lang="en-AU" sz="2400" dirty="0" smtClean="0">
                <a:hlinkClick r:id="rId3" action="ppaction://hlinkfile"/>
              </a:rPr>
              <a:t>Monash University. School of Computer Science and Software Engineering.</a:t>
            </a:r>
            <a:r>
              <a:rPr lang="en-AU" sz="2400" dirty="0" smtClean="0"/>
              <a:t> </a:t>
            </a:r>
          </a:p>
          <a:p>
            <a:pPr>
              <a:buNone/>
            </a:pPr>
            <a:r>
              <a:rPr lang="en-AU" sz="2400" dirty="0" smtClean="0"/>
              <a:t>Publication notes: Thesis (Ph.D.)--Monash University, 1998.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works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Business processes and workflows</a:t>
            </a:r>
          </a:p>
          <a:p>
            <a:pPr lvl="1"/>
            <a:r>
              <a:rPr lang="en-AU" dirty="0" err="1" smtClean="0"/>
              <a:t>Wil</a:t>
            </a:r>
            <a:r>
              <a:rPr lang="en-AU" dirty="0" smtClean="0"/>
              <a:t> van </a:t>
            </a:r>
            <a:r>
              <a:rPr lang="en-AU" dirty="0" err="1" smtClean="0"/>
              <a:t>der</a:t>
            </a:r>
            <a:r>
              <a:rPr lang="en-AU" dirty="0" smtClean="0"/>
              <a:t> Aalst</a:t>
            </a:r>
          </a:p>
          <a:p>
            <a:r>
              <a:rPr lang="en-AU" dirty="0" smtClean="0"/>
              <a:t>Petri net </a:t>
            </a:r>
            <a:r>
              <a:rPr lang="en-AU" dirty="0" err="1" smtClean="0"/>
              <a:t>markup</a:t>
            </a:r>
            <a:r>
              <a:rPr lang="en-AU" dirty="0" smtClean="0"/>
              <a:t> language (PNML)</a:t>
            </a:r>
          </a:p>
          <a:p>
            <a:r>
              <a:rPr lang="en-AU" dirty="0" smtClean="0"/>
              <a:t>Agent technology</a:t>
            </a:r>
          </a:p>
          <a:p>
            <a:r>
              <a:rPr lang="en-AU" dirty="0" smtClean="0"/>
              <a:t>SOA and Web services</a:t>
            </a:r>
          </a:p>
          <a:p>
            <a:r>
              <a:rPr lang="en-AU" smtClean="0"/>
              <a:t>Grid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Copyright 2001, Chris Ling</a:t>
            </a:r>
            <a:endParaRPr lang="en-US"/>
          </a:p>
        </p:txBody>
      </p:sp>
    </p:spTree>
  </p:cSld>
  <p:clrMapOvr>
    <a:masterClrMapping/>
  </p:clrMapOvr>
  <p:transition>
    <p:sndAc>
      <p:endSnd/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Marlett" pitchFamily="2" charset="2"/>
              <a:buChar char="i"/>
            </a:pPr>
            <a:r>
              <a:rPr lang="en-US" sz="2400" dirty="0"/>
              <a:t>Murata, T. (1989, April). Petri nets: properties, analysis and applications. Proceedings of the IEEE, 77(4), 541-80.</a:t>
            </a:r>
          </a:p>
          <a:p>
            <a:pPr>
              <a:buClr>
                <a:schemeClr val="tx1"/>
              </a:buClr>
              <a:buFont typeface="Marlett" pitchFamily="2" charset="2"/>
              <a:buChar char="i"/>
            </a:pPr>
            <a:r>
              <a:rPr lang="en-US" sz="2400" dirty="0"/>
              <a:t>Peterson, J.L. (1981). Petri Net Theory and the Modeling of Systems. Prentice-Hall.</a:t>
            </a:r>
          </a:p>
          <a:p>
            <a:pPr>
              <a:buClr>
                <a:schemeClr val="tx1"/>
              </a:buClr>
              <a:buFont typeface="Marlett" pitchFamily="2" charset="2"/>
              <a:buChar char="i"/>
            </a:pPr>
            <a:r>
              <a:rPr lang="en-US" sz="2400" dirty="0" err="1"/>
              <a:t>Reisig</a:t>
            </a:r>
            <a:r>
              <a:rPr lang="en-US" sz="2400" dirty="0"/>
              <a:t>, W and G. </a:t>
            </a:r>
            <a:r>
              <a:rPr lang="en-US" sz="2400" dirty="0" err="1"/>
              <a:t>Rozenberg</a:t>
            </a:r>
            <a:r>
              <a:rPr lang="en-US" sz="2400" dirty="0"/>
              <a:t> (</a:t>
            </a:r>
            <a:r>
              <a:rPr lang="en-US" sz="2400" dirty="0" err="1"/>
              <a:t>eds</a:t>
            </a:r>
            <a:r>
              <a:rPr lang="en-US" sz="2400" dirty="0"/>
              <a:t>) (1998). Lectures on Petri Nets 1: Basic Models. Springer-</a:t>
            </a:r>
            <a:r>
              <a:rPr lang="en-US" sz="2400" dirty="0" err="1"/>
              <a:t>Verlag</a:t>
            </a:r>
            <a:r>
              <a:rPr lang="en-US" sz="2400" dirty="0"/>
              <a:t>.</a:t>
            </a:r>
          </a:p>
          <a:p>
            <a:pPr>
              <a:buClr>
                <a:schemeClr val="tx1"/>
              </a:buClr>
              <a:buFont typeface="Marlett" pitchFamily="2" charset="2"/>
              <a:buChar char="i"/>
            </a:pPr>
            <a:r>
              <a:rPr lang="en-US" sz="2400" dirty="0"/>
              <a:t>The World of Petri nets:</a:t>
            </a:r>
            <a:br>
              <a:rPr lang="en-US" sz="2400" dirty="0"/>
            </a:br>
            <a:r>
              <a:rPr lang="en-US" sz="2400" dirty="0"/>
              <a:t>http://www</a:t>
            </a:r>
            <a:r>
              <a:rPr lang="en-US" dirty="0"/>
              <a:t>.</a:t>
            </a:r>
            <a:r>
              <a:rPr lang="en-US" sz="2400" dirty="0"/>
              <a:t>daimi.au.dk/PetriNets/</a:t>
            </a:r>
            <a:endParaRPr lang="en-US" sz="1800" dirty="0"/>
          </a:p>
          <a:p>
            <a:pPr>
              <a:buClr>
                <a:schemeClr val="tx1"/>
              </a:buClr>
              <a:buFont typeface="Marlett" pitchFamily="2" charset="2"/>
              <a:buChar char="i"/>
            </a:pPr>
            <a:endParaRPr lang="en-US" sz="2800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Example: EFTPOS System (Token Games)</a:t>
            </a:r>
          </a:p>
        </p:txBody>
      </p:sp>
      <p:sp>
        <p:nvSpPr>
          <p:cNvPr id="74823" name="Oval 71"/>
          <p:cNvSpPr>
            <a:spLocks noChangeArrowheads="1"/>
          </p:cNvSpPr>
          <p:nvPr/>
        </p:nvSpPr>
        <p:spPr bwMode="auto">
          <a:xfrm>
            <a:off x="11430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25" name="Rectangle 73"/>
          <p:cNvSpPr>
            <a:spLocks noChangeArrowheads="1"/>
          </p:cNvSpPr>
          <p:nvPr/>
        </p:nvSpPr>
        <p:spPr bwMode="auto">
          <a:xfrm>
            <a:off x="1905000" y="22098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26" name="Oval 74"/>
          <p:cNvSpPr>
            <a:spLocks noChangeArrowheads="1"/>
          </p:cNvSpPr>
          <p:nvPr/>
        </p:nvSpPr>
        <p:spPr bwMode="auto">
          <a:xfrm>
            <a:off x="28956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27" name="Rectangle 75"/>
          <p:cNvSpPr>
            <a:spLocks noChangeArrowheads="1"/>
          </p:cNvSpPr>
          <p:nvPr/>
        </p:nvSpPr>
        <p:spPr bwMode="auto">
          <a:xfrm>
            <a:off x="3657600" y="22098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28" name="Oval 76"/>
          <p:cNvSpPr>
            <a:spLocks noChangeArrowheads="1"/>
          </p:cNvSpPr>
          <p:nvPr/>
        </p:nvSpPr>
        <p:spPr bwMode="auto">
          <a:xfrm>
            <a:off x="46482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29" name="Rectangle 77"/>
          <p:cNvSpPr>
            <a:spLocks noChangeArrowheads="1"/>
          </p:cNvSpPr>
          <p:nvPr/>
        </p:nvSpPr>
        <p:spPr bwMode="auto">
          <a:xfrm>
            <a:off x="5410200" y="22098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0" name="Oval 78"/>
          <p:cNvSpPr>
            <a:spLocks noChangeArrowheads="1"/>
          </p:cNvSpPr>
          <p:nvPr/>
        </p:nvSpPr>
        <p:spPr bwMode="auto">
          <a:xfrm>
            <a:off x="6400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1" name="Rectangle 79"/>
          <p:cNvSpPr>
            <a:spLocks noChangeArrowheads="1"/>
          </p:cNvSpPr>
          <p:nvPr/>
        </p:nvSpPr>
        <p:spPr bwMode="auto">
          <a:xfrm>
            <a:off x="7162800" y="22098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2" name="Oval 80"/>
          <p:cNvSpPr>
            <a:spLocks noChangeArrowheads="1"/>
          </p:cNvSpPr>
          <p:nvPr/>
        </p:nvSpPr>
        <p:spPr bwMode="auto">
          <a:xfrm>
            <a:off x="81534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3" name="Rectangle 81"/>
          <p:cNvSpPr>
            <a:spLocks noChangeArrowheads="1"/>
          </p:cNvSpPr>
          <p:nvPr/>
        </p:nvSpPr>
        <p:spPr bwMode="auto">
          <a:xfrm>
            <a:off x="8077200" y="32004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4" name="Oval 82"/>
          <p:cNvSpPr>
            <a:spLocks noChangeArrowheads="1"/>
          </p:cNvSpPr>
          <p:nvPr/>
        </p:nvSpPr>
        <p:spPr bwMode="auto">
          <a:xfrm>
            <a:off x="8229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5" name="Rectangle 83"/>
          <p:cNvSpPr>
            <a:spLocks noChangeArrowheads="1"/>
          </p:cNvSpPr>
          <p:nvPr/>
        </p:nvSpPr>
        <p:spPr bwMode="auto">
          <a:xfrm>
            <a:off x="8153400" y="49530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6" name="Oval 84"/>
          <p:cNvSpPr>
            <a:spLocks noChangeArrowheads="1"/>
          </p:cNvSpPr>
          <p:nvPr/>
        </p:nvSpPr>
        <p:spPr bwMode="auto">
          <a:xfrm>
            <a:off x="8305800" y="586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7" name="Oval 85"/>
          <p:cNvSpPr>
            <a:spLocks noChangeArrowheads="1"/>
          </p:cNvSpPr>
          <p:nvPr/>
        </p:nvSpPr>
        <p:spPr bwMode="auto">
          <a:xfrm>
            <a:off x="11430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8" name="Rectangle 86"/>
          <p:cNvSpPr>
            <a:spLocks noChangeArrowheads="1"/>
          </p:cNvSpPr>
          <p:nvPr/>
        </p:nvSpPr>
        <p:spPr bwMode="auto">
          <a:xfrm>
            <a:off x="1905000" y="22098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39" name="Oval 87"/>
          <p:cNvSpPr>
            <a:spLocks noChangeArrowheads="1"/>
          </p:cNvSpPr>
          <p:nvPr/>
        </p:nvSpPr>
        <p:spPr bwMode="auto">
          <a:xfrm>
            <a:off x="28956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40" name="Rectangle 88"/>
          <p:cNvSpPr>
            <a:spLocks noChangeArrowheads="1"/>
          </p:cNvSpPr>
          <p:nvPr/>
        </p:nvSpPr>
        <p:spPr bwMode="auto">
          <a:xfrm>
            <a:off x="3657600" y="22098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41" name="Oval 89"/>
          <p:cNvSpPr>
            <a:spLocks noChangeArrowheads="1"/>
          </p:cNvSpPr>
          <p:nvPr/>
        </p:nvSpPr>
        <p:spPr bwMode="auto">
          <a:xfrm>
            <a:off x="46482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42" name="Rectangle 90"/>
          <p:cNvSpPr>
            <a:spLocks noChangeArrowheads="1"/>
          </p:cNvSpPr>
          <p:nvPr/>
        </p:nvSpPr>
        <p:spPr bwMode="auto">
          <a:xfrm>
            <a:off x="5410200" y="22098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43" name="Oval 91"/>
          <p:cNvSpPr>
            <a:spLocks noChangeArrowheads="1"/>
          </p:cNvSpPr>
          <p:nvPr/>
        </p:nvSpPr>
        <p:spPr bwMode="auto">
          <a:xfrm>
            <a:off x="6400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44" name="Rectangle 92"/>
          <p:cNvSpPr>
            <a:spLocks noChangeArrowheads="1"/>
          </p:cNvSpPr>
          <p:nvPr/>
        </p:nvSpPr>
        <p:spPr bwMode="auto">
          <a:xfrm>
            <a:off x="5562600" y="3505200"/>
            <a:ext cx="3048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4845" name="Oval 93"/>
          <p:cNvSpPr>
            <a:spLocks noChangeArrowheads="1"/>
          </p:cNvSpPr>
          <p:nvPr/>
        </p:nvSpPr>
        <p:spPr bwMode="auto">
          <a:xfrm>
            <a:off x="4114800" y="495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74847" name="Group 95"/>
          <p:cNvGrpSpPr>
            <a:grpSpLocks/>
          </p:cNvGrpSpPr>
          <p:nvPr/>
        </p:nvGrpSpPr>
        <p:grpSpPr bwMode="auto">
          <a:xfrm>
            <a:off x="822325" y="1905000"/>
            <a:ext cx="8083550" cy="4191000"/>
            <a:chOff x="518" y="1200"/>
            <a:chExt cx="5092" cy="2640"/>
          </a:xfrm>
        </p:grpSpPr>
        <p:grpSp>
          <p:nvGrpSpPr>
            <p:cNvPr id="74824" name="Group 72"/>
            <p:cNvGrpSpPr>
              <a:grpSpLocks/>
            </p:cNvGrpSpPr>
            <p:nvPr/>
          </p:nvGrpSpPr>
          <p:grpSpPr bwMode="auto">
            <a:xfrm>
              <a:off x="518" y="1200"/>
              <a:ext cx="5092" cy="2640"/>
              <a:chOff x="518" y="1200"/>
              <a:chExt cx="5092" cy="2640"/>
            </a:xfrm>
          </p:grpSpPr>
          <p:sp>
            <p:nvSpPr>
              <p:cNvPr id="74756" name="Oval 4"/>
              <p:cNvSpPr>
                <a:spLocks noChangeArrowheads="1"/>
              </p:cNvSpPr>
              <p:nvPr/>
            </p:nvSpPr>
            <p:spPr bwMode="auto">
              <a:xfrm>
                <a:off x="624" y="139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57" name="Rectangle 5"/>
              <p:cNvSpPr>
                <a:spLocks noChangeArrowheads="1"/>
              </p:cNvSpPr>
              <p:nvPr/>
            </p:nvSpPr>
            <p:spPr bwMode="auto">
              <a:xfrm>
                <a:off x="1200" y="1392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59" name="Line 7"/>
              <p:cNvSpPr>
                <a:spLocks noChangeShapeType="1"/>
              </p:cNvSpPr>
              <p:nvPr/>
            </p:nvSpPr>
            <p:spPr bwMode="auto">
              <a:xfrm>
                <a:off x="864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60" name="Line 8"/>
              <p:cNvSpPr>
                <a:spLocks noChangeShapeType="1"/>
              </p:cNvSpPr>
              <p:nvPr/>
            </p:nvSpPr>
            <p:spPr bwMode="auto">
              <a:xfrm>
                <a:off x="1392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61" name="Oval 9"/>
              <p:cNvSpPr>
                <a:spLocks noChangeArrowheads="1"/>
              </p:cNvSpPr>
              <p:nvPr/>
            </p:nvSpPr>
            <p:spPr bwMode="auto">
              <a:xfrm>
                <a:off x="1728" y="139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62" name="Rectangle 10"/>
              <p:cNvSpPr>
                <a:spLocks noChangeArrowheads="1"/>
              </p:cNvSpPr>
              <p:nvPr/>
            </p:nvSpPr>
            <p:spPr bwMode="auto">
              <a:xfrm>
                <a:off x="2304" y="1392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63" name="Line 11"/>
              <p:cNvSpPr>
                <a:spLocks noChangeShapeType="1"/>
              </p:cNvSpPr>
              <p:nvPr/>
            </p:nvSpPr>
            <p:spPr bwMode="auto">
              <a:xfrm>
                <a:off x="1968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65" name="Rectangle 1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66" name="Line 14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67" name="Line 15"/>
              <p:cNvSpPr>
                <a:spLocks noChangeShapeType="1"/>
              </p:cNvSpPr>
              <p:nvPr/>
            </p:nvSpPr>
            <p:spPr bwMode="auto">
              <a:xfrm>
                <a:off x="2496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68" name="Text Box 16"/>
              <p:cNvSpPr txBox="1">
                <a:spLocks noChangeArrowheads="1"/>
              </p:cNvSpPr>
              <p:nvPr/>
            </p:nvSpPr>
            <p:spPr bwMode="auto">
              <a:xfrm>
                <a:off x="518" y="1608"/>
                <a:ext cx="4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Initial</a:t>
                </a:r>
              </a:p>
            </p:txBody>
          </p:sp>
          <p:sp>
            <p:nvSpPr>
              <p:cNvPr id="74769" name="Text Box 17"/>
              <p:cNvSpPr txBox="1">
                <a:spLocks noChangeArrowheads="1"/>
              </p:cNvSpPr>
              <p:nvPr/>
            </p:nvSpPr>
            <p:spPr bwMode="auto">
              <a:xfrm>
                <a:off x="1056" y="1200"/>
                <a:ext cx="5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 digit</a:t>
                </a:r>
              </a:p>
            </p:txBody>
          </p:sp>
          <p:sp>
            <p:nvSpPr>
              <p:cNvPr id="74770" name="Text Box 18"/>
              <p:cNvSpPr txBox="1">
                <a:spLocks noChangeArrowheads="1"/>
              </p:cNvSpPr>
              <p:nvPr/>
            </p:nvSpPr>
            <p:spPr bwMode="auto">
              <a:xfrm>
                <a:off x="2160" y="1200"/>
                <a:ext cx="5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 digit</a:t>
                </a:r>
              </a:p>
            </p:txBody>
          </p:sp>
          <p:sp>
            <p:nvSpPr>
              <p:cNvPr id="74771" name="Text Box 19"/>
              <p:cNvSpPr txBox="1">
                <a:spLocks noChangeArrowheads="1"/>
              </p:cNvSpPr>
              <p:nvPr/>
            </p:nvSpPr>
            <p:spPr bwMode="auto">
              <a:xfrm>
                <a:off x="3264" y="1200"/>
                <a:ext cx="5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 digit</a:t>
                </a:r>
              </a:p>
            </p:txBody>
          </p:sp>
          <p:sp>
            <p:nvSpPr>
              <p:cNvPr id="74772" name="Text Box 20"/>
              <p:cNvSpPr txBox="1">
                <a:spLocks noChangeArrowheads="1"/>
              </p:cNvSpPr>
              <p:nvPr/>
            </p:nvSpPr>
            <p:spPr bwMode="auto">
              <a:xfrm>
                <a:off x="4368" y="1200"/>
                <a:ext cx="5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 digit</a:t>
                </a:r>
              </a:p>
            </p:txBody>
          </p:sp>
          <p:sp>
            <p:nvSpPr>
              <p:cNvPr id="74773" name="Oval 21"/>
              <p:cNvSpPr>
                <a:spLocks noChangeArrowheads="1"/>
              </p:cNvSpPr>
              <p:nvPr/>
            </p:nvSpPr>
            <p:spPr bwMode="auto">
              <a:xfrm>
                <a:off x="3936" y="139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74" name="Rectangle 22"/>
              <p:cNvSpPr>
                <a:spLocks noChangeArrowheads="1"/>
              </p:cNvSpPr>
              <p:nvPr/>
            </p:nvSpPr>
            <p:spPr bwMode="auto">
              <a:xfrm>
                <a:off x="4512" y="1392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75" name="Line 23"/>
              <p:cNvSpPr>
                <a:spLocks noChangeShapeType="1"/>
              </p:cNvSpPr>
              <p:nvPr/>
            </p:nvSpPr>
            <p:spPr bwMode="auto">
              <a:xfrm>
                <a:off x="4176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76" name="Line 24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77" name="Text Box 25"/>
              <p:cNvSpPr txBox="1">
                <a:spLocks noChangeArrowheads="1"/>
              </p:cNvSpPr>
              <p:nvPr/>
            </p:nvSpPr>
            <p:spPr bwMode="auto">
              <a:xfrm>
                <a:off x="1718" y="1608"/>
                <a:ext cx="2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d1</a:t>
                </a:r>
              </a:p>
            </p:txBody>
          </p:sp>
          <p:sp>
            <p:nvSpPr>
              <p:cNvPr id="74778" name="Text Box 26"/>
              <p:cNvSpPr txBox="1">
                <a:spLocks noChangeArrowheads="1"/>
              </p:cNvSpPr>
              <p:nvPr/>
            </p:nvSpPr>
            <p:spPr bwMode="auto">
              <a:xfrm>
                <a:off x="2822" y="1608"/>
                <a:ext cx="2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d2</a:t>
                </a:r>
              </a:p>
            </p:txBody>
          </p:sp>
          <p:sp>
            <p:nvSpPr>
              <p:cNvPr id="74779" name="Text Box 27"/>
              <p:cNvSpPr txBox="1">
                <a:spLocks noChangeArrowheads="1"/>
              </p:cNvSpPr>
              <p:nvPr/>
            </p:nvSpPr>
            <p:spPr bwMode="auto">
              <a:xfrm>
                <a:off x="3926" y="1608"/>
                <a:ext cx="2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d3</a:t>
                </a:r>
              </a:p>
            </p:txBody>
          </p:sp>
          <p:sp>
            <p:nvSpPr>
              <p:cNvPr id="74780" name="Oval 28"/>
              <p:cNvSpPr>
                <a:spLocks noChangeArrowheads="1"/>
              </p:cNvSpPr>
              <p:nvPr/>
            </p:nvSpPr>
            <p:spPr bwMode="auto">
              <a:xfrm>
                <a:off x="5040" y="139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81" name="Line 29"/>
              <p:cNvSpPr>
                <a:spLocks noChangeShapeType="1"/>
              </p:cNvSpPr>
              <p:nvPr/>
            </p:nvSpPr>
            <p:spPr bwMode="auto">
              <a:xfrm>
                <a:off x="4704" y="15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82" name="Text Box 30"/>
              <p:cNvSpPr txBox="1">
                <a:spLocks noChangeArrowheads="1"/>
              </p:cNvSpPr>
              <p:nvPr/>
            </p:nvSpPr>
            <p:spPr bwMode="auto">
              <a:xfrm>
                <a:off x="5040" y="1200"/>
                <a:ext cx="2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d4</a:t>
                </a:r>
              </a:p>
            </p:txBody>
          </p:sp>
          <p:sp>
            <p:nvSpPr>
              <p:cNvPr id="74783" name="Line 31"/>
              <p:cNvSpPr>
                <a:spLocks noChangeShapeType="1"/>
              </p:cNvSpPr>
              <p:nvPr/>
            </p:nvSpPr>
            <p:spPr bwMode="auto">
              <a:xfrm>
                <a:off x="5184" y="163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84" name="Rectangle 32"/>
              <p:cNvSpPr>
                <a:spLocks noChangeArrowheads="1"/>
              </p:cNvSpPr>
              <p:nvPr/>
            </p:nvSpPr>
            <p:spPr bwMode="auto">
              <a:xfrm>
                <a:off x="5088" y="2016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85" name="Text Box 33"/>
              <p:cNvSpPr txBox="1">
                <a:spLocks noChangeArrowheads="1"/>
              </p:cNvSpPr>
              <p:nvPr/>
            </p:nvSpPr>
            <p:spPr bwMode="auto">
              <a:xfrm>
                <a:off x="5270" y="2040"/>
                <a:ext cx="3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OK</a:t>
                </a:r>
              </a:p>
            </p:txBody>
          </p:sp>
          <p:sp>
            <p:nvSpPr>
              <p:cNvPr id="74786" name="Line 34"/>
              <p:cNvSpPr>
                <a:spLocks noChangeShapeType="1"/>
              </p:cNvSpPr>
              <p:nvPr/>
            </p:nvSpPr>
            <p:spPr bwMode="auto">
              <a:xfrm>
                <a:off x="5184" y="225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87" name="Oval 35"/>
              <p:cNvSpPr>
                <a:spLocks noChangeArrowheads="1"/>
              </p:cNvSpPr>
              <p:nvPr/>
            </p:nvSpPr>
            <p:spPr bwMode="auto">
              <a:xfrm>
                <a:off x="5088" y="264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88" name="Text Box 36"/>
              <p:cNvSpPr txBox="1">
                <a:spLocks noChangeArrowheads="1"/>
              </p:cNvSpPr>
              <p:nvPr/>
            </p:nvSpPr>
            <p:spPr bwMode="auto">
              <a:xfrm>
                <a:off x="4608" y="2592"/>
                <a:ext cx="5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Ctr="1">
                <a:spAutoFit/>
              </a:bodyPr>
              <a:lstStyle/>
              <a:p>
                <a:r>
                  <a:rPr lang="en-US"/>
                  <a:t>OK</a:t>
                </a:r>
              </a:p>
              <a:p>
                <a:r>
                  <a:rPr lang="en-US"/>
                  <a:t>pressed</a:t>
                </a:r>
              </a:p>
            </p:txBody>
          </p:sp>
          <p:sp>
            <p:nvSpPr>
              <p:cNvPr id="74789" name="Oval 37"/>
              <p:cNvSpPr>
                <a:spLocks noChangeArrowheads="1"/>
              </p:cNvSpPr>
              <p:nvPr/>
            </p:nvSpPr>
            <p:spPr bwMode="auto">
              <a:xfrm>
                <a:off x="5136" y="360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90" name="Oval 38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91" name="Rectangle 39"/>
              <p:cNvSpPr>
                <a:spLocks noChangeArrowheads="1"/>
              </p:cNvSpPr>
              <p:nvPr/>
            </p:nvSpPr>
            <p:spPr bwMode="auto">
              <a:xfrm>
                <a:off x="5136" y="3120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92" name="Line 40"/>
              <p:cNvSpPr>
                <a:spLocks noChangeShapeType="1"/>
              </p:cNvSpPr>
              <p:nvPr/>
            </p:nvSpPr>
            <p:spPr bwMode="auto">
              <a:xfrm>
                <a:off x="5232" y="28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93" name="Line 41"/>
              <p:cNvSpPr>
                <a:spLocks noChangeShapeType="1"/>
              </p:cNvSpPr>
              <p:nvPr/>
            </p:nvSpPr>
            <p:spPr bwMode="auto">
              <a:xfrm>
                <a:off x="5232" y="33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794" name="Text Box 42"/>
              <p:cNvSpPr txBox="1">
                <a:spLocks noChangeArrowheads="1"/>
              </p:cNvSpPr>
              <p:nvPr/>
            </p:nvSpPr>
            <p:spPr bwMode="auto">
              <a:xfrm>
                <a:off x="4560" y="3120"/>
                <a:ext cx="6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approve</a:t>
                </a:r>
              </a:p>
            </p:txBody>
          </p:sp>
          <p:sp>
            <p:nvSpPr>
              <p:cNvPr id="74795" name="Text Box 43"/>
              <p:cNvSpPr txBox="1">
                <a:spLocks noChangeArrowheads="1"/>
              </p:cNvSpPr>
              <p:nvPr/>
            </p:nvSpPr>
            <p:spPr bwMode="auto">
              <a:xfrm>
                <a:off x="4464" y="3600"/>
                <a:ext cx="7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approved</a:t>
                </a:r>
              </a:p>
            </p:txBody>
          </p:sp>
          <p:sp>
            <p:nvSpPr>
              <p:cNvPr id="74796" name="Rectangle 44"/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97" name="Rectangle 45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98" name="Rectangle 46"/>
              <p:cNvSpPr>
                <a:spLocks noChangeArrowheads="1"/>
              </p:cNvSpPr>
              <p:nvPr/>
            </p:nvSpPr>
            <p:spPr bwMode="auto">
              <a:xfrm>
                <a:off x="3504" y="2208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799" name="Rectangle 47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800" name="Rectangle 48"/>
              <p:cNvSpPr>
                <a:spLocks noChangeArrowheads="1"/>
              </p:cNvSpPr>
              <p:nvPr/>
            </p:nvSpPr>
            <p:spPr bwMode="auto">
              <a:xfrm>
                <a:off x="4080" y="2256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4801" name="Line 49"/>
              <p:cNvSpPr>
                <a:spLocks noChangeShapeType="1"/>
              </p:cNvSpPr>
              <p:nvPr/>
            </p:nvSpPr>
            <p:spPr bwMode="auto">
              <a:xfrm>
                <a:off x="1920" y="1632"/>
                <a:ext cx="24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02" name="Line 50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04" name="Line 52"/>
              <p:cNvSpPr>
                <a:spLocks noChangeShapeType="1"/>
              </p:cNvSpPr>
              <p:nvPr/>
            </p:nvSpPr>
            <p:spPr bwMode="auto">
              <a:xfrm flipH="1">
                <a:off x="2832" y="1632"/>
                <a:ext cx="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05" name="Line 53"/>
              <p:cNvSpPr>
                <a:spLocks noChangeShapeType="1"/>
              </p:cNvSpPr>
              <p:nvPr/>
            </p:nvSpPr>
            <p:spPr bwMode="auto">
              <a:xfrm flipH="1">
                <a:off x="2640" y="2448"/>
                <a:ext cx="192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08" name="Line 56"/>
              <p:cNvSpPr>
                <a:spLocks noChangeShapeType="1"/>
              </p:cNvSpPr>
              <p:nvPr/>
            </p:nvSpPr>
            <p:spPr bwMode="auto">
              <a:xfrm flipH="1">
                <a:off x="3648" y="1632"/>
                <a:ext cx="3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09" name="Line 57"/>
              <p:cNvSpPr>
                <a:spLocks noChangeShapeType="1"/>
              </p:cNvSpPr>
              <p:nvPr/>
            </p:nvSpPr>
            <p:spPr bwMode="auto">
              <a:xfrm flipH="1">
                <a:off x="2736" y="2400"/>
                <a:ext cx="768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14" name="Line 62"/>
              <p:cNvSpPr>
                <a:spLocks noChangeShapeType="1"/>
              </p:cNvSpPr>
              <p:nvPr/>
            </p:nvSpPr>
            <p:spPr bwMode="auto">
              <a:xfrm flipH="1">
                <a:off x="4272" y="1632"/>
                <a:ext cx="81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15" name="Line 63"/>
              <p:cNvSpPr>
                <a:spLocks noChangeShapeType="1"/>
              </p:cNvSpPr>
              <p:nvPr/>
            </p:nvSpPr>
            <p:spPr bwMode="auto">
              <a:xfrm flipH="1">
                <a:off x="2736" y="2448"/>
                <a:ext cx="134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16" name="Line 64"/>
              <p:cNvSpPr>
                <a:spLocks noChangeShapeType="1"/>
              </p:cNvSpPr>
              <p:nvPr/>
            </p:nvSpPr>
            <p:spPr bwMode="auto">
              <a:xfrm flipH="1">
                <a:off x="3888" y="2784"/>
                <a:ext cx="120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17" name="Line 65"/>
              <p:cNvSpPr>
                <a:spLocks noChangeShapeType="1"/>
              </p:cNvSpPr>
              <p:nvPr/>
            </p:nvSpPr>
            <p:spPr bwMode="auto">
              <a:xfrm flipH="1">
                <a:off x="2736" y="3120"/>
                <a:ext cx="96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818" name="Text Box 66"/>
              <p:cNvSpPr txBox="1">
                <a:spLocks noChangeArrowheads="1"/>
              </p:cNvSpPr>
              <p:nvPr/>
            </p:nvSpPr>
            <p:spPr bwMode="auto">
              <a:xfrm>
                <a:off x="1718" y="2184"/>
                <a:ext cx="3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OK</a:t>
                </a:r>
              </a:p>
            </p:txBody>
          </p:sp>
          <p:sp>
            <p:nvSpPr>
              <p:cNvPr id="74819" name="Text Box 67"/>
              <p:cNvSpPr txBox="1">
                <a:spLocks noChangeArrowheads="1"/>
              </p:cNvSpPr>
              <p:nvPr/>
            </p:nvSpPr>
            <p:spPr bwMode="auto">
              <a:xfrm>
                <a:off x="2438" y="2184"/>
                <a:ext cx="3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OK</a:t>
                </a:r>
              </a:p>
            </p:txBody>
          </p:sp>
          <p:sp>
            <p:nvSpPr>
              <p:cNvPr id="74820" name="Text Box 68"/>
              <p:cNvSpPr txBox="1">
                <a:spLocks noChangeArrowheads="1"/>
              </p:cNvSpPr>
              <p:nvPr/>
            </p:nvSpPr>
            <p:spPr bwMode="auto">
              <a:xfrm>
                <a:off x="3158" y="2184"/>
                <a:ext cx="3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OK</a:t>
                </a:r>
              </a:p>
            </p:txBody>
          </p:sp>
          <p:sp>
            <p:nvSpPr>
              <p:cNvPr id="74821" name="Text Box 69"/>
              <p:cNvSpPr txBox="1">
                <a:spLocks noChangeArrowheads="1"/>
              </p:cNvSpPr>
              <p:nvPr/>
            </p:nvSpPr>
            <p:spPr bwMode="auto">
              <a:xfrm>
                <a:off x="4310" y="2280"/>
                <a:ext cx="3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OK</a:t>
                </a:r>
              </a:p>
            </p:txBody>
          </p:sp>
          <p:sp>
            <p:nvSpPr>
              <p:cNvPr id="74822" name="Text Box 70"/>
              <p:cNvSpPr txBox="1">
                <a:spLocks noChangeArrowheads="1"/>
              </p:cNvSpPr>
              <p:nvPr/>
            </p:nvSpPr>
            <p:spPr bwMode="auto">
              <a:xfrm>
                <a:off x="3542" y="3192"/>
                <a:ext cx="5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Reject</a:t>
                </a:r>
              </a:p>
            </p:txBody>
          </p:sp>
        </p:grpSp>
        <p:sp>
          <p:nvSpPr>
            <p:cNvPr id="74846" name="Text Box 94"/>
            <p:cNvSpPr txBox="1">
              <a:spLocks noChangeArrowheads="1"/>
            </p:cNvSpPr>
            <p:nvPr/>
          </p:nvSpPr>
          <p:spPr bwMode="auto">
            <a:xfrm>
              <a:off x="1776" y="3024"/>
              <a:ext cx="7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Rejected!</a:t>
              </a:r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23" grpId="0" animBg="1"/>
      <p:bldP spid="74825" grpId="0" animBg="1"/>
      <p:bldP spid="74826" grpId="0" animBg="1"/>
      <p:bldP spid="74827" grpId="0" animBg="1"/>
      <p:bldP spid="74828" grpId="0" animBg="1"/>
      <p:bldP spid="74829" grpId="0" animBg="1"/>
      <p:bldP spid="74830" grpId="0" animBg="1"/>
      <p:bldP spid="74831" grpId="0" animBg="1"/>
      <p:bldP spid="74832" grpId="0" animBg="1"/>
      <p:bldP spid="74833" grpId="0" animBg="1"/>
      <p:bldP spid="74834" grpId="0" animBg="1"/>
      <p:bldP spid="74835" grpId="0" animBg="1"/>
      <p:bldP spid="74836" grpId="0" animBg="1"/>
      <p:bldP spid="74837" grpId="0" animBg="1"/>
      <p:bldP spid="74838" grpId="0" animBg="1"/>
      <p:bldP spid="74839" grpId="0" animBg="1"/>
      <p:bldP spid="74840" grpId="0" animBg="1"/>
      <p:bldP spid="74841" grpId="0" animBg="1"/>
      <p:bldP spid="74842" grpId="0" animBg="1"/>
      <p:bldP spid="74843" grpId="0" animBg="1"/>
      <p:bldP spid="74844" grpId="0" animBg="1"/>
      <p:bldP spid="748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Petri Net Specification ...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consists of three types of components: </a:t>
            </a:r>
            <a:r>
              <a:rPr lang="en-US" i="1"/>
              <a:t>places</a:t>
            </a:r>
            <a:r>
              <a:rPr lang="en-US"/>
              <a:t> (circles), </a:t>
            </a:r>
            <a:r>
              <a:rPr lang="en-US" i="1"/>
              <a:t>transitions</a:t>
            </a:r>
            <a:r>
              <a:rPr lang="en-US"/>
              <a:t> (rectangles) and </a:t>
            </a:r>
            <a:r>
              <a:rPr lang="en-US" i="1"/>
              <a:t>arcs</a:t>
            </a:r>
            <a:r>
              <a:rPr lang="en-US"/>
              <a:t> (arrows):</a:t>
            </a:r>
          </a:p>
          <a:p>
            <a:pPr lvl="1"/>
            <a:r>
              <a:rPr lang="en-US"/>
              <a:t>Places represent possible states of the system;</a:t>
            </a:r>
          </a:p>
          <a:p>
            <a:pPr lvl="1"/>
            <a:r>
              <a:rPr lang="en-US"/>
              <a:t>Transitions are events or actions which cause the change of state; And</a:t>
            </a:r>
          </a:p>
          <a:p>
            <a:pPr lvl="1"/>
            <a:r>
              <a:rPr lang="en-US"/>
              <a:t>Every arc simply connects a place with a transition or a transition with a place.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Change of State 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r>
              <a:rPr lang="en-US"/>
              <a:t>is a movement of </a:t>
            </a:r>
            <a:r>
              <a:rPr lang="en-US" i="1"/>
              <a:t>token(s)</a:t>
            </a:r>
            <a:r>
              <a:rPr lang="en-US"/>
              <a:t> (black dots) from place(s) to place(s); and is caused by the </a:t>
            </a:r>
            <a:r>
              <a:rPr lang="en-US" i="1"/>
              <a:t>firing</a:t>
            </a:r>
            <a:r>
              <a:rPr lang="en-US"/>
              <a:t> of a transition.</a:t>
            </a:r>
          </a:p>
          <a:p>
            <a:r>
              <a:rPr lang="en-US"/>
              <a:t>The firing represents an occurrence of the event.</a:t>
            </a:r>
          </a:p>
          <a:p>
            <a:r>
              <a:rPr lang="en-US"/>
              <a:t>The firing is subject to the input conditions, denoted by the tokens available.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Copyright 2001, Chris Ling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Change of State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transition is</a:t>
            </a:r>
            <a:r>
              <a:rPr lang="en-US" i="1" dirty="0"/>
              <a:t> </a:t>
            </a:r>
            <a:r>
              <a:rPr lang="en-US" i="1" dirty="0" err="1"/>
              <a:t>firable</a:t>
            </a:r>
            <a:r>
              <a:rPr lang="en-US" dirty="0"/>
              <a:t> or </a:t>
            </a:r>
            <a:r>
              <a:rPr lang="en-US" i="1" dirty="0"/>
              <a:t>enabled</a:t>
            </a:r>
            <a:r>
              <a:rPr lang="en-US" dirty="0"/>
              <a:t> when there are sufficient tokens in its input place.</a:t>
            </a:r>
          </a:p>
          <a:p>
            <a:pPr>
              <a:lnSpc>
                <a:spcPct val="90000"/>
              </a:lnSpc>
            </a:pPr>
            <a:r>
              <a:rPr lang="en-US" dirty="0"/>
              <a:t>After firing, tokens will be transferred from the input places (old state) to the output places, denoting the new state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2525</TotalTime>
  <Words>2378</Words>
  <Application>Microsoft Office PowerPoint</Application>
  <PresentationFormat>On-screen Show (4:3)</PresentationFormat>
  <Paragraphs>694</Paragraphs>
  <Slides>56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Notebook</vt:lpstr>
      <vt:lpstr>An Introduction to Petri Nets</vt:lpstr>
      <vt:lpstr>Introduction</vt:lpstr>
      <vt:lpstr>Example: EFTPOS System (FSM)</vt:lpstr>
      <vt:lpstr>Example: EFTPOS System (A Petri net)</vt:lpstr>
      <vt:lpstr>EFTPOS Systems</vt:lpstr>
      <vt:lpstr>Example: EFTPOS System (Token Games)</vt:lpstr>
      <vt:lpstr>A Petri Net Specification ...</vt:lpstr>
      <vt:lpstr>A Change of State …</vt:lpstr>
      <vt:lpstr>A Change of State</vt:lpstr>
      <vt:lpstr>Example: Vending Machine</vt:lpstr>
      <vt:lpstr>Example: Vending Machine (Finite State Machine)</vt:lpstr>
      <vt:lpstr>Example: Vending Machine (A Petri net)</vt:lpstr>
      <vt:lpstr>Example: Vending Machine (3 Scenarios)</vt:lpstr>
      <vt:lpstr>Example: Vending Machine (Token Games)</vt:lpstr>
      <vt:lpstr>Example: In a Restaurant (A Petri Net)</vt:lpstr>
      <vt:lpstr>Example: In a Restaurant (Two Scenarios)</vt:lpstr>
      <vt:lpstr>Example: In a Restaurant (Scenario 1)</vt:lpstr>
      <vt:lpstr>Example: In a Restaurant (Scenario 2)</vt:lpstr>
      <vt:lpstr>What is a Petri Net Structure</vt:lpstr>
      <vt:lpstr>Marking</vt:lpstr>
      <vt:lpstr>A marking is a state ...</vt:lpstr>
      <vt:lpstr>Another Example</vt:lpstr>
      <vt:lpstr>A Producer-Consumer Example</vt:lpstr>
      <vt:lpstr>A Producer-Consumer System</vt:lpstr>
      <vt:lpstr>A Producer-Consumer System</vt:lpstr>
      <vt:lpstr>A Producer-Consumer System</vt:lpstr>
      <vt:lpstr>A Producer-Consumer System</vt:lpstr>
      <vt:lpstr>A Producer-Consumer System</vt:lpstr>
      <vt:lpstr>A Producer-Consumer System</vt:lpstr>
      <vt:lpstr>Formal Definition of Petri Net</vt:lpstr>
      <vt:lpstr>Formal Definition of Petri Net</vt:lpstr>
      <vt:lpstr>Inhibitor Arc </vt:lpstr>
      <vt:lpstr>Net Structures</vt:lpstr>
      <vt:lpstr>Net Structures</vt:lpstr>
      <vt:lpstr>Net Structures</vt:lpstr>
      <vt:lpstr>Net Struture – Confusion</vt:lpstr>
      <vt:lpstr>Modelling Examples</vt:lpstr>
      <vt:lpstr>Properties </vt:lpstr>
      <vt:lpstr>Behavioural Properties</vt:lpstr>
      <vt:lpstr>Reachability</vt:lpstr>
      <vt:lpstr>Reachability</vt:lpstr>
      <vt:lpstr>Reachability</vt:lpstr>
      <vt:lpstr>Boundedness</vt:lpstr>
      <vt:lpstr>Liveness</vt:lpstr>
      <vt:lpstr>Liveness</vt:lpstr>
      <vt:lpstr>An Example</vt:lpstr>
      <vt:lpstr>Another Example</vt:lpstr>
      <vt:lpstr>Structural Properties</vt:lpstr>
      <vt:lpstr>Net Structures</vt:lpstr>
      <vt:lpstr>Analysis Methods</vt:lpstr>
      <vt:lpstr>Analysis Methods</vt:lpstr>
      <vt:lpstr>Other Types of Petri Nets</vt:lpstr>
      <vt:lpstr>Other Types of Petri Nets</vt:lpstr>
      <vt:lpstr>My Thesis</vt:lpstr>
      <vt:lpstr>Other works </vt:lpstr>
      <vt:lpstr>References</vt:lpstr>
    </vt:vector>
  </TitlesOfParts>
  <Company>DSTC Monash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Petri Nets</dc:title>
  <dc:creator>Chris Ling</dc:creator>
  <cp:lastModifiedBy>scling</cp:lastModifiedBy>
  <cp:revision>90</cp:revision>
  <dcterms:created xsi:type="dcterms:W3CDTF">2000-04-11T23:26:06Z</dcterms:created>
  <dcterms:modified xsi:type="dcterms:W3CDTF">2012-10-29T22:25:00Z</dcterms:modified>
</cp:coreProperties>
</file>