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51" r:id="rId2"/>
    <p:sldMasterId id="2147483755" r:id="rId3"/>
  </p:sldMasterIdLst>
  <p:notesMasterIdLst>
    <p:notesMasterId r:id="rId30"/>
  </p:notesMasterIdLst>
  <p:handoutMasterIdLst>
    <p:handoutMasterId r:id="rId31"/>
  </p:handoutMasterIdLst>
  <p:sldIdLst>
    <p:sldId id="256" r:id="rId4"/>
    <p:sldId id="767" r:id="rId5"/>
    <p:sldId id="787" r:id="rId6"/>
    <p:sldId id="758" r:id="rId7"/>
    <p:sldId id="753" r:id="rId8"/>
    <p:sldId id="756" r:id="rId9"/>
    <p:sldId id="771" r:id="rId10"/>
    <p:sldId id="768" r:id="rId11"/>
    <p:sldId id="622" r:id="rId12"/>
    <p:sldId id="778" r:id="rId13"/>
    <p:sldId id="779" r:id="rId14"/>
    <p:sldId id="784" r:id="rId15"/>
    <p:sldId id="769" r:id="rId16"/>
    <p:sldId id="785" r:id="rId17"/>
    <p:sldId id="770" r:id="rId18"/>
    <p:sldId id="783" r:id="rId19"/>
    <p:sldId id="781" r:id="rId20"/>
    <p:sldId id="782" r:id="rId21"/>
    <p:sldId id="772" r:id="rId22"/>
    <p:sldId id="773" r:id="rId23"/>
    <p:sldId id="774" r:id="rId24"/>
    <p:sldId id="786" r:id="rId25"/>
    <p:sldId id="780" r:id="rId26"/>
    <p:sldId id="775" r:id="rId27"/>
    <p:sldId id="777" r:id="rId28"/>
    <p:sldId id="776" r:id="rId29"/>
  </p:sldIdLst>
  <p:sldSz cx="9144000" cy="6858000" type="screen4x3"/>
  <p:notesSz cx="6781800" cy="9918700"/>
  <p:custDataLst>
    <p:tags r:id="rId32"/>
  </p:custDataLst>
  <p:defaultTextStyle>
    <a:defPPr>
      <a:defRPr lang="en-GB"/>
    </a:defPPr>
    <a:lvl1pPr algn="l" rtl="0" fontAlgn="base">
      <a:spcBef>
        <a:spcPct val="0"/>
      </a:spcBef>
      <a:spcAft>
        <a:spcPct val="0"/>
      </a:spcAft>
      <a:defRPr sz="2800" kern="1200">
        <a:solidFill>
          <a:schemeClr val="bg1"/>
        </a:solidFill>
        <a:latin typeface="Garamond" pitchFamily="18" charset="0"/>
        <a:ea typeface="+mn-ea"/>
        <a:cs typeface="Arial" pitchFamily="34" charset="0"/>
      </a:defRPr>
    </a:lvl1pPr>
    <a:lvl2pPr marL="457200" algn="l" rtl="0" fontAlgn="base">
      <a:spcBef>
        <a:spcPct val="0"/>
      </a:spcBef>
      <a:spcAft>
        <a:spcPct val="0"/>
      </a:spcAft>
      <a:defRPr sz="2800" kern="1200">
        <a:solidFill>
          <a:schemeClr val="bg1"/>
        </a:solidFill>
        <a:latin typeface="Garamond" pitchFamily="18" charset="0"/>
        <a:ea typeface="+mn-ea"/>
        <a:cs typeface="Arial" pitchFamily="34" charset="0"/>
      </a:defRPr>
    </a:lvl2pPr>
    <a:lvl3pPr marL="914400" algn="l" rtl="0" fontAlgn="base">
      <a:spcBef>
        <a:spcPct val="0"/>
      </a:spcBef>
      <a:spcAft>
        <a:spcPct val="0"/>
      </a:spcAft>
      <a:defRPr sz="2800" kern="1200">
        <a:solidFill>
          <a:schemeClr val="bg1"/>
        </a:solidFill>
        <a:latin typeface="Garamond" pitchFamily="18" charset="0"/>
        <a:ea typeface="+mn-ea"/>
        <a:cs typeface="Arial" pitchFamily="34" charset="0"/>
      </a:defRPr>
    </a:lvl3pPr>
    <a:lvl4pPr marL="1371600" algn="l" rtl="0" fontAlgn="base">
      <a:spcBef>
        <a:spcPct val="0"/>
      </a:spcBef>
      <a:spcAft>
        <a:spcPct val="0"/>
      </a:spcAft>
      <a:defRPr sz="2800" kern="1200">
        <a:solidFill>
          <a:schemeClr val="bg1"/>
        </a:solidFill>
        <a:latin typeface="Garamond" pitchFamily="18" charset="0"/>
        <a:ea typeface="+mn-ea"/>
        <a:cs typeface="Arial" pitchFamily="34" charset="0"/>
      </a:defRPr>
    </a:lvl4pPr>
    <a:lvl5pPr marL="1828800" algn="l" rtl="0" fontAlgn="base">
      <a:spcBef>
        <a:spcPct val="0"/>
      </a:spcBef>
      <a:spcAft>
        <a:spcPct val="0"/>
      </a:spcAft>
      <a:defRPr sz="2800" kern="1200">
        <a:solidFill>
          <a:schemeClr val="bg1"/>
        </a:solidFill>
        <a:latin typeface="Garamond" pitchFamily="18" charset="0"/>
        <a:ea typeface="+mn-ea"/>
        <a:cs typeface="Arial" pitchFamily="34" charset="0"/>
      </a:defRPr>
    </a:lvl5pPr>
    <a:lvl6pPr marL="2286000" algn="l" defTabSz="914400" rtl="0" eaLnBrk="1" latinLnBrk="0" hangingPunct="1">
      <a:defRPr sz="2800" kern="1200">
        <a:solidFill>
          <a:schemeClr val="bg1"/>
        </a:solidFill>
        <a:latin typeface="Garamond" pitchFamily="18" charset="0"/>
        <a:ea typeface="+mn-ea"/>
        <a:cs typeface="Arial" pitchFamily="34" charset="0"/>
      </a:defRPr>
    </a:lvl6pPr>
    <a:lvl7pPr marL="2743200" algn="l" defTabSz="914400" rtl="0" eaLnBrk="1" latinLnBrk="0" hangingPunct="1">
      <a:defRPr sz="2800" kern="1200">
        <a:solidFill>
          <a:schemeClr val="bg1"/>
        </a:solidFill>
        <a:latin typeface="Garamond" pitchFamily="18" charset="0"/>
        <a:ea typeface="+mn-ea"/>
        <a:cs typeface="Arial" pitchFamily="34" charset="0"/>
      </a:defRPr>
    </a:lvl7pPr>
    <a:lvl8pPr marL="3200400" algn="l" defTabSz="914400" rtl="0" eaLnBrk="1" latinLnBrk="0" hangingPunct="1">
      <a:defRPr sz="2800" kern="1200">
        <a:solidFill>
          <a:schemeClr val="bg1"/>
        </a:solidFill>
        <a:latin typeface="Garamond" pitchFamily="18" charset="0"/>
        <a:ea typeface="+mn-ea"/>
        <a:cs typeface="Arial" pitchFamily="34" charset="0"/>
      </a:defRPr>
    </a:lvl8pPr>
    <a:lvl9pPr marL="3657600" algn="l" defTabSz="914400" rtl="0" eaLnBrk="1" latinLnBrk="0" hangingPunct="1">
      <a:defRPr sz="2800" kern="1200">
        <a:solidFill>
          <a:schemeClr val="bg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E00"/>
    <a:srgbClr val="FF3300"/>
    <a:srgbClr val="FF0066"/>
    <a:srgbClr val="729FD6"/>
    <a:srgbClr val="89B0DD"/>
    <a:srgbClr val="89B0F1"/>
    <a:srgbClr val="6699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4" autoAdjust="0"/>
    <p:restoredTop sz="86139" autoAdjust="0"/>
  </p:normalViewPr>
  <p:slideViewPr>
    <p:cSldViewPr>
      <p:cViewPr varScale="1">
        <p:scale>
          <a:sx n="87" d="100"/>
          <a:sy n="87" d="100"/>
        </p:scale>
        <p:origin x="-5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16"/>
    </p:cViewPr>
  </p:sorterViewPr>
  <p:notesViewPr>
    <p:cSldViewPr>
      <p:cViewPr varScale="1">
        <p:scale>
          <a:sx n="79" d="100"/>
          <a:sy n="79" d="100"/>
        </p:scale>
        <p:origin x="-768" y="-67"/>
      </p:cViewPr>
      <p:guideLst>
        <p:guide orient="horz" pos="3124"/>
        <p:guide pos="21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chemeClr val="tx1"/>
                </a:solidFill>
                <a:latin typeface="Arial" charset="0"/>
                <a:cs typeface="Arial" charset="0"/>
              </a:defRPr>
            </a:lvl1pPr>
          </a:lstStyle>
          <a:p>
            <a:pPr>
              <a:defRPr/>
            </a:pPr>
            <a:endParaRPr lang="en-US"/>
          </a:p>
        </p:txBody>
      </p:sp>
      <p:sp>
        <p:nvSpPr>
          <p:cNvPr id="124931" name="Rectangle 3"/>
          <p:cNvSpPr>
            <a:spLocks noGrp="1" noChangeArrowheads="1"/>
          </p:cNvSpPr>
          <p:nvPr>
            <p:ph type="dt" sz="quarter" idx="1"/>
          </p:nvPr>
        </p:nvSpPr>
        <p:spPr bwMode="auto">
          <a:xfrm>
            <a:off x="384175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solidFill>
                  <a:schemeClr val="tx1"/>
                </a:solidFill>
                <a:latin typeface="Arial" charset="0"/>
                <a:cs typeface="Arial" charset="0"/>
              </a:defRPr>
            </a:lvl1pPr>
          </a:lstStyle>
          <a:p>
            <a:pPr>
              <a:defRPr/>
            </a:pPr>
            <a:endParaRPr lang="en-US"/>
          </a:p>
        </p:txBody>
      </p:sp>
      <p:sp>
        <p:nvSpPr>
          <p:cNvPr id="124932" name="Rectangle 4"/>
          <p:cNvSpPr>
            <a:spLocks noGrp="1" noChangeArrowheads="1"/>
          </p:cNvSpPr>
          <p:nvPr>
            <p:ph type="ftr" sz="quarter" idx="2"/>
          </p:nvPr>
        </p:nvSpPr>
        <p:spPr bwMode="auto">
          <a:xfrm>
            <a:off x="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200">
                <a:solidFill>
                  <a:schemeClr val="tx1"/>
                </a:solidFill>
                <a:latin typeface="Arial" charset="0"/>
                <a:cs typeface="Arial" charset="0"/>
              </a:defRPr>
            </a:lvl1pPr>
          </a:lstStyle>
          <a:p>
            <a:pPr>
              <a:defRPr/>
            </a:pPr>
            <a:endParaRPr lang="en-US"/>
          </a:p>
        </p:txBody>
      </p:sp>
      <p:sp>
        <p:nvSpPr>
          <p:cNvPr id="124933" name="Rectangle 5"/>
          <p:cNvSpPr>
            <a:spLocks noGrp="1" noChangeArrowheads="1"/>
          </p:cNvSpPr>
          <p:nvPr>
            <p:ph type="sldNum" sz="quarter" idx="3"/>
          </p:nvPr>
        </p:nvSpPr>
        <p:spPr bwMode="auto">
          <a:xfrm>
            <a:off x="384175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solidFill>
                  <a:schemeClr val="tx1"/>
                </a:solidFill>
                <a:latin typeface="Arial" charset="0"/>
                <a:cs typeface="Arial" charset="0"/>
              </a:defRPr>
            </a:lvl1pPr>
          </a:lstStyle>
          <a:p>
            <a:pPr>
              <a:defRPr/>
            </a:pPr>
            <a:fld id="{52B1949E-F6D8-4C25-A28B-6AB8587DCF2E}" type="slidenum">
              <a:rPr lang="en-US"/>
              <a:pPr>
                <a:defRPr/>
              </a:pPr>
              <a:t>‹#›</a:t>
            </a:fld>
            <a:endParaRPr lang="en-US"/>
          </a:p>
        </p:txBody>
      </p:sp>
    </p:spTree>
    <p:extLst>
      <p:ext uri="{BB962C8B-B14F-4D97-AF65-F5344CB8AC3E}">
        <p14:creationId xmlns:p14="http://schemas.microsoft.com/office/powerpoint/2010/main" val="1233968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zh-CN" altLang="en-US"/>
          </a:p>
        </p:txBody>
      </p:sp>
      <p:sp>
        <p:nvSpPr>
          <p:cNvPr id="49155"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zh-CN" altLang="en-US"/>
          </a:p>
        </p:txBody>
      </p:sp>
      <p:sp>
        <p:nvSpPr>
          <p:cNvPr id="46084"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9158" name="Rectangle 6"/>
          <p:cNvSpPr>
            <a:spLocks noGrp="1" noChangeArrowheads="1"/>
          </p:cNvSpPr>
          <p:nvPr>
            <p:ph type="ftr" sz="quarter" idx="4"/>
          </p:nvPr>
        </p:nvSpPr>
        <p:spPr bwMode="auto">
          <a:xfrm>
            <a:off x="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zh-CN" altLang="en-US"/>
          </a:p>
        </p:txBody>
      </p:sp>
      <p:sp>
        <p:nvSpPr>
          <p:cNvPr id="49159" name="Rectangle 7"/>
          <p:cNvSpPr>
            <a:spLocks noGrp="1" noChangeArrowheads="1"/>
          </p:cNvSpPr>
          <p:nvPr>
            <p:ph type="sldNum" sz="quarter" idx="5"/>
          </p:nvPr>
        </p:nvSpPr>
        <p:spPr bwMode="auto">
          <a:xfrm>
            <a:off x="384175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D176BAB6-E3BF-4BB9-8F34-BF33A7A5D928}" type="slidenum">
              <a:rPr lang="zh-CN" altLang="en-GB"/>
              <a:pPr>
                <a:defRPr/>
              </a:pPr>
              <a:t>‹#›</a:t>
            </a:fld>
            <a:endParaRPr lang="en-GB" altLang="zh-CN"/>
          </a:p>
        </p:txBody>
      </p:sp>
    </p:spTree>
    <p:extLst>
      <p:ext uri="{BB962C8B-B14F-4D97-AF65-F5344CB8AC3E}">
        <p14:creationId xmlns:p14="http://schemas.microsoft.com/office/powerpoint/2010/main" val="3608327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6" name="Slide Number Placeholder 5"/>
          <p:cNvSpPr>
            <a:spLocks noGrp="1"/>
          </p:cNvSpPr>
          <p:nvPr>
            <p:ph type="sldNum" sz="quarter" idx="12"/>
          </p:nvPr>
        </p:nvSpPr>
        <p:spPr/>
        <p:txBody>
          <a:bodyPr/>
          <a:lstStyle>
            <a:lvl1pPr>
              <a:defRPr/>
            </a:lvl1pPr>
          </a:lstStyle>
          <a:p>
            <a:pPr>
              <a:defRPr/>
            </a:pPr>
            <a:fld id="{4D810281-1E96-43B5-B678-CB4A6A09587E}" type="slidenum">
              <a:rPr lang="en-GB"/>
              <a:pPr>
                <a:defRPr/>
              </a:pPr>
              <a:t>‹#›</a:t>
            </a:fld>
            <a:endParaRPr lang="en-GB"/>
          </a:p>
        </p:txBody>
      </p:sp>
    </p:spTree>
    <p:extLst>
      <p:ext uri="{BB962C8B-B14F-4D97-AF65-F5344CB8AC3E}">
        <p14:creationId xmlns:p14="http://schemas.microsoft.com/office/powerpoint/2010/main" val="3273205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6" name="Slide Number Placeholder 5"/>
          <p:cNvSpPr>
            <a:spLocks noGrp="1"/>
          </p:cNvSpPr>
          <p:nvPr>
            <p:ph type="sldNum" sz="quarter" idx="12"/>
          </p:nvPr>
        </p:nvSpPr>
        <p:spPr/>
        <p:txBody>
          <a:bodyPr/>
          <a:lstStyle>
            <a:lvl1pPr>
              <a:defRPr/>
            </a:lvl1pPr>
          </a:lstStyle>
          <a:p>
            <a:pPr>
              <a:defRPr/>
            </a:pPr>
            <a:fld id="{C188D24A-35AC-420C-9A4A-C5CA6D30C6F1}" type="slidenum">
              <a:rPr lang="en-GB"/>
              <a:pPr>
                <a:defRPr/>
              </a:pPr>
              <a:t>‹#›</a:t>
            </a:fld>
            <a:endParaRPr lang="en-GB"/>
          </a:p>
        </p:txBody>
      </p:sp>
    </p:spTree>
    <p:extLst>
      <p:ext uri="{BB962C8B-B14F-4D97-AF65-F5344CB8AC3E}">
        <p14:creationId xmlns:p14="http://schemas.microsoft.com/office/powerpoint/2010/main" val="22513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6" name="Slide Number Placeholder 5"/>
          <p:cNvSpPr>
            <a:spLocks noGrp="1"/>
          </p:cNvSpPr>
          <p:nvPr>
            <p:ph type="sldNum" sz="quarter" idx="12"/>
          </p:nvPr>
        </p:nvSpPr>
        <p:spPr/>
        <p:txBody>
          <a:bodyPr/>
          <a:lstStyle>
            <a:lvl1pPr>
              <a:defRPr/>
            </a:lvl1pPr>
          </a:lstStyle>
          <a:p>
            <a:pPr>
              <a:defRPr/>
            </a:pPr>
            <a:fld id="{26673362-C5E3-4AF0-AA63-B0B51F403E9A}" type="slidenum">
              <a:rPr lang="en-GB"/>
              <a:pPr>
                <a:defRPr/>
              </a:pPr>
              <a:t>‹#›</a:t>
            </a:fld>
            <a:endParaRPr lang="en-GB"/>
          </a:p>
        </p:txBody>
      </p:sp>
    </p:spTree>
    <p:extLst>
      <p:ext uri="{BB962C8B-B14F-4D97-AF65-F5344CB8AC3E}">
        <p14:creationId xmlns:p14="http://schemas.microsoft.com/office/powerpoint/2010/main" val="1081670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436CD0-370F-4471-BD42-0E6F7874FC23}" type="slidenum">
              <a:rPr lang="zh-CN" altLang="en-GB"/>
              <a:pPr>
                <a:defRPr/>
              </a:pPr>
              <a:t>‹#›</a:t>
            </a:fld>
            <a:endParaRPr lang="en-GB" altLang="zh-CN"/>
          </a:p>
        </p:txBody>
      </p:sp>
    </p:spTree>
    <p:extLst>
      <p:ext uri="{BB962C8B-B14F-4D97-AF65-F5344CB8AC3E}">
        <p14:creationId xmlns:p14="http://schemas.microsoft.com/office/powerpoint/2010/main" val="1781249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58CBE4-D796-427E-9346-31FACD49F7CB}" type="slidenum">
              <a:rPr lang="zh-CN" altLang="en-GB"/>
              <a:pPr>
                <a:defRPr/>
              </a:pPr>
              <a:t>‹#›</a:t>
            </a:fld>
            <a:endParaRPr lang="en-GB" altLang="zh-CN"/>
          </a:p>
        </p:txBody>
      </p:sp>
    </p:spTree>
    <p:extLst>
      <p:ext uri="{BB962C8B-B14F-4D97-AF65-F5344CB8AC3E}">
        <p14:creationId xmlns:p14="http://schemas.microsoft.com/office/powerpoint/2010/main" val="2740565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DBA00C-A69F-4542-A7B4-FD0B07185757}" type="slidenum">
              <a:rPr lang="zh-CN" altLang="en-GB"/>
              <a:pPr>
                <a:defRPr/>
              </a:pPr>
              <a:t>‹#›</a:t>
            </a:fld>
            <a:endParaRPr lang="en-GB" altLang="zh-CN"/>
          </a:p>
        </p:txBody>
      </p:sp>
    </p:spTree>
    <p:extLst>
      <p:ext uri="{BB962C8B-B14F-4D97-AF65-F5344CB8AC3E}">
        <p14:creationId xmlns:p14="http://schemas.microsoft.com/office/powerpoint/2010/main" val="4206295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7" name="Rectangle 6"/>
          <p:cNvSpPr>
            <a:spLocks noGrp="1" noChangeArrowheads="1"/>
          </p:cNvSpPr>
          <p:nvPr>
            <p:ph type="sldNum" sz="quarter" idx="12"/>
          </p:nvPr>
        </p:nvSpPr>
        <p:spPr>
          <a:ln/>
        </p:spPr>
        <p:txBody>
          <a:bodyPr/>
          <a:lstStyle>
            <a:lvl1pPr>
              <a:defRPr/>
            </a:lvl1pPr>
          </a:lstStyle>
          <a:p>
            <a:pPr>
              <a:defRPr/>
            </a:pPr>
            <a:fld id="{51C1B8B6-C61C-4BF8-8D63-AD78DA3229ED}" type="slidenum">
              <a:rPr lang="zh-CN" altLang="en-GB"/>
              <a:pPr>
                <a:defRPr/>
              </a:pPr>
              <a:t>‹#›</a:t>
            </a:fld>
            <a:endParaRPr lang="en-GB" altLang="zh-CN"/>
          </a:p>
        </p:txBody>
      </p:sp>
    </p:spTree>
    <p:extLst>
      <p:ext uri="{BB962C8B-B14F-4D97-AF65-F5344CB8AC3E}">
        <p14:creationId xmlns:p14="http://schemas.microsoft.com/office/powerpoint/2010/main" val="3691548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9" name="Rectangle 6"/>
          <p:cNvSpPr>
            <a:spLocks noGrp="1" noChangeArrowheads="1"/>
          </p:cNvSpPr>
          <p:nvPr>
            <p:ph type="sldNum" sz="quarter" idx="12"/>
          </p:nvPr>
        </p:nvSpPr>
        <p:spPr>
          <a:ln/>
        </p:spPr>
        <p:txBody>
          <a:bodyPr/>
          <a:lstStyle>
            <a:lvl1pPr>
              <a:defRPr/>
            </a:lvl1pPr>
          </a:lstStyle>
          <a:p>
            <a:pPr>
              <a:defRPr/>
            </a:pPr>
            <a:fld id="{8D32E873-2EEB-4654-ACC7-5654259DF91B}" type="slidenum">
              <a:rPr lang="zh-CN" altLang="en-GB"/>
              <a:pPr>
                <a:defRPr/>
              </a:pPr>
              <a:t>‹#›</a:t>
            </a:fld>
            <a:endParaRPr lang="en-GB" altLang="zh-CN"/>
          </a:p>
        </p:txBody>
      </p:sp>
    </p:spTree>
    <p:extLst>
      <p:ext uri="{BB962C8B-B14F-4D97-AF65-F5344CB8AC3E}">
        <p14:creationId xmlns:p14="http://schemas.microsoft.com/office/powerpoint/2010/main" val="4288688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5" name="Rectangle 6"/>
          <p:cNvSpPr>
            <a:spLocks noGrp="1" noChangeArrowheads="1"/>
          </p:cNvSpPr>
          <p:nvPr>
            <p:ph type="sldNum" sz="quarter" idx="12"/>
          </p:nvPr>
        </p:nvSpPr>
        <p:spPr>
          <a:ln/>
        </p:spPr>
        <p:txBody>
          <a:bodyPr/>
          <a:lstStyle>
            <a:lvl1pPr>
              <a:defRPr/>
            </a:lvl1pPr>
          </a:lstStyle>
          <a:p>
            <a:pPr>
              <a:defRPr/>
            </a:pPr>
            <a:fld id="{70E87AB5-B35B-4F16-ADBA-1FB9B55EA08F}" type="slidenum">
              <a:rPr lang="zh-CN" altLang="en-GB"/>
              <a:pPr>
                <a:defRPr/>
              </a:pPr>
              <a:t>‹#›</a:t>
            </a:fld>
            <a:endParaRPr lang="en-GB" altLang="zh-CN"/>
          </a:p>
        </p:txBody>
      </p:sp>
    </p:spTree>
    <p:extLst>
      <p:ext uri="{BB962C8B-B14F-4D97-AF65-F5344CB8AC3E}">
        <p14:creationId xmlns:p14="http://schemas.microsoft.com/office/powerpoint/2010/main" val="1949777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077DED-A613-4BA5-930F-40ACB667CD13}" type="slidenum">
              <a:rPr lang="zh-CN" altLang="en-GB"/>
              <a:pPr>
                <a:defRPr/>
              </a:pPr>
              <a:t>‹#›</a:t>
            </a:fld>
            <a:endParaRPr lang="en-GB" altLang="zh-CN"/>
          </a:p>
        </p:txBody>
      </p:sp>
    </p:spTree>
    <p:extLst>
      <p:ext uri="{BB962C8B-B14F-4D97-AF65-F5344CB8AC3E}">
        <p14:creationId xmlns:p14="http://schemas.microsoft.com/office/powerpoint/2010/main" val="2013821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DF0190-23E1-4305-A06D-5167AFE30921}" type="slidenum">
              <a:rPr lang="zh-CN" altLang="en-GB"/>
              <a:pPr>
                <a:defRPr/>
              </a:pPr>
              <a:t>‹#›</a:t>
            </a:fld>
            <a:endParaRPr lang="en-GB" altLang="zh-CN"/>
          </a:p>
        </p:txBody>
      </p:sp>
    </p:spTree>
    <p:extLst>
      <p:ext uri="{BB962C8B-B14F-4D97-AF65-F5344CB8AC3E}">
        <p14:creationId xmlns:p14="http://schemas.microsoft.com/office/powerpoint/2010/main" val="198194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6" name="Slide Number Placeholder 5"/>
          <p:cNvSpPr>
            <a:spLocks noGrp="1"/>
          </p:cNvSpPr>
          <p:nvPr>
            <p:ph type="sldNum" sz="quarter" idx="12"/>
          </p:nvPr>
        </p:nvSpPr>
        <p:spPr/>
        <p:txBody>
          <a:bodyPr/>
          <a:lstStyle>
            <a:lvl1pPr>
              <a:defRPr/>
            </a:lvl1pPr>
          </a:lstStyle>
          <a:p>
            <a:pPr>
              <a:defRPr/>
            </a:pPr>
            <a:fld id="{F6E6AED4-F655-41CE-8BFC-8CBB5AB085A5}" type="slidenum">
              <a:rPr lang="en-GB"/>
              <a:pPr>
                <a:defRPr/>
              </a:pPr>
              <a:t>‹#›</a:t>
            </a:fld>
            <a:endParaRPr lang="en-GB"/>
          </a:p>
        </p:txBody>
      </p:sp>
    </p:spTree>
    <p:extLst>
      <p:ext uri="{BB962C8B-B14F-4D97-AF65-F5344CB8AC3E}">
        <p14:creationId xmlns:p14="http://schemas.microsoft.com/office/powerpoint/2010/main" val="846190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45E1FF-2625-4573-8AAE-CE3D89C45B41}" type="slidenum">
              <a:rPr lang="zh-CN" altLang="en-GB"/>
              <a:pPr>
                <a:defRPr/>
              </a:pPr>
              <a:t>‹#›</a:t>
            </a:fld>
            <a:endParaRPr lang="en-GB" altLang="zh-CN"/>
          </a:p>
        </p:txBody>
      </p:sp>
    </p:spTree>
    <p:extLst>
      <p:ext uri="{BB962C8B-B14F-4D97-AF65-F5344CB8AC3E}">
        <p14:creationId xmlns:p14="http://schemas.microsoft.com/office/powerpoint/2010/main" val="3659454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B8D2D3-B817-4D8B-AFEE-B94CD550B4C0}" type="slidenum">
              <a:rPr lang="zh-CN" altLang="en-GB"/>
              <a:pPr>
                <a:defRPr/>
              </a:pPr>
              <a:t>‹#›</a:t>
            </a:fld>
            <a:endParaRPr lang="en-GB" altLang="zh-CN"/>
          </a:p>
        </p:txBody>
      </p:sp>
    </p:spTree>
    <p:extLst>
      <p:ext uri="{BB962C8B-B14F-4D97-AF65-F5344CB8AC3E}">
        <p14:creationId xmlns:p14="http://schemas.microsoft.com/office/powerpoint/2010/main" val="1606953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SATOSS seminar 10 March 2008</a:t>
            </a:r>
            <a:endParaRPr lang="en-GB" altLang="zh-CN">
              <a:ea typeface="宋体" pitchFamily="2" charset="-122"/>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t>P Y A Ryan Prêt à Voter</a:t>
            </a:r>
            <a:endParaRPr lang="en-GB" altLang="zh-CN">
              <a:ea typeface="宋体" pitchFamily="2" charset="-122"/>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FDF062-ABD9-492D-ACA4-E1360A829B1A}" type="slidenum">
              <a:rPr lang="zh-CN" altLang="en-GB"/>
              <a:pPr>
                <a:defRPr/>
              </a:pPr>
              <a:t>‹#›</a:t>
            </a:fld>
            <a:endParaRPr lang="en-GB" altLang="zh-CN"/>
          </a:p>
        </p:txBody>
      </p:sp>
    </p:spTree>
    <p:extLst>
      <p:ext uri="{BB962C8B-B14F-4D97-AF65-F5344CB8AC3E}">
        <p14:creationId xmlns:p14="http://schemas.microsoft.com/office/powerpoint/2010/main" val="2748347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9/3/2013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B3FE8A69-3BC4-4AC1-8884-6B828B19EE9B}" type="slidenum">
              <a:rPr lang="zh-CN" altLang="en-GB" smtClean="0"/>
              <a:pPr>
                <a:defRPr/>
              </a:pPr>
              <a:t>‹#›</a:t>
            </a:fld>
            <a:endParaRPr lang="en-GB" altLang="zh-CN" smtClean="0"/>
          </a:p>
          <a:p>
            <a:pPr>
              <a:defRPr/>
            </a:pPr>
            <a:endParaRPr lang="zh-CN" altLang="en-GB"/>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5C06C65-292B-4343-B3F3-8740B07A0BAE}" type="slidenum">
              <a:rPr lang="zh-CN" altLang="en-GB" smtClean="0"/>
              <a:pPr>
                <a:defRPr/>
              </a:pPr>
              <a:t>‹#›</a:t>
            </a:fld>
            <a:r>
              <a:rPr lang="en-AU" altLang="zh-CN" smtClean="0"/>
              <a:t>/123</a:t>
            </a:r>
            <a:endParaRPr lang="en-GB" altLang="zh-CN" smtClean="0"/>
          </a:p>
          <a:p>
            <a:pPr>
              <a:defRPr/>
            </a:pPr>
            <a:endParaRPr lang="zh-CN" alt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BEBAFDF-A4D6-4AF8-89D8-C04D8235AF0C}" type="slidenum">
              <a:rPr lang="zh-CN" altLang="en-GB" smtClean="0"/>
              <a:pPr>
                <a:defRPr/>
              </a:pPr>
              <a:t>‹#›</a:t>
            </a:fld>
            <a:endParaRPr lang="en-GB" altLang="zh-CN" smtClean="0"/>
          </a:p>
          <a:p>
            <a:pPr>
              <a:defRPr/>
            </a:pPr>
            <a:endParaRPr lang="zh-CN" altLang="en-GB"/>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F22EB747-8D70-4406-AFF5-DFAC2D36E243}"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00F26F05-EACA-45C2-96B4-F5B6F8EF3B5B}"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03379DB0-A2EF-4418-865F-F14A4CFAF081}"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01AA513-8C83-4BAC-A2E8-40ED748B0A68}"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6" name="Slide Number Placeholder 5"/>
          <p:cNvSpPr>
            <a:spLocks noGrp="1"/>
          </p:cNvSpPr>
          <p:nvPr>
            <p:ph type="sldNum" sz="quarter" idx="12"/>
          </p:nvPr>
        </p:nvSpPr>
        <p:spPr/>
        <p:txBody>
          <a:bodyPr/>
          <a:lstStyle>
            <a:lvl1pPr>
              <a:defRPr/>
            </a:lvl1pPr>
          </a:lstStyle>
          <a:p>
            <a:pPr>
              <a:defRPr/>
            </a:pPr>
            <a:fld id="{F78FEF78-4614-47C7-962E-CB00A0FE5C04}" type="slidenum">
              <a:rPr lang="en-GB"/>
              <a:pPr>
                <a:defRPr/>
              </a:pPr>
              <a:t>‹#›</a:t>
            </a:fld>
            <a:endParaRPr lang="en-GB"/>
          </a:p>
        </p:txBody>
      </p:sp>
    </p:spTree>
    <p:extLst>
      <p:ext uri="{BB962C8B-B14F-4D97-AF65-F5344CB8AC3E}">
        <p14:creationId xmlns:p14="http://schemas.microsoft.com/office/powerpoint/2010/main" val="21940682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F1594579-EC1A-457F-A7D5-248CB939B08F}"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0FBC2D1F-952A-4277-9462-EF18A3C4420A}" type="slidenum">
              <a:rPr lang="zh-CN" altLang="en-GB" smtClean="0"/>
              <a:pPr>
                <a:defRPr/>
              </a:pPr>
              <a:t>‹#›</a:t>
            </a:fld>
            <a:endParaRPr lang="en-GB" altLang="zh-CN" smtClean="0"/>
          </a:p>
          <a:p>
            <a:pPr>
              <a:defRPr/>
            </a:pPr>
            <a:endParaRPr lang="zh-CN" alt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32FFB24-D335-4AC8-B3D3-5BAA6F1C4F44}"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SATOSS seminar 10 March 2008</a:t>
            </a:r>
            <a:endParaRPr lang="en-GB" altLang="zh-CN">
              <a:ea typeface="宋体" pitchFamily="2" charset="-122"/>
            </a:endParaRPr>
          </a:p>
        </p:txBody>
      </p:sp>
      <p:sp>
        <p:nvSpPr>
          <p:cNvPr id="5" name="Footer Placeholder 4"/>
          <p:cNvSpPr>
            <a:spLocks noGrp="1"/>
          </p:cNvSpPr>
          <p:nvPr>
            <p:ph type="ftr" sz="quarter" idx="11"/>
          </p:nvPr>
        </p:nvSpPr>
        <p:spPr/>
        <p:txBody>
          <a:bodyPr/>
          <a:lstStyle/>
          <a:p>
            <a:pPr>
              <a:defRPr/>
            </a:pPr>
            <a:r>
              <a:rPr lang="en-GB" altLang="zh-CN" smtClean="0"/>
              <a:t>P Y A Ryan</a:t>
            </a:r>
          </a:p>
          <a:p>
            <a:pPr>
              <a:defRPr/>
            </a:pPr>
            <a:r>
              <a:rPr lang="en-GB" altLang="zh-CN" smtClean="0"/>
              <a:t>Pr</a:t>
            </a:r>
            <a:r>
              <a:rPr lang="en-US" smtClean="0"/>
              <a:t>êt à Voter</a:t>
            </a:r>
            <a:endParaRPr lang="en-US"/>
          </a:p>
        </p:txBody>
      </p:sp>
      <p:sp>
        <p:nvSpPr>
          <p:cNvPr id="6" name="Slide Number Placeholder 5"/>
          <p:cNvSpPr>
            <a:spLocks noGrp="1"/>
          </p:cNvSpPr>
          <p:nvPr>
            <p:ph type="sldNum" sz="quarter" idx="12"/>
          </p:nvPr>
        </p:nvSpPr>
        <p:spPr/>
        <p:txBody>
          <a:bodyPr/>
          <a:lstStyle/>
          <a:p>
            <a:pPr>
              <a:defRPr/>
            </a:pPr>
            <a:fld id="{B2734C40-A8AD-45DF-89B5-2DADAC79B697}" type="slidenum">
              <a:rPr lang="zh-CN" altLang="en-GB" smtClean="0"/>
              <a:pPr>
                <a:defRPr/>
              </a:pPr>
              <a:t>‹#›</a:t>
            </a:fld>
            <a:endParaRPr lang="en-GB" altLang="zh-CN" smtClean="0"/>
          </a:p>
          <a:p>
            <a:pPr>
              <a:defRPr/>
            </a:pPr>
            <a:endParaRPr lang="zh-CN" alt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7" name="Slide Number Placeholder 5"/>
          <p:cNvSpPr>
            <a:spLocks noGrp="1"/>
          </p:cNvSpPr>
          <p:nvPr>
            <p:ph type="sldNum" sz="quarter" idx="12"/>
          </p:nvPr>
        </p:nvSpPr>
        <p:spPr/>
        <p:txBody>
          <a:bodyPr/>
          <a:lstStyle>
            <a:lvl1pPr>
              <a:defRPr/>
            </a:lvl1pPr>
          </a:lstStyle>
          <a:p>
            <a:pPr>
              <a:defRPr/>
            </a:pPr>
            <a:fld id="{5E03BC30-84EB-4638-A2E7-790887595536}" type="slidenum">
              <a:rPr lang="en-GB"/>
              <a:pPr>
                <a:defRPr/>
              </a:pPr>
              <a:t>‹#›</a:t>
            </a:fld>
            <a:endParaRPr lang="en-GB"/>
          </a:p>
        </p:txBody>
      </p:sp>
    </p:spTree>
    <p:extLst>
      <p:ext uri="{BB962C8B-B14F-4D97-AF65-F5344CB8AC3E}">
        <p14:creationId xmlns:p14="http://schemas.microsoft.com/office/powerpoint/2010/main" val="1214461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9" name="Slide Number Placeholder 5"/>
          <p:cNvSpPr>
            <a:spLocks noGrp="1"/>
          </p:cNvSpPr>
          <p:nvPr>
            <p:ph type="sldNum" sz="quarter" idx="12"/>
          </p:nvPr>
        </p:nvSpPr>
        <p:spPr/>
        <p:txBody>
          <a:bodyPr/>
          <a:lstStyle>
            <a:lvl1pPr>
              <a:defRPr/>
            </a:lvl1pPr>
          </a:lstStyle>
          <a:p>
            <a:pPr>
              <a:defRPr/>
            </a:pPr>
            <a:fld id="{EC6DF2F0-BBFA-4167-B22A-E0A7FDEA75AF}" type="slidenum">
              <a:rPr lang="en-GB"/>
              <a:pPr>
                <a:defRPr/>
              </a:pPr>
              <a:t>‹#›</a:t>
            </a:fld>
            <a:endParaRPr lang="en-GB"/>
          </a:p>
        </p:txBody>
      </p:sp>
    </p:spTree>
    <p:extLst>
      <p:ext uri="{BB962C8B-B14F-4D97-AF65-F5344CB8AC3E}">
        <p14:creationId xmlns:p14="http://schemas.microsoft.com/office/powerpoint/2010/main" val="337917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5" name="Slide Number Placeholder 5"/>
          <p:cNvSpPr>
            <a:spLocks noGrp="1"/>
          </p:cNvSpPr>
          <p:nvPr>
            <p:ph type="sldNum" sz="quarter" idx="12"/>
          </p:nvPr>
        </p:nvSpPr>
        <p:spPr/>
        <p:txBody>
          <a:bodyPr/>
          <a:lstStyle>
            <a:lvl1pPr>
              <a:defRPr/>
            </a:lvl1pPr>
          </a:lstStyle>
          <a:p>
            <a:pPr>
              <a:defRPr/>
            </a:pPr>
            <a:fld id="{1C0017C3-22D6-4713-9532-BB277B3C565C}" type="slidenum">
              <a:rPr lang="en-GB"/>
              <a:pPr>
                <a:defRPr/>
              </a:pPr>
              <a:t>‹#›</a:t>
            </a:fld>
            <a:endParaRPr lang="en-GB"/>
          </a:p>
        </p:txBody>
      </p:sp>
    </p:spTree>
    <p:extLst>
      <p:ext uri="{BB962C8B-B14F-4D97-AF65-F5344CB8AC3E}">
        <p14:creationId xmlns:p14="http://schemas.microsoft.com/office/powerpoint/2010/main" val="374602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3"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4" name="Slide Number Placeholder 5"/>
          <p:cNvSpPr>
            <a:spLocks noGrp="1"/>
          </p:cNvSpPr>
          <p:nvPr>
            <p:ph type="sldNum" sz="quarter" idx="12"/>
          </p:nvPr>
        </p:nvSpPr>
        <p:spPr/>
        <p:txBody>
          <a:bodyPr/>
          <a:lstStyle>
            <a:lvl1pPr>
              <a:defRPr/>
            </a:lvl1pPr>
          </a:lstStyle>
          <a:p>
            <a:pPr>
              <a:defRPr/>
            </a:pPr>
            <a:fld id="{5F79194A-7AED-4806-B264-0D3D648BE272}" type="slidenum">
              <a:rPr lang="en-GB"/>
              <a:pPr>
                <a:defRPr/>
              </a:pPr>
              <a:t>‹#›</a:t>
            </a:fld>
            <a:endParaRPr lang="en-GB"/>
          </a:p>
        </p:txBody>
      </p:sp>
    </p:spTree>
    <p:extLst>
      <p:ext uri="{BB962C8B-B14F-4D97-AF65-F5344CB8AC3E}">
        <p14:creationId xmlns:p14="http://schemas.microsoft.com/office/powerpoint/2010/main" val="107206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7" name="Slide Number Placeholder 5"/>
          <p:cNvSpPr>
            <a:spLocks noGrp="1"/>
          </p:cNvSpPr>
          <p:nvPr>
            <p:ph type="sldNum" sz="quarter" idx="12"/>
          </p:nvPr>
        </p:nvSpPr>
        <p:spPr/>
        <p:txBody>
          <a:bodyPr/>
          <a:lstStyle>
            <a:lvl1pPr>
              <a:defRPr/>
            </a:lvl1pPr>
          </a:lstStyle>
          <a:p>
            <a:pPr>
              <a:defRPr/>
            </a:pPr>
            <a:fld id="{75A7D671-810B-4ACC-8915-1AEEB4DF24DF}" type="slidenum">
              <a:rPr lang="en-GB"/>
              <a:pPr>
                <a:defRPr/>
              </a:pPr>
              <a:t>‹#›</a:t>
            </a:fld>
            <a:endParaRPr lang="en-GB"/>
          </a:p>
        </p:txBody>
      </p:sp>
    </p:spTree>
    <p:extLst>
      <p:ext uri="{BB962C8B-B14F-4D97-AF65-F5344CB8AC3E}">
        <p14:creationId xmlns:p14="http://schemas.microsoft.com/office/powerpoint/2010/main" val="58038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SATOSS seminar 10 March 2008</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fr-FR"/>
              <a:t>P Y A Ryan Prêt à Voter</a:t>
            </a:r>
            <a:endParaRPr lang="en-GB"/>
          </a:p>
        </p:txBody>
      </p:sp>
      <p:sp>
        <p:nvSpPr>
          <p:cNvPr id="7" name="Slide Number Placeholder 5"/>
          <p:cNvSpPr>
            <a:spLocks noGrp="1"/>
          </p:cNvSpPr>
          <p:nvPr>
            <p:ph type="sldNum" sz="quarter" idx="12"/>
          </p:nvPr>
        </p:nvSpPr>
        <p:spPr/>
        <p:txBody>
          <a:bodyPr/>
          <a:lstStyle>
            <a:lvl1pPr>
              <a:defRPr/>
            </a:lvl1pPr>
          </a:lstStyle>
          <a:p>
            <a:pPr>
              <a:defRPr/>
            </a:pPr>
            <a:fld id="{E345B218-673E-44BE-9B8A-2BE248950376}" type="slidenum">
              <a:rPr lang="en-GB"/>
              <a:pPr>
                <a:defRPr/>
              </a:pPr>
              <a:t>‹#›</a:t>
            </a:fld>
            <a:endParaRPr lang="en-GB"/>
          </a:p>
        </p:txBody>
      </p:sp>
    </p:spTree>
    <p:extLst>
      <p:ext uri="{BB962C8B-B14F-4D97-AF65-F5344CB8AC3E}">
        <p14:creationId xmlns:p14="http://schemas.microsoft.com/office/powerpoint/2010/main" val="255375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r>
              <a:rPr lang="en-US"/>
              <a:t>SATOSS seminar 10 March 2008</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fr-FR"/>
              <a:t>P Y A Ryan Prêt à Voter</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9BAD4A5F-A7E2-4596-A630-CCE104D7869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B8CFEA"/>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4143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zh-CN"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16388" name="Rectangle 4"/>
          <p:cNvSpPr>
            <a:spLocks noGrp="1" noChangeArrowheads="1"/>
          </p:cNvSpPr>
          <p:nvPr>
            <p:ph type="dt" sz="half" idx="2"/>
          </p:nvPr>
        </p:nvSpPr>
        <p:spPr bwMode="auto">
          <a:xfrm>
            <a:off x="457200" y="6245225"/>
            <a:ext cx="2746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en-US"/>
              <a:t>SATOSS seminar 10 March 2008</a:t>
            </a:r>
            <a:endParaRPr lang="en-GB" altLang="zh-CN">
              <a:ea typeface="宋体" pitchFamily="2" charset="-122"/>
            </a:endParaRPr>
          </a:p>
        </p:txBody>
      </p:sp>
      <p:sp>
        <p:nvSpPr>
          <p:cNvPr id="163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cs typeface="Arial" charset="0"/>
              </a:defRPr>
            </a:lvl1pPr>
          </a:lstStyle>
          <a:p>
            <a:pPr>
              <a:defRPr/>
            </a:pPr>
            <a:r>
              <a:rPr lang="fr-FR"/>
              <a:t>P Y A Ryan Prêt à Voter</a:t>
            </a:r>
            <a:endParaRPr lang="en-GB" altLang="zh-CN">
              <a:ea typeface="宋体" pitchFamily="2" charset="-122"/>
            </a:endParaRPr>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ea typeface="宋体" pitchFamily="2" charset="-122"/>
                <a:cs typeface="Arial" charset="0"/>
              </a:defRPr>
            </a:lvl1pPr>
          </a:lstStyle>
          <a:p>
            <a:pPr>
              <a:defRPr/>
            </a:pPr>
            <a:fld id="{53AF7283-452B-4D63-BD4B-F4D213C7467B}"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9/3/2013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B9A102E-0907-446D-88DB-8E5B00D4C56A}" type="slidenum">
              <a:rPr lang="zh-CN" altLang="en-GB" smtClean="0"/>
              <a:pPr>
                <a:defRPr/>
              </a:pPr>
              <a:t>‹#›</a:t>
            </a:fld>
            <a:endParaRPr lang="en-GB" altLang="zh-CN" smtClean="0"/>
          </a:p>
          <a:p>
            <a:pPr>
              <a:defRPr/>
            </a:pPr>
            <a:endParaRPr lang="zh-CN" alt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wmf"/><Relationship Id="rId1" Type="http://schemas.openxmlformats.org/officeDocument/2006/relationships/slideLayout" Target="../slideLayouts/slideLayout24.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wmf"/><Relationship Id="rId1" Type="http://schemas.openxmlformats.org/officeDocument/2006/relationships/slideLayout" Target="../slideLayouts/slideLayout24.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jpeg"/><Relationship Id="rId1" Type="http://schemas.openxmlformats.org/officeDocument/2006/relationships/slideLayout" Target="../slideLayouts/slideLayout24.xml"/><Relationship Id="rId5" Type="http://schemas.openxmlformats.org/officeDocument/2006/relationships/image" Target="../media/image12.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1.png"/><Relationship Id="rId1" Type="http://schemas.openxmlformats.org/officeDocument/2006/relationships/slideLayout" Target="../slideLayouts/slideLayout24.xml"/><Relationship Id="rId6" Type="http://schemas.openxmlformats.org/officeDocument/2006/relationships/image" Target="../media/image20.png"/><Relationship Id="rId11" Type="http://schemas.openxmlformats.org/officeDocument/2006/relationships/image" Target="../media/image25.png"/><Relationship Id="rId5" Type="http://schemas.microsoft.com/office/2007/relationships/hdphoto" Target="../media/hdphoto1.wdp"/><Relationship Id="rId10" Type="http://schemas.openxmlformats.org/officeDocument/2006/relationships/image" Target="../media/image24.png"/><Relationship Id="rId4" Type="http://schemas.openxmlformats.org/officeDocument/2006/relationships/image" Target="../media/image19.png"/><Relationship Id="rId9"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9.png"/><Relationship Id="rId1" Type="http://schemas.openxmlformats.org/officeDocument/2006/relationships/slideLayout" Target="../slideLayouts/slideLayout24.xml"/><Relationship Id="rId5" Type="http://schemas.openxmlformats.org/officeDocument/2006/relationships/image" Target="../media/image27.gif"/><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hyperlink" Target="http://www.computing.surrey.ac.uk/personal/st/S.Schneider/papers/2013/SDSTechReport.pdf" TargetMode="Externa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png"/><Relationship Id="rId3" Type="http://schemas.openxmlformats.org/officeDocument/2006/relationships/image" Target="../media/image3.wmf"/><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wmf"/><Relationship Id="rId1" Type="http://schemas.openxmlformats.org/officeDocument/2006/relationships/slideLayout" Target="../slideLayouts/slideLayout2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wmf"/><Relationship Id="rId1" Type="http://schemas.openxmlformats.org/officeDocument/2006/relationships/slideLayout" Target="../slideLayouts/slideLayout24.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a:xfrm>
            <a:off x="683568" y="908720"/>
            <a:ext cx="7772400" cy="1512168"/>
          </a:xfrm>
        </p:spPr>
        <p:txBody>
          <a:bodyPr>
            <a:normAutofit fontScale="90000"/>
          </a:bodyPr>
          <a:lstStyle/>
          <a:p>
            <a:pPr eaLnBrk="1" hangingPunct="1"/>
            <a:r>
              <a:rPr lang="en-US" dirty="0" smtClean="0"/>
              <a:t> How to vote verifiably in 2014</a:t>
            </a:r>
            <a:br>
              <a:rPr lang="en-US" dirty="0" smtClean="0"/>
            </a:br>
            <a:endParaRPr lang="en-US" sz="4000" dirty="0" smtClean="0"/>
          </a:p>
        </p:txBody>
      </p:sp>
      <p:sp>
        <p:nvSpPr>
          <p:cNvPr id="9221" name="Text Box 6"/>
          <p:cNvSpPr txBox="1">
            <a:spLocks noChangeArrowheads="1"/>
          </p:cNvSpPr>
          <p:nvPr/>
        </p:nvSpPr>
        <p:spPr bwMode="auto">
          <a:xfrm>
            <a:off x="323528" y="2276872"/>
            <a:ext cx="8496944"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wrap="square">
            <a:normAutofit/>
          </a:bodyPr>
          <a:lstStyle>
            <a:lvl1pPr eaLnBrk="0" hangingPunct="0">
              <a:defRPr sz="2800">
                <a:solidFill>
                  <a:schemeClr val="bg1"/>
                </a:solidFill>
                <a:latin typeface="Garamond" pitchFamily="18" charset="0"/>
                <a:cs typeface="Arial" pitchFamily="34" charset="0"/>
              </a:defRPr>
            </a:lvl1pPr>
            <a:lvl2pPr marL="742950" indent="-285750" eaLnBrk="0" hangingPunct="0">
              <a:defRPr sz="2800">
                <a:solidFill>
                  <a:schemeClr val="bg1"/>
                </a:solidFill>
                <a:latin typeface="Garamond" pitchFamily="18" charset="0"/>
                <a:cs typeface="Arial" pitchFamily="34" charset="0"/>
              </a:defRPr>
            </a:lvl2pPr>
            <a:lvl3pPr marL="1143000" indent="-228600" eaLnBrk="0" hangingPunct="0">
              <a:defRPr sz="2800">
                <a:solidFill>
                  <a:schemeClr val="bg1"/>
                </a:solidFill>
                <a:latin typeface="Garamond" pitchFamily="18" charset="0"/>
                <a:cs typeface="Arial" pitchFamily="34" charset="0"/>
              </a:defRPr>
            </a:lvl3pPr>
            <a:lvl4pPr marL="1600200" indent="-228600" eaLnBrk="0" hangingPunct="0">
              <a:defRPr sz="2800">
                <a:solidFill>
                  <a:schemeClr val="bg1"/>
                </a:solidFill>
                <a:latin typeface="Garamond" pitchFamily="18" charset="0"/>
                <a:cs typeface="Arial" pitchFamily="34" charset="0"/>
              </a:defRPr>
            </a:lvl4pPr>
            <a:lvl5pPr marL="2057400" indent="-228600" eaLnBrk="0" hangingPunct="0">
              <a:defRPr sz="2800">
                <a:solidFill>
                  <a:schemeClr val="bg1"/>
                </a:solidFill>
                <a:latin typeface="Garamond" pitchFamily="18" charset="0"/>
                <a:cs typeface="Arial" pitchFamily="34" charset="0"/>
              </a:defRPr>
            </a:lvl5pPr>
            <a:lvl6pPr marL="2514600" indent="-228600" eaLnBrk="0" fontAlgn="base" hangingPunct="0">
              <a:spcBef>
                <a:spcPct val="0"/>
              </a:spcBef>
              <a:spcAft>
                <a:spcPct val="0"/>
              </a:spcAft>
              <a:defRPr sz="2800">
                <a:solidFill>
                  <a:schemeClr val="bg1"/>
                </a:solidFill>
                <a:latin typeface="Garamond" pitchFamily="18" charset="0"/>
                <a:cs typeface="Arial" pitchFamily="34" charset="0"/>
              </a:defRPr>
            </a:lvl6pPr>
            <a:lvl7pPr marL="2971800" indent="-228600" eaLnBrk="0" fontAlgn="base" hangingPunct="0">
              <a:spcBef>
                <a:spcPct val="0"/>
              </a:spcBef>
              <a:spcAft>
                <a:spcPct val="0"/>
              </a:spcAft>
              <a:defRPr sz="2800">
                <a:solidFill>
                  <a:schemeClr val="bg1"/>
                </a:solidFill>
                <a:latin typeface="Garamond" pitchFamily="18" charset="0"/>
                <a:cs typeface="Arial" pitchFamily="34" charset="0"/>
              </a:defRPr>
            </a:lvl7pPr>
            <a:lvl8pPr marL="3429000" indent="-228600" eaLnBrk="0" fontAlgn="base" hangingPunct="0">
              <a:spcBef>
                <a:spcPct val="0"/>
              </a:spcBef>
              <a:spcAft>
                <a:spcPct val="0"/>
              </a:spcAft>
              <a:defRPr sz="2800">
                <a:solidFill>
                  <a:schemeClr val="bg1"/>
                </a:solidFill>
                <a:latin typeface="Garamond" pitchFamily="18" charset="0"/>
                <a:cs typeface="Arial" pitchFamily="34" charset="0"/>
              </a:defRPr>
            </a:lvl8pPr>
            <a:lvl9pPr marL="3886200" indent="-228600" eaLnBrk="0" fontAlgn="base" hangingPunct="0">
              <a:spcBef>
                <a:spcPct val="0"/>
              </a:spcBef>
              <a:spcAft>
                <a:spcPct val="0"/>
              </a:spcAft>
              <a:defRPr sz="2800">
                <a:solidFill>
                  <a:schemeClr val="bg1"/>
                </a:solidFill>
                <a:latin typeface="Garamond" pitchFamily="18" charset="0"/>
                <a:cs typeface="Arial" pitchFamily="34" charset="0"/>
              </a:defRPr>
            </a:lvl9pPr>
          </a:lstStyle>
          <a:p>
            <a:pPr algn="ctr" eaLnBrk="1" hangingPunct="1">
              <a:spcBef>
                <a:spcPct val="20000"/>
              </a:spcBef>
            </a:pPr>
            <a:r>
              <a:rPr lang="en-GB" altLang="zh-CN" sz="3200" dirty="0" smtClean="0">
                <a:solidFill>
                  <a:schemeClr val="tx1"/>
                </a:solidFill>
                <a:ea typeface="宋体" pitchFamily="2" charset="-122"/>
              </a:rPr>
              <a:t>Talk by Vanessa </a:t>
            </a:r>
            <a:r>
              <a:rPr lang="en-GB" altLang="zh-CN" sz="3200" dirty="0" smtClean="0">
                <a:solidFill>
                  <a:schemeClr val="tx1"/>
                </a:solidFill>
                <a:ea typeface="宋体" pitchFamily="2" charset="-122"/>
              </a:rPr>
              <a:t>Teague, University </a:t>
            </a:r>
            <a:r>
              <a:rPr lang="en-GB" altLang="zh-CN" sz="3200" dirty="0">
                <a:solidFill>
                  <a:schemeClr val="tx1"/>
                </a:solidFill>
                <a:ea typeface="宋体" pitchFamily="2" charset="-122"/>
              </a:rPr>
              <a:t>of </a:t>
            </a:r>
            <a:r>
              <a:rPr lang="en-GB" altLang="zh-CN" sz="3200" dirty="0" smtClean="0">
                <a:solidFill>
                  <a:schemeClr val="tx1"/>
                </a:solidFill>
                <a:ea typeface="宋体" pitchFamily="2" charset="-122"/>
              </a:rPr>
              <a:t>Melbourne vjteague@unimelb.edu.au</a:t>
            </a:r>
            <a:endParaRPr lang="en-GB" altLang="zh-CN" sz="3200" dirty="0">
              <a:solidFill>
                <a:schemeClr val="tx1"/>
              </a:solidFill>
              <a:ea typeface="宋体" pitchFamily="2" charset="-122"/>
            </a:endParaRPr>
          </a:p>
          <a:p>
            <a:pPr algn="ctr" eaLnBrk="1" hangingPunct="1">
              <a:spcBef>
                <a:spcPct val="20000"/>
              </a:spcBef>
            </a:pPr>
            <a:r>
              <a:rPr lang="en-GB" altLang="zh-CN" sz="3200" dirty="0">
                <a:solidFill>
                  <a:schemeClr val="tx1"/>
                </a:solidFill>
                <a:ea typeface="宋体" pitchFamily="2" charset="-122"/>
              </a:rPr>
              <a:t>Joint work with </a:t>
            </a:r>
            <a:r>
              <a:rPr lang="en-GB" altLang="zh-CN" sz="3200" dirty="0" smtClean="0">
                <a:solidFill>
                  <a:schemeClr val="tx1"/>
                </a:solidFill>
                <a:ea typeface="宋体" pitchFamily="2" charset="-122"/>
              </a:rPr>
              <a:t>Chris </a:t>
            </a:r>
            <a:r>
              <a:rPr lang="en-GB" altLang="zh-CN" sz="3200" dirty="0" err="1" smtClean="0">
                <a:solidFill>
                  <a:schemeClr val="tx1"/>
                </a:solidFill>
                <a:ea typeface="宋体" pitchFamily="2" charset="-122"/>
              </a:rPr>
              <a:t>Culnane</a:t>
            </a:r>
            <a:r>
              <a:rPr lang="en-GB" altLang="zh-CN" sz="3200" dirty="0" smtClean="0">
                <a:solidFill>
                  <a:schemeClr val="tx1"/>
                </a:solidFill>
                <a:ea typeface="宋体" pitchFamily="2" charset="-122"/>
              </a:rPr>
              <a:t>, James Heather &amp; Steve Schneider at University of Surrey,</a:t>
            </a:r>
          </a:p>
          <a:p>
            <a:pPr algn="ctr" eaLnBrk="1" hangingPunct="1">
              <a:spcBef>
                <a:spcPct val="20000"/>
              </a:spcBef>
            </a:pPr>
            <a:r>
              <a:rPr lang="en-GB" altLang="zh-CN" sz="3200" dirty="0" smtClean="0">
                <a:solidFill>
                  <a:schemeClr val="tx1"/>
                </a:solidFill>
                <a:ea typeface="宋体" pitchFamily="2" charset="-122"/>
              </a:rPr>
              <a:t>Peter </a:t>
            </a:r>
            <a:r>
              <a:rPr lang="en-GB" altLang="zh-CN" sz="3200" dirty="0">
                <a:solidFill>
                  <a:schemeClr val="tx1"/>
                </a:solidFill>
                <a:ea typeface="宋体" pitchFamily="2" charset="-122"/>
              </a:rPr>
              <a:t>Y A </a:t>
            </a:r>
            <a:r>
              <a:rPr lang="en-GB" altLang="zh-CN" sz="3200" dirty="0" smtClean="0">
                <a:solidFill>
                  <a:schemeClr val="tx1"/>
                </a:solidFill>
                <a:ea typeface="宋体" pitchFamily="2" charset="-122"/>
              </a:rPr>
              <a:t>Ryan at </a:t>
            </a:r>
            <a:r>
              <a:rPr lang="en-GB" altLang="zh-CN" sz="3200" dirty="0" smtClean="0">
                <a:solidFill>
                  <a:schemeClr val="tx1"/>
                </a:solidFill>
                <a:ea typeface="宋体" pitchFamily="2" charset="-122"/>
              </a:rPr>
              <a:t>University of Luxembourg,</a:t>
            </a:r>
            <a:endParaRPr lang="en-GB" altLang="zh-CN" sz="3200" dirty="0" smtClean="0">
              <a:solidFill>
                <a:schemeClr val="tx1"/>
              </a:solidFill>
              <a:ea typeface="宋体" pitchFamily="2" charset="-122"/>
            </a:endParaRPr>
          </a:p>
          <a:p>
            <a:pPr algn="ctr" eaLnBrk="1" hangingPunct="1">
              <a:spcBef>
                <a:spcPct val="20000"/>
              </a:spcBef>
            </a:pPr>
            <a:r>
              <a:rPr lang="en-GB" altLang="zh-CN" sz="3200" dirty="0" smtClean="0">
                <a:solidFill>
                  <a:schemeClr val="tx1"/>
                </a:solidFill>
                <a:ea typeface="宋体" pitchFamily="2" charset="-122"/>
              </a:rPr>
              <a:t>Craig Burton at the Victorian Electoral Commission,</a:t>
            </a:r>
          </a:p>
          <a:p>
            <a:pPr algn="ctr" eaLnBrk="1" hangingPunct="1">
              <a:spcBef>
                <a:spcPct val="20000"/>
              </a:spcBef>
            </a:pPr>
            <a:r>
              <a:rPr lang="en-GB" altLang="zh-CN" sz="3200" dirty="0">
                <a:solidFill>
                  <a:schemeClr val="tx1"/>
                </a:solidFill>
                <a:ea typeface="宋体" pitchFamily="2" charset="-122"/>
              </a:rPr>
              <a:t>a</a:t>
            </a:r>
            <a:r>
              <a:rPr lang="en-GB" altLang="zh-CN" sz="3200" dirty="0" smtClean="0">
                <a:solidFill>
                  <a:schemeClr val="tx1"/>
                </a:solidFill>
                <a:ea typeface="宋体" pitchFamily="2" charset="-122"/>
              </a:rPr>
              <a:t>nd many helpful others</a:t>
            </a:r>
            <a:endParaRPr lang="en-GB" altLang="zh-CN" sz="3200" dirty="0">
              <a:solidFill>
                <a:schemeClr val="tx1"/>
              </a:solidFill>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AU" dirty="0" smtClean="0"/>
              <a:t>Ballot auditing</a:t>
            </a:r>
            <a:endParaRPr lang="en-AU" dirty="0"/>
          </a:p>
        </p:txBody>
      </p:sp>
      <p:sp>
        <p:nvSpPr>
          <p:cNvPr id="3" name="Content Placeholder 2"/>
          <p:cNvSpPr>
            <a:spLocks noGrp="1"/>
          </p:cNvSpPr>
          <p:nvPr>
            <p:ph idx="1"/>
          </p:nvPr>
        </p:nvSpPr>
        <p:spPr>
          <a:xfrm>
            <a:off x="457200" y="1600200"/>
            <a:ext cx="4474840" cy="4525963"/>
          </a:xfrm>
        </p:spPr>
        <p:txBody>
          <a:bodyPr/>
          <a:lstStyle/>
          <a:p>
            <a:r>
              <a:rPr lang="en-AU" dirty="0" smtClean="0"/>
              <a:t>Each voter can challenge as many ballots as they like</a:t>
            </a:r>
          </a:p>
          <a:p>
            <a:pPr lvl="1"/>
            <a:r>
              <a:rPr lang="en-AU" dirty="0" smtClean="0"/>
              <a:t>And get a proof that the onion matches the candidate list</a:t>
            </a:r>
          </a:p>
          <a:p>
            <a:pPr lvl="1"/>
            <a:r>
              <a:rPr lang="en-AU" dirty="0" smtClean="0"/>
              <a:t>Then don’t use that ballot</a:t>
            </a:r>
          </a:p>
          <a:p>
            <a:r>
              <a:rPr lang="en-AU" dirty="0" smtClean="0"/>
              <a:t>Then vote on an unchallenged one</a:t>
            </a:r>
          </a:p>
          <a:p>
            <a:pPr lvl="1"/>
            <a:r>
              <a:rPr lang="en-AU" dirty="0" smtClean="0"/>
              <a:t>So you can’t prove how you voted</a:t>
            </a:r>
          </a:p>
          <a:p>
            <a:endParaRPr lang="en-AU" dirty="0"/>
          </a:p>
        </p:txBody>
      </p:sp>
      <p:graphicFrame>
        <p:nvGraphicFramePr>
          <p:cNvPr id="5" name="Group 29"/>
          <p:cNvGraphicFramePr>
            <a:graphicFrameLocks/>
          </p:cNvGraphicFramePr>
          <p:nvPr>
            <p:extLst>
              <p:ext uri="{D42A27DB-BD31-4B8C-83A1-F6EECF244321}">
                <p14:modId xmlns:p14="http://schemas.microsoft.com/office/powerpoint/2010/main" val="386111950"/>
              </p:ext>
            </p:extLst>
          </p:nvPr>
        </p:nvGraphicFramePr>
        <p:xfrm>
          <a:off x="6012160" y="1560500"/>
          <a:ext cx="2524273" cy="4594249"/>
        </p:xfrm>
        <a:graphic>
          <a:graphicData uri="http://schemas.openxmlformats.org/drawingml/2006/table">
            <a:tbl>
              <a:tblPr/>
              <a:tblGrid>
                <a:gridCol w="662693"/>
                <a:gridCol w="1861580"/>
              </a:tblGrid>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Red</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2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Green</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Chequered</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Fuzzy</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Cross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9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$rJ9*mn4R&amp;8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7"/>
          <p:cNvSpPr>
            <a:spLocks noChangeArrowheads="1"/>
          </p:cNvSpPr>
          <p:nvPr/>
        </p:nvSpPr>
        <p:spPr bwMode="auto">
          <a:xfrm>
            <a:off x="6083597" y="1631938"/>
            <a:ext cx="428625" cy="428625"/>
          </a:xfrm>
          <a:prstGeom prst="rect">
            <a:avLst/>
          </a:prstGeom>
          <a:solidFill>
            <a:srgbClr val="FF000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7" name="Rectangle 8"/>
          <p:cNvSpPr>
            <a:spLocks noChangeArrowheads="1"/>
          </p:cNvSpPr>
          <p:nvPr/>
        </p:nvSpPr>
        <p:spPr bwMode="auto">
          <a:xfrm>
            <a:off x="6083597" y="4203688"/>
            <a:ext cx="428625" cy="428625"/>
          </a:xfrm>
          <a:prstGeom prst="rect">
            <a:avLst/>
          </a:prstGeom>
          <a:blipFill dpi="0" rotWithShape="1">
            <a:blip r:embed="rId2"/>
            <a:srcRect/>
            <a:stretch>
              <a:fillRect/>
            </a:stretch>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8" name="Rectangle 9"/>
          <p:cNvSpPr>
            <a:spLocks noChangeArrowheads="1"/>
          </p:cNvSpPr>
          <p:nvPr/>
        </p:nvSpPr>
        <p:spPr bwMode="auto">
          <a:xfrm>
            <a:off x="6083597" y="3560751"/>
            <a:ext cx="428625" cy="428625"/>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9" name="Rectangle 10"/>
          <p:cNvSpPr>
            <a:spLocks noChangeArrowheads="1"/>
          </p:cNvSpPr>
          <p:nvPr/>
        </p:nvSpPr>
        <p:spPr bwMode="auto">
          <a:xfrm>
            <a:off x="6083597" y="2274876"/>
            <a:ext cx="428625" cy="428625"/>
          </a:xfrm>
          <a:prstGeom prst="rect">
            <a:avLst/>
          </a:prstGeom>
          <a:solidFill>
            <a:srgbClr val="00B05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pic>
        <p:nvPicPr>
          <p:cNvPr id="10" name="Picture 13" descr="chequered_edited.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2485" y="2917813"/>
            <a:ext cx="415925"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423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67544" y="260648"/>
            <a:ext cx="8229600" cy="1143000"/>
          </a:xfrm>
        </p:spPr>
        <p:txBody>
          <a:bodyPr/>
          <a:lstStyle/>
          <a:p>
            <a:pPr eaLnBrk="1" hangingPunct="1"/>
            <a:r>
              <a:rPr lang="en-AU" altLang="zh-CN" dirty="0" smtClean="0">
                <a:ea typeface="宋体" pitchFamily="2" charset="-122"/>
              </a:rPr>
              <a:t>Voting</a:t>
            </a:r>
            <a:endParaRPr lang="en-US" dirty="0" smtClean="0"/>
          </a:p>
        </p:txBody>
      </p:sp>
      <p:sp>
        <p:nvSpPr>
          <p:cNvPr id="11268" name="Rectangle 3"/>
          <p:cNvSpPr>
            <a:spLocks noGrp="1" noChangeArrowheads="1"/>
          </p:cNvSpPr>
          <p:nvPr>
            <p:ph idx="1"/>
          </p:nvPr>
        </p:nvSpPr>
        <p:spPr>
          <a:xfrm>
            <a:off x="71438" y="1571625"/>
            <a:ext cx="4932610" cy="4525963"/>
          </a:xfrm>
        </p:spPr>
        <p:txBody>
          <a:bodyPr/>
          <a:lstStyle/>
          <a:p>
            <a:pPr eaLnBrk="1" hangingPunct="1">
              <a:lnSpc>
                <a:spcPct val="80000"/>
              </a:lnSpc>
            </a:pPr>
            <a:r>
              <a:rPr lang="en-GB" altLang="zh-CN" sz="2800" dirty="0" smtClean="0">
                <a:ea typeface="宋体" pitchFamily="2" charset="-122"/>
              </a:rPr>
              <a:t>Fill in the boxes as usual</a:t>
            </a:r>
          </a:p>
          <a:p>
            <a:pPr eaLnBrk="1" hangingPunct="1">
              <a:lnSpc>
                <a:spcPct val="80000"/>
              </a:lnSpc>
            </a:pPr>
            <a:r>
              <a:rPr lang="en-GB" altLang="zh-CN" sz="2800" dirty="0" smtClean="0">
                <a:ea typeface="宋体" pitchFamily="2" charset="-122"/>
              </a:rPr>
              <a:t>Use a computer to help</a:t>
            </a:r>
          </a:p>
          <a:p>
            <a:pPr eaLnBrk="1" hangingPunct="1">
              <a:lnSpc>
                <a:spcPct val="80000"/>
              </a:lnSpc>
            </a:pPr>
            <a:r>
              <a:rPr lang="en-GB" altLang="zh-CN" sz="2800" dirty="0" smtClean="0">
                <a:ea typeface="宋体" pitchFamily="2" charset="-122"/>
              </a:rPr>
              <a:t>Check its printout</a:t>
            </a:r>
          </a:p>
          <a:p>
            <a:pPr lvl="1" eaLnBrk="1" hangingPunct="1">
              <a:lnSpc>
                <a:spcPct val="80000"/>
              </a:lnSpc>
            </a:pPr>
            <a:r>
              <a:rPr lang="en-GB" altLang="zh-CN" sz="2400" dirty="0" smtClean="0">
                <a:ea typeface="宋体" pitchFamily="2" charset="-122"/>
              </a:rPr>
              <a:t>Against candidate list</a:t>
            </a:r>
          </a:p>
          <a:p>
            <a:pPr eaLnBrk="1" hangingPunct="1">
              <a:lnSpc>
                <a:spcPct val="80000"/>
              </a:lnSpc>
            </a:pPr>
            <a:r>
              <a:rPr lang="en-GB" altLang="zh-CN" dirty="0" smtClean="0">
                <a:ea typeface="宋体" pitchFamily="2" charset="-122"/>
              </a:rPr>
              <a:t>Shred candidate list</a:t>
            </a:r>
          </a:p>
          <a:p>
            <a:pPr eaLnBrk="1" hangingPunct="1">
              <a:lnSpc>
                <a:spcPct val="80000"/>
              </a:lnSpc>
            </a:pPr>
            <a:r>
              <a:rPr lang="en-GB" altLang="zh-CN" dirty="0" smtClean="0">
                <a:ea typeface="宋体" pitchFamily="2" charset="-122"/>
              </a:rPr>
              <a:t>Computer uploads vote</a:t>
            </a:r>
          </a:p>
          <a:p>
            <a:pPr lvl="1" eaLnBrk="1" hangingPunct="1">
              <a:lnSpc>
                <a:spcPct val="80000"/>
              </a:lnSpc>
            </a:pPr>
            <a:r>
              <a:rPr lang="en-GB" altLang="zh-CN" dirty="0" smtClean="0">
                <a:ea typeface="宋体" pitchFamily="2" charset="-122"/>
              </a:rPr>
              <a:t>Same info as on printout</a:t>
            </a:r>
          </a:p>
          <a:p>
            <a:pPr eaLnBrk="1" hangingPunct="1">
              <a:lnSpc>
                <a:spcPct val="80000"/>
              </a:lnSpc>
            </a:pPr>
            <a:r>
              <a:rPr lang="en-GB" altLang="zh-CN" dirty="0">
                <a:ea typeface="宋体" pitchFamily="2" charset="-122"/>
              </a:rPr>
              <a:t>Take printout </a:t>
            </a:r>
            <a:r>
              <a:rPr lang="en-GB" altLang="zh-CN" dirty="0" smtClean="0">
                <a:ea typeface="宋体" pitchFamily="2" charset="-122"/>
              </a:rPr>
              <a:t>home</a:t>
            </a:r>
          </a:p>
          <a:p>
            <a:pPr lvl="1" eaLnBrk="1" hangingPunct="1">
              <a:lnSpc>
                <a:spcPct val="80000"/>
              </a:lnSpc>
            </a:pPr>
            <a:r>
              <a:rPr lang="en-GB" altLang="zh-CN" dirty="0" smtClean="0">
                <a:ea typeface="宋体" pitchFamily="2" charset="-122"/>
              </a:rPr>
              <a:t>It doesn’t reveal the vote</a:t>
            </a:r>
            <a:endParaRPr lang="en-GB" altLang="zh-CN" dirty="0">
              <a:ea typeface="宋体" pitchFamily="2" charset="-122"/>
            </a:endParaRPr>
          </a:p>
          <a:p>
            <a:pPr eaLnBrk="1" hangingPunct="1">
              <a:lnSpc>
                <a:spcPct val="80000"/>
              </a:lnSpc>
            </a:pPr>
            <a:endParaRPr lang="en-GB" altLang="zh-CN" dirty="0" smtClean="0">
              <a:ea typeface="宋体" pitchFamily="2" charset="-122"/>
            </a:endParaRPr>
          </a:p>
        </p:txBody>
      </p:sp>
      <p:graphicFrame>
        <p:nvGraphicFramePr>
          <p:cNvPr id="7" name="Group 29"/>
          <p:cNvGraphicFramePr>
            <a:graphicFrameLocks/>
          </p:cNvGraphicFramePr>
          <p:nvPr>
            <p:extLst>
              <p:ext uri="{D42A27DB-BD31-4B8C-83A1-F6EECF244321}">
                <p14:modId xmlns:p14="http://schemas.microsoft.com/office/powerpoint/2010/main" val="2037538492"/>
              </p:ext>
            </p:extLst>
          </p:nvPr>
        </p:nvGraphicFramePr>
        <p:xfrm>
          <a:off x="6948264" y="2044518"/>
          <a:ext cx="1824020" cy="3681413"/>
        </p:xfrm>
        <a:graphic>
          <a:graphicData uri="http://schemas.openxmlformats.org/drawingml/2006/table">
            <a:tbl>
              <a:tblPr/>
              <a:tblGrid>
                <a:gridCol w="1824020"/>
              </a:tblGrid>
              <a:tr h="465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$rJ9*mn4R&amp;8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 name="Group 29"/>
          <p:cNvGraphicFramePr>
            <a:graphicFrameLocks/>
          </p:cNvGraphicFramePr>
          <p:nvPr>
            <p:extLst>
              <p:ext uri="{D42A27DB-BD31-4B8C-83A1-F6EECF244321}">
                <p14:modId xmlns:p14="http://schemas.microsoft.com/office/powerpoint/2010/main" val="2500732121"/>
              </p:ext>
            </p:extLst>
          </p:nvPr>
        </p:nvGraphicFramePr>
        <p:xfrm>
          <a:off x="4283968" y="2066290"/>
          <a:ext cx="2524273" cy="4594249"/>
        </p:xfrm>
        <a:graphic>
          <a:graphicData uri="http://schemas.openxmlformats.org/drawingml/2006/table">
            <a:tbl>
              <a:tblPr/>
              <a:tblGrid>
                <a:gridCol w="662693"/>
                <a:gridCol w="1861580"/>
              </a:tblGrid>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Red</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222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Green</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Chequered</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Fuzzy</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Cross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14319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$rJ9*mn4R&amp;8</a:t>
                      </a: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7"/>
          <p:cNvSpPr>
            <a:spLocks noChangeArrowheads="1"/>
          </p:cNvSpPr>
          <p:nvPr/>
        </p:nvSpPr>
        <p:spPr bwMode="auto">
          <a:xfrm>
            <a:off x="4433192" y="2153394"/>
            <a:ext cx="428625" cy="428625"/>
          </a:xfrm>
          <a:prstGeom prst="rect">
            <a:avLst/>
          </a:prstGeom>
          <a:solidFill>
            <a:srgbClr val="FF000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3" name="Rectangle 8"/>
          <p:cNvSpPr>
            <a:spLocks noChangeArrowheads="1"/>
          </p:cNvSpPr>
          <p:nvPr/>
        </p:nvSpPr>
        <p:spPr bwMode="auto">
          <a:xfrm>
            <a:off x="4433192" y="4725144"/>
            <a:ext cx="428625" cy="428625"/>
          </a:xfrm>
          <a:prstGeom prst="rect">
            <a:avLst/>
          </a:prstGeom>
          <a:blipFill dpi="0" rotWithShape="1">
            <a:blip r:embed="rId2"/>
            <a:srcRect/>
            <a:stretch>
              <a:fillRect/>
            </a:stretch>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4" name="Rectangle 9"/>
          <p:cNvSpPr>
            <a:spLocks noChangeArrowheads="1"/>
          </p:cNvSpPr>
          <p:nvPr/>
        </p:nvSpPr>
        <p:spPr bwMode="auto">
          <a:xfrm>
            <a:off x="4433192" y="4082207"/>
            <a:ext cx="428625" cy="428625"/>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5" name="Rectangle 10"/>
          <p:cNvSpPr>
            <a:spLocks noChangeArrowheads="1"/>
          </p:cNvSpPr>
          <p:nvPr/>
        </p:nvSpPr>
        <p:spPr bwMode="auto">
          <a:xfrm>
            <a:off x="4433192" y="2796332"/>
            <a:ext cx="428625" cy="428625"/>
          </a:xfrm>
          <a:prstGeom prst="rect">
            <a:avLst/>
          </a:prstGeom>
          <a:solidFill>
            <a:srgbClr val="00B05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pic>
        <p:nvPicPr>
          <p:cNvPr id="16" name="Picture 13" descr="chequered_edited.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2080" y="3439269"/>
            <a:ext cx="415925"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092280" y="2802519"/>
            <a:ext cx="352982" cy="523220"/>
          </a:xfrm>
          <a:prstGeom prst="rect">
            <a:avLst/>
          </a:prstGeom>
          <a:noFill/>
          <a:ln>
            <a:noFill/>
          </a:ln>
        </p:spPr>
        <p:txBody>
          <a:bodyPr wrap="none" rtlCol="0">
            <a:spAutoFit/>
          </a:bodyPr>
          <a:lstStyle/>
          <a:p>
            <a:r>
              <a:rPr lang="en-AU" dirty="0" smtClean="0">
                <a:solidFill>
                  <a:schemeClr val="tx1"/>
                </a:solidFill>
              </a:rPr>
              <a:t>1</a:t>
            </a:r>
            <a:endParaRPr lang="en-AU" dirty="0">
              <a:solidFill>
                <a:schemeClr val="tx1"/>
              </a:solidFill>
            </a:endParaRPr>
          </a:p>
        </p:txBody>
      </p:sp>
      <p:sp>
        <p:nvSpPr>
          <p:cNvPr id="3" name="TextBox 2"/>
          <p:cNvSpPr txBox="1"/>
          <p:nvPr/>
        </p:nvSpPr>
        <p:spPr>
          <a:xfrm>
            <a:off x="7092280" y="4034909"/>
            <a:ext cx="352982" cy="523220"/>
          </a:xfrm>
          <a:prstGeom prst="rect">
            <a:avLst/>
          </a:prstGeom>
          <a:noFill/>
          <a:ln>
            <a:noFill/>
          </a:ln>
        </p:spPr>
        <p:txBody>
          <a:bodyPr wrap="none" rtlCol="0">
            <a:spAutoFit/>
          </a:bodyPr>
          <a:lstStyle/>
          <a:p>
            <a:r>
              <a:rPr lang="en-AU" dirty="0" smtClean="0">
                <a:solidFill>
                  <a:schemeClr val="tx1"/>
                </a:solidFill>
              </a:rPr>
              <a:t>2</a:t>
            </a:r>
            <a:endParaRPr lang="en-AU" dirty="0">
              <a:solidFill>
                <a:schemeClr val="tx1"/>
              </a:solidFill>
            </a:endParaRPr>
          </a:p>
        </p:txBody>
      </p:sp>
      <p:sp>
        <p:nvSpPr>
          <p:cNvPr id="4" name="TextBox 3"/>
          <p:cNvSpPr txBox="1"/>
          <p:nvPr/>
        </p:nvSpPr>
        <p:spPr>
          <a:xfrm>
            <a:off x="7101720" y="3391971"/>
            <a:ext cx="352982" cy="523220"/>
          </a:xfrm>
          <a:prstGeom prst="rect">
            <a:avLst/>
          </a:prstGeom>
          <a:noFill/>
          <a:ln>
            <a:noFill/>
          </a:ln>
        </p:spPr>
        <p:txBody>
          <a:bodyPr wrap="none" rtlCol="0">
            <a:spAutoFit/>
          </a:bodyPr>
          <a:lstStyle/>
          <a:p>
            <a:r>
              <a:rPr lang="en-AU" dirty="0" smtClean="0">
                <a:solidFill>
                  <a:schemeClr val="tx1"/>
                </a:solidFill>
              </a:rPr>
              <a:t>3</a:t>
            </a:r>
            <a:endParaRPr lang="en-AU" dirty="0">
              <a:solidFill>
                <a:schemeClr val="tx1"/>
              </a:solidFill>
            </a:endParaRPr>
          </a:p>
        </p:txBody>
      </p:sp>
      <p:sp>
        <p:nvSpPr>
          <p:cNvPr id="5" name="TextBox 4"/>
          <p:cNvSpPr txBox="1"/>
          <p:nvPr/>
        </p:nvSpPr>
        <p:spPr>
          <a:xfrm>
            <a:off x="7092280" y="4677846"/>
            <a:ext cx="352982" cy="523220"/>
          </a:xfrm>
          <a:prstGeom prst="rect">
            <a:avLst/>
          </a:prstGeom>
          <a:noFill/>
          <a:ln>
            <a:noFill/>
          </a:ln>
        </p:spPr>
        <p:txBody>
          <a:bodyPr wrap="none" rtlCol="0">
            <a:spAutoFit/>
          </a:bodyPr>
          <a:lstStyle/>
          <a:p>
            <a:r>
              <a:rPr lang="en-AU" dirty="0" smtClean="0">
                <a:solidFill>
                  <a:schemeClr val="tx1"/>
                </a:solidFill>
              </a:rPr>
              <a:t>4</a:t>
            </a:r>
            <a:endParaRPr lang="en-AU" dirty="0">
              <a:solidFill>
                <a:schemeClr val="tx1"/>
              </a:solidFill>
            </a:endParaRPr>
          </a:p>
        </p:txBody>
      </p:sp>
      <p:sp>
        <p:nvSpPr>
          <p:cNvPr id="6" name="TextBox 5"/>
          <p:cNvSpPr txBox="1"/>
          <p:nvPr/>
        </p:nvSpPr>
        <p:spPr>
          <a:xfrm>
            <a:off x="7092280" y="2106096"/>
            <a:ext cx="352982" cy="523220"/>
          </a:xfrm>
          <a:prstGeom prst="rect">
            <a:avLst/>
          </a:prstGeom>
          <a:noFill/>
          <a:ln>
            <a:noFill/>
          </a:ln>
        </p:spPr>
        <p:txBody>
          <a:bodyPr wrap="none" rtlCol="0">
            <a:spAutoFit/>
          </a:bodyPr>
          <a:lstStyle/>
          <a:p>
            <a:r>
              <a:rPr lang="en-AU" dirty="0" smtClean="0">
                <a:solidFill>
                  <a:schemeClr val="tx1"/>
                </a:solidFill>
              </a:rPr>
              <a:t>5</a:t>
            </a:r>
            <a:endParaRPr lang="en-AU" dirty="0">
              <a:solidFill>
                <a:schemeClr val="tx1"/>
              </a:solidFill>
            </a:endParaRPr>
          </a:p>
        </p:txBody>
      </p:sp>
      <p:cxnSp>
        <p:nvCxnSpPr>
          <p:cNvPr id="9" name="Straight Connector 8"/>
          <p:cNvCxnSpPr/>
          <p:nvPr/>
        </p:nvCxnSpPr>
        <p:spPr bwMode="auto">
          <a:xfrm>
            <a:off x="5004048"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5220072"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652120"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868144"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6300192" y="1849977"/>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6516216"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6084168"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5436096" y="1849977"/>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4630042" y="1849977"/>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4846066" y="1849977"/>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6732240"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4427984" y="1844824"/>
            <a:ext cx="0" cy="501317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8" name="TextBox 37"/>
          <p:cNvSpPr txBox="1"/>
          <p:nvPr/>
        </p:nvSpPr>
        <p:spPr>
          <a:xfrm>
            <a:off x="7101720" y="2802519"/>
            <a:ext cx="364202" cy="523220"/>
          </a:xfrm>
          <a:prstGeom prst="rect">
            <a:avLst/>
          </a:prstGeom>
          <a:noFill/>
          <a:ln w="28575">
            <a:solidFill>
              <a:schemeClr val="tx1"/>
            </a:solidFill>
          </a:ln>
        </p:spPr>
        <p:txBody>
          <a:bodyPr wrap="none" rtlCol="0">
            <a:spAutoFit/>
          </a:bodyPr>
          <a:lstStyle/>
          <a:p>
            <a:r>
              <a:rPr lang="en-AU" dirty="0" smtClean="0">
                <a:solidFill>
                  <a:schemeClr val="tx1"/>
                </a:solidFill>
              </a:rPr>
              <a:t>  </a:t>
            </a:r>
            <a:endParaRPr lang="en-AU" dirty="0">
              <a:solidFill>
                <a:schemeClr val="tx1"/>
              </a:solidFill>
            </a:endParaRPr>
          </a:p>
        </p:txBody>
      </p:sp>
      <p:sp>
        <p:nvSpPr>
          <p:cNvPr id="39" name="TextBox 38"/>
          <p:cNvSpPr txBox="1"/>
          <p:nvPr/>
        </p:nvSpPr>
        <p:spPr>
          <a:xfrm>
            <a:off x="7101720" y="4034909"/>
            <a:ext cx="364202" cy="523220"/>
          </a:xfrm>
          <a:prstGeom prst="rect">
            <a:avLst/>
          </a:prstGeom>
          <a:noFill/>
          <a:ln w="28575">
            <a:solidFill>
              <a:schemeClr val="tx1"/>
            </a:solidFill>
          </a:ln>
        </p:spPr>
        <p:txBody>
          <a:bodyPr wrap="none" rtlCol="0">
            <a:spAutoFit/>
          </a:bodyPr>
          <a:lstStyle/>
          <a:p>
            <a:r>
              <a:rPr lang="en-AU" dirty="0" smtClean="0">
                <a:solidFill>
                  <a:schemeClr val="tx1"/>
                </a:solidFill>
              </a:rPr>
              <a:t>  </a:t>
            </a:r>
            <a:endParaRPr lang="en-AU" dirty="0">
              <a:solidFill>
                <a:schemeClr val="tx1"/>
              </a:solidFill>
            </a:endParaRPr>
          </a:p>
        </p:txBody>
      </p:sp>
      <p:sp>
        <p:nvSpPr>
          <p:cNvPr id="40" name="TextBox 39"/>
          <p:cNvSpPr txBox="1"/>
          <p:nvPr/>
        </p:nvSpPr>
        <p:spPr>
          <a:xfrm>
            <a:off x="7111160" y="3391971"/>
            <a:ext cx="364202" cy="523220"/>
          </a:xfrm>
          <a:prstGeom prst="rect">
            <a:avLst/>
          </a:prstGeom>
          <a:noFill/>
          <a:ln w="28575">
            <a:solidFill>
              <a:schemeClr val="tx1"/>
            </a:solidFill>
          </a:ln>
        </p:spPr>
        <p:txBody>
          <a:bodyPr wrap="none" rtlCol="0">
            <a:spAutoFit/>
          </a:bodyPr>
          <a:lstStyle/>
          <a:p>
            <a:r>
              <a:rPr lang="en-AU" dirty="0" smtClean="0">
                <a:solidFill>
                  <a:schemeClr val="tx1"/>
                </a:solidFill>
              </a:rPr>
              <a:t>  </a:t>
            </a:r>
            <a:endParaRPr lang="en-AU" dirty="0">
              <a:solidFill>
                <a:schemeClr val="tx1"/>
              </a:solidFill>
            </a:endParaRPr>
          </a:p>
        </p:txBody>
      </p:sp>
      <p:sp>
        <p:nvSpPr>
          <p:cNvPr id="41" name="TextBox 40"/>
          <p:cNvSpPr txBox="1"/>
          <p:nvPr/>
        </p:nvSpPr>
        <p:spPr>
          <a:xfrm>
            <a:off x="7101720" y="4677846"/>
            <a:ext cx="364202" cy="523220"/>
          </a:xfrm>
          <a:prstGeom prst="rect">
            <a:avLst/>
          </a:prstGeom>
          <a:noFill/>
          <a:ln w="28575">
            <a:solidFill>
              <a:schemeClr val="tx1"/>
            </a:solidFill>
          </a:ln>
        </p:spPr>
        <p:txBody>
          <a:bodyPr wrap="none" rtlCol="0">
            <a:spAutoFit/>
          </a:bodyPr>
          <a:lstStyle/>
          <a:p>
            <a:r>
              <a:rPr lang="en-AU" dirty="0">
                <a:solidFill>
                  <a:schemeClr val="tx1"/>
                </a:solidFill>
              </a:rPr>
              <a:t> </a:t>
            </a:r>
            <a:r>
              <a:rPr lang="en-AU" dirty="0" smtClean="0">
                <a:solidFill>
                  <a:schemeClr val="tx1"/>
                </a:solidFill>
              </a:rPr>
              <a:t> </a:t>
            </a:r>
            <a:endParaRPr lang="en-AU" dirty="0">
              <a:solidFill>
                <a:schemeClr val="tx1"/>
              </a:solidFill>
            </a:endParaRPr>
          </a:p>
        </p:txBody>
      </p:sp>
      <p:sp>
        <p:nvSpPr>
          <p:cNvPr id="42" name="TextBox 41"/>
          <p:cNvSpPr txBox="1"/>
          <p:nvPr/>
        </p:nvSpPr>
        <p:spPr>
          <a:xfrm>
            <a:off x="7101720" y="2106096"/>
            <a:ext cx="364202" cy="523220"/>
          </a:xfrm>
          <a:prstGeom prst="rect">
            <a:avLst/>
          </a:prstGeom>
          <a:noFill/>
          <a:ln w="28575">
            <a:solidFill>
              <a:schemeClr val="tx1"/>
            </a:solidFill>
          </a:ln>
        </p:spPr>
        <p:txBody>
          <a:bodyPr wrap="none" rtlCol="0">
            <a:spAutoFit/>
          </a:bodyPr>
          <a:lstStyle/>
          <a:p>
            <a:r>
              <a:rPr lang="en-AU" dirty="0" smtClean="0">
                <a:solidFill>
                  <a:schemeClr val="tx1"/>
                </a:solidFill>
              </a:rPr>
              <a:t>  </a:t>
            </a:r>
            <a:endParaRPr lang="en-AU" dirty="0">
              <a:solidFill>
                <a:schemeClr val="tx1"/>
              </a:solidFill>
            </a:endParaRPr>
          </a:p>
        </p:txBody>
      </p:sp>
    </p:spTree>
    <p:extLst>
      <p:ext uri="{BB962C8B-B14F-4D97-AF65-F5344CB8AC3E}">
        <p14:creationId xmlns:p14="http://schemas.microsoft.com/office/powerpoint/2010/main" val="4475524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8">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1"/>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32"/>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9"/>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24"/>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0"/>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5"/>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6"/>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9"/>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27"/>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28"/>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33"/>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11"/>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12"/>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15"/>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16"/>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14"/>
                                        </p:tgtEl>
                                        <p:attrNameLst>
                                          <p:attrName>style.visibility</p:attrName>
                                        </p:attrNameLst>
                                      </p:cBhvr>
                                      <p:to>
                                        <p:strVal val="hidden"/>
                                      </p:to>
                                    </p:set>
                                  </p:childTnLst>
                                </p:cTn>
                              </p:par>
                              <p:par>
                                <p:cTn id="95" presetID="1" presetClass="exit" presetSubtype="0" fill="hold" grpId="0" nodeType="withEffect">
                                  <p:stCondLst>
                                    <p:cond delay="0"/>
                                  </p:stCondLst>
                                  <p:childTnLst>
                                    <p:set>
                                      <p:cBhvr>
                                        <p:cTn id="96" dur="1" fill="hold">
                                          <p:stCondLst>
                                            <p:cond delay="0"/>
                                          </p:stCondLst>
                                        </p:cTn>
                                        <p:tgtEl>
                                          <p:spTgt spid="13"/>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1268">
                                            <p:txEl>
                                              <p:pRg st="5" end="5"/>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268">
                                            <p:txEl>
                                              <p:pRg st="6" end="6"/>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268">
                                            <p:txEl>
                                              <p:pRg st="7" end="7"/>
                                            </p:tx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26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uiExpand="1" build="p"/>
      <p:bldP spid="12" grpId="0" animBg="1"/>
      <p:bldP spid="13" grpId="0" animBg="1"/>
      <p:bldP spid="14" grpId="0" animBg="1"/>
      <p:bldP spid="15" grpId="0" animBg="1"/>
      <p:bldP spid="2" grpId="0"/>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Talk outline</a:t>
            </a:r>
            <a:endParaRPr lang="en-AU" dirty="0"/>
          </a:p>
        </p:txBody>
      </p:sp>
      <p:sp>
        <p:nvSpPr>
          <p:cNvPr id="3" name="Content Placeholder 2"/>
          <p:cNvSpPr>
            <a:spLocks noGrp="1"/>
          </p:cNvSpPr>
          <p:nvPr>
            <p:ph idx="1"/>
          </p:nvPr>
        </p:nvSpPr>
        <p:spPr/>
        <p:txBody>
          <a:bodyPr/>
          <a:lstStyle/>
          <a:p>
            <a:r>
              <a:rPr lang="en-AU" dirty="0" smtClean="0"/>
              <a:t>Voting</a:t>
            </a:r>
            <a:endParaRPr lang="en-AU" dirty="0" smtClean="0"/>
          </a:p>
          <a:p>
            <a:r>
              <a:rPr lang="en-AU" dirty="0" smtClean="0">
                <a:solidFill>
                  <a:schemeClr val="accent1"/>
                </a:solidFill>
              </a:rPr>
              <a:t>Checking from home that </a:t>
            </a:r>
            <a:r>
              <a:rPr lang="en-AU" dirty="0" smtClean="0">
                <a:solidFill>
                  <a:schemeClr val="accent1"/>
                </a:solidFill>
              </a:rPr>
              <a:t>your vote is there</a:t>
            </a:r>
            <a:endParaRPr lang="en-AU" dirty="0" smtClean="0">
              <a:solidFill>
                <a:schemeClr val="accent1"/>
              </a:solidFill>
            </a:endParaRPr>
          </a:p>
          <a:p>
            <a:r>
              <a:rPr lang="en-AU" dirty="0" smtClean="0"/>
              <a:t>Verifying </a:t>
            </a:r>
            <a:r>
              <a:rPr lang="en-AU" dirty="0" smtClean="0"/>
              <a:t>shuffling and decryption</a:t>
            </a:r>
            <a:endParaRPr lang="en-AU" dirty="0" smtClean="0"/>
          </a:p>
          <a:p>
            <a:r>
              <a:rPr lang="en-AU" dirty="0"/>
              <a:t>P</a:t>
            </a:r>
            <a:r>
              <a:rPr lang="en-AU" dirty="0" smtClean="0"/>
              <a:t>rivacy</a:t>
            </a:r>
            <a:endParaRPr lang="en-AU" dirty="0"/>
          </a:p>
        </p:txBody>
      </p:sp>
    </p:spTree>
    <p:extLst>
      <p:ext uri="{BB962C8B-B14F-4D97-AF65-F5344CB8AC3E}">
        <p14:creationId xmlns:p14="http://schemas.microsoft.com/office/powerpoint/2010/main" val="1146755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Checking from home that your vote is there</a:t>
            </a:r>
          </a:p>
        </p:txBody>
      </p:sp>
      <p:sp>
        <p:nvSpPr>
          <p:cNvPr id="3" name="Content Placeholder 2"/>
          <p:cNvSpPr>
            <a:spLocks noGrp="1"/>
          </p:cNvSpPr>
          <p:nvPr>
            <p:ph idx="1"/>
          </p:nvPr>
        </p:nvSpPr>
        <p:spPr/>
        <p:txBody>
          <a:bodyPr/>
          <a:lstStyle/>
          <a:p>
            <a:r>
              <a:rPr lang="en-AU" dirty="0" smtClean="0"/>
              <a:t>Ther</a:t>
            </a:r>
            <a:r>
              <a:rPr lang="en-AU" dirty="0" smtClean="0"/>
              <a:t>e’s a public website listing all the receipts</a:t>
            </a:r>
          </a:p>
          <a:p>
            <a:pPr lvl="1"/>
            <a:r>
              <a:rPr lang="en-AU" dirty="0" smtClean="0"/>
              <a:t>More precisely, there’s a “bulletin board” which is a public website augmented with some evidence that everyone sees the same data</a:t>
            </a:r>
          </a:p>
          <a:p>
            <a:r>
              <a:rPr lang="en-AU" dirty="0"/>
              <a:t>Find yours</a:t>
            </a:r>
          </a:p>
          <a:p>
            <a:pPr marL="0" indent="0">
              <a:buNone/>
            </a:pPr>
            <a:endParaRPr lang="en-AU" dirty="0"/>
          </a:p>
        </p:txBody>
      </p:sp>
    </p:spTree>
    <p:extLst>
      <p:ext uri="{BB962C8B-B14F-4D97-AF65-F5344CB8AC3E}">
        <p14:creationId xmlns:p14="http://schemas.microsoft.com/office/powerpoint/2010/main" val="3896427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Talk outline</a:t>
            </a:r>
            <a:endParaRPr lang="en-AU" dirty="0"/>
          </a:p>
        </p:txBody>
      </p:sp>
      <p:sp>
        <p:nvSpPr>
          <p:cNvPr id="3" name="Content Placeholder 2"/>
          <p:cNvSpPr>
            <a:spLocks noGrp="1"/>
          </p:cNvSpPr>
          <p:nvPr>
            <p:ph idx="1"/>
          </p:nvPr>
        </p:nvSpPr>
        <p:spPr/>
        <p:txBody>
          <a:bodyPr/>
          <a:lstStyle/>
          <a:p>
            <a:r>
              <a:rPr lang="en-AU" dirty="0" smtClean="0"/>
              <a:t>Voting</a:t>
            </a:r>
            <a:endParaRPr lang="en-AU" dirty="0" smtClean="0"/>
          </a:p>
          <a:p>
            <a:r>
              <a:rPr lang="en-AU" dirty="0" smtClean="0"/>
              <a:t>Checking from home that </a:t>
            </a:r>
            <a:r>
              <a:rPr lang="en-AU" dirty="0" smtClean="0"/>
              <a:t>your vote is there</a:t>
            </a:r>
            <a:endParaRPr lang="en-AU" dirty="0" smtClean="0"/>
          </a:p>
          <a:p>
            <a:r>
              <a:rPr lang="en-AU" dirty="0" smtClean="0">
                <a:solidFill>
                  <a:schemeClr val="accent1"/>
                </a:solidFill>
              </a:rPr>
              <a:t>Verifying </a:t>
            </a:r>
            <a:r>
              <a:rPr lang="en-AU" dirty="0" smtClean="0">
                <a:solidFill>
                  <a:schemeClr val="accent1"/>
                </a:solidFill>
              </a:rPr>
              <a:t>shuffling and decryption</a:t>
            </a:r>
          </a:p>
          <a:p>
            <a:pPr lvl="1"/>
            <a:r>
              <a:rPr lang="en-AU" dirty="0" smtClean="0">
                <a:solidFill>
                  <a:schemeClr val="accent1"/>
                </a:solidFill>
              </a:rPr>
              <a:t>First some background on public key crypto</a:t>
            </a:r>
          </a:p>
          <a:p>
            <a:pPr lvl="1"/>
            <a:r>
              <a:rPr lang="en-AU" dirty="0" smtClean="0">
                <a:solidFill>
                  <a:schemeClr val="accent1"/>
                </a:solidFill>
              </a:rPr>
              <a:t>Randomised partial checking</a:t>
            </a:r>
            <a:endParaRPr lang="en-AU" dirty="0" smtClean="0">
              <a:solidFill>
                <a:schemeClr val="accent1"/>
              </a:solidFill>
            </a:endParaRPr>
          </a:p>
          <a:p>
            <a:r>
              <a:rPr lang="en-AU" dirty="0"/>
              <a:t>P</a:t>
            </a:r>
            <a:r>
              <a:rPr lang="en-AU" dirty="0" smtClean="0"/>
              <a:t>rivacy</a:t>
            </a:r>
            <a:endParaRPr lang="en-AU" dirty="0"/>
          </a:p>
        </p:txBody>
      </p:sp>
    </p:spTree>
    <p:extLst>
      <p:ext uri="{BB962C8B-B14F-4D97-AF65-F5344CB8AC3E}">
        <p14:creationId xmlns:p14="http://schemas.microsoft.com/office/powerpoint/2010/main" val="1146755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14338"/>
            <a:ext cx="8568952" cy="1143000"/>
          </a:xfrm>
        </p:spPr>
        <p:txBody>
          <a:bodyPr>
            <a:normAutofit fontScale="90000"/>
          </a:bodyPr>
          <a:lstStyle/>
          <a:p>
            <a:r>
              <a:rPr lang="en-AU" dirty="0" smtClean="0"/>
              <a:t>Verifying </a:t>
            </a:r>
            <a:r>
              <a:rPr lang="en-AU" dirty="0" smtClean="0"/>
              <a:t>shuffling and decryption</a:t>
            </a:r>
            <a:endParaRPr lang="en-AU" dirty="0"/>
          </a:p>
        </p:txBody>
      </p:sp>
      <p:sp>
        <p:nvSpPr>
          <p:cNvPr id="3" name="Content Placeholder 2"/>
          <p:cNvSpPr>
            <a:spLocks noGrp="1"/>
          </p:cNvSpPr>
          <p:nvPr>
            <p:ph idx="1"/>
          </p:nvPr>
        </p:nvSpPr>
        <p:spPr/>
        <p:txBody>
          <a:bodyPr/>
          <a:lstStyle/>
          <a:p>
            <a:r>
              <a:rPr lang="en-AU" dirty="0" smtClean="0"/>
              <a:t>Now we have a list of encrypted votes</a:t>
            </a:r>
          </a:p>
          <a:p>
            <a:pPr lvl="1"/>
            <a:r>
              <a:rPr lang="en-AU" dirty="0" smtClean="0"/>
              <a:t>On a public website</a:t>
            </a:r>
          </a:p>
          <a:p>
            <a:pPr lvl="1"/>
            <a:r>
              <a:rPr lang="en-AU" dirty="0" smtClean="0"/>
              <a:t>Encrypted, and linked to voter’s identities</a:t>
            </a:r>
          </a:p>
          <a:p>
            <a:pPr lvl="2"/>
            <a:r>
              <a:rPr lang="en-AU" dirty="0" smtClean="0"/>
              <a:t>Because each voter still holds their receipt</a:t>
            </a:r>
          </a:p>
          <a:p>
            <a:r>
              <a:rPr lang="en-AU" dirty="0" smtClean="0"/>
              <a:t>We want to</a:t>
            </a:r>
          </a:p>
          <a:p>
            <a:pPr lvl="1"/>
            <a:r>
              <a:rPr lang="en-AU" dirty="0" smtClean="0"/>
              <a:t>Shuffle the votes</a:t>
            </a:r>
          </a:p>
          <a:p>
            <a:pPr lvl="2"/>
            <a:r>
              <a:rPr lang="en-AU" dirty="0" smtClean="0"/>
              <a:t>To break the link with voter ID</a:t>
            </a:r>
          </a:p>
          <a:p>
            <a:pPr lvl="1"/>
            <a:r>
              <a:rPr lang="en-AU" dirty="0" smtClean="0"/>
              <a:t>Decrypt the votes</a:t>
            </a:r>
          </a:p>
          <a:p>
            <a:pPr lvl="1"/>
            <a:r>
              <a:rPr lang="en-AU" dirty="0" smtClean="0"/>
              <a:t>Prove that this was done correctly</a:t>
            </a:r>
            <a:endParaRPr lang="en-AU" dirty="0"/>
          </a:p>
        </p:txBody>
      </p:sp>
    </p:spTree>
    <p:extLst>
      <p:ext uri="{BB962C8B-B14F-4D97-AF65-F5344CB8AC3E}">
        <p14:creationId xmlns:p14="http://schemas.microsoft.com/office/powerpoint/2010/main" val="3189043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What’s public-key cryptography?</a:t>
            </a:r>
            <a:endParaRPr lang="en-AU" dirty="0"/>
          </a:p>
        </p:txBody>
      </p:sp>
      <p:sp>
        <p:nvSpPr>
          <p:cNvPr id="3" name="Content Placeholder 2"/>
          <p:cNvSpPr>
            <a:spLocks noGrp="1"/>
          </p:cNvSpPr>
          <p:nvPr>
            <p:ph idx="1"/>
          </p:nvPr>
        </p:nvSpPr>
        <p:spPr/>
        <p:txBody>
          <a:bodyPr/>
          <a:lstStyle/>
          <a:p>
            <a:r>
              <a:rPr lang="en-AU" dirty="0" smtClean="0"/>
              <a:t>The receiver generates two keys: </a:t>
            </a:r>
          </a:p>
          <a:p>
            <a:pPr lvl="1"/>
            <a:r>
              <a:rPr lang="en-AU" dirty="0" smtClean="0"/>
              <a:t>a public key </a:t>
            </a:r>
            <a:r>
              <a:rPr lang="en-AU" dirty="0" smtClean="0">
                <a:solidFill>
                  <a:schemeClr val="accent1"/>
                </a:solidFill>
              </a:rPr>
              <a:t>e</a:t>
            </a:r>
            <a:r>
              <a:rPr lang="en-AU" dirty="0" smtClean="0"/>
              <a:t> (for encrypting), and</a:t>
            </a:r>
          </a:p>
          <a:p>
            <a:pPr lvl="1"/>
            <a:r>
              <a:rPr lang="en-AU" dirty="0" smtClean="0"/>
              <a:t>a private key </a:t>
            </a:r>
            <a:r>
              <a:rPr lang="en-AU" dirty="0" smtClean="0">
                <a:solidFill>
                  <a:schemeClr val="accent1"/>
                </a:solidFill>
              </a:rPr>
              <a:t>d</a:t>
            </a:r>
            <a:r>
              <a:rPr lang="en-AU" dirty="0" smtClean="0"/>
              <a:t> (for decrypting)</a:t>
            </a:r>
            <a:endParaRPr lang="en-AU" baseline="-25000" dirty="0" smtClean="0"/>
          </a:p>
          <a:p>
            <a:r>
              <a:rPr lang="en-AU" dirty="0" smtClean="0"/>
              <a:t>She publicises the public key </a:t>
            </a:r>
            <a:r>
              <a:rPr lang="en-AU" dirty="0" smtClean="0">
                <a:solidFill>
                  <a:schemeClr val="accent1"/>
                </a:solidFill>
              </a:rPr>
              <a:t>e</a:t>
            </a:r>
          </a:p>
          <a:p>
            <a:pPr lvl="1"/>
            <a:r>
              <a:rPr lang="en-AU" dirty="0" smtClean="0"/>
              <a:t>People use this for encrypting </a:t>
            </a:r>
            <a:r>
              <a:rPr lang="en-AU" dirty="0" smtClean="0"/>
              <a:t>messages</a:t>
            </a:r>
          </a:p>
          <a:p>
            <a:pPr lvl="1"/>
            <a:r>
              <a:rPr lang="en-AU" dirty="0" smtClean="0"/>
              <a:t>They also include some randomness</a:t>
            </a:r>
            <a:endParaRPr lang="en-AU" dirty="0" smtClean="0"/>
          </a:p>
          <a:p>
            <a:r>
              <a:rPr lang="en-AU" dirty="0" smtClean="0"/>
              <a:t>She keeps the private key </a:t>
            </a:r>
            <a:r>
              <a:rPr lang="en-AU" dirty="0" smtClean="0">
                <a:solidFill>
                  <a:schemeClr val="accent1"/>
                </a:solidFill>
              </a:rPr>
              <a:t>d</a:t>
            </a:r>
            <a:r>
              <a:rPr lang="en-AU" dirty="0" smtClean="0"/>
              <a:t> secret </a:t>
            </a:r>
          </a:p>
          <a:p>
            <a:pPr lvl="1"/>
            <a:r>
              <a:rPr lang="en-AU" dirty="0" smtClean="0"/>
              <a:t>She uses this for decrypting messages</a:t>
            </a:r>
            <a:endParaRPr lang="en-AU" dirty="0"/>
          </a:p>
        </p:txBody>
      </p:sp>
    </p:spTree>
    <p:extLst>
      <p:ext uri="{BB962C8B-B14F-4D97-AF65-F5344CB8AC3E}">
        <p14:creationId xmlns:p14="http://schemas.microsoft.com/office/powerpoint/2010/main" val="40102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Picture of public-key cryptography	</a:t>
            </a:r>
            <a:endParaRPr lang="en-AU" dirty="0"/>
          </a:p>
        </p:txBody>
      </p:sp>
      <p:pic>
        <p:nvPicPr>
          <p:cNvPr id="4" name="Content Placeholder 3" descr="open_lock_clip_art_23457.jpg"/>
          <p:cNvPicPr>
            <a:picLocks noGrp="1" noChangeAspect="1"/>
          </p:cNvPicPr>
          <p:nvPr>
            <p:ph idx="1"/>
          </p:nvPr>
        </p:nvPicPr>
        <p:blipFill>
          <a:blip r:embed="rId2" cstate="print"/>
          <a:stretch>
            <a:fillRect/>
          </a:stretch>
        </p:blipFill>
        <p:spPr>
          <a:xfrm>
            <a:off x="423492" y="2415001"/>
            <a:ext cx="998822" cy="1179165"/>
          </a:xfrm>
        </p:spPr>
      </p:pic>
      <p:pic>
        <p:nvPicPr>
          <p:cNvPr id="5" name="Picture 4" descr="12279751991093908258rg1024_key_svg_med.png"/>
          <p:cNvPicPr>
            <a:picLocks noChangeAspect="1"/>
          </p:cNvPicPr>
          <p:nvPr/>
        </p:nvPicPr>
        <p:blipFill>
          <a:blip r:embed="rId3" cstate="print"/>
          <a:stretch>
            <a:fillRect/>
          </a:stretch>
        </p:blipFill>
        <p:spPr>
          <a:xfrm>
            <a:off x="7481837" y="2237454"/>
            <a:ext cx="1152128" cy="1057385"/>
          </a:xfrm>
          <a:prstGeom prst="rect">
            <a:avLst/>
          </a:prstGeom>
          <a:solidFill>
            <a:srgbClr val="FFCC00"/>
          </a:solidFill>
        </p:spPr>
      </p:pic>
      <p:cxnSp>
        <p:nvCxnSpPr>
          <p:cNvPr id="6" name="Straight Arrow Connector 5"/>
          <p:cNvCxnSpPr/>
          <p:nvPr/>
        </p:nvCxnSpPr>
        <p:spPr>
          <a:xfrm flipV="1">
            <a:off x="533910" y="5346441"/>
            <a:ext cx="7488832" cy="7200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pic>
        <p:nvPicPr>
          <p:cNvPr id="8" name="Picture 7" descr="padlock_box.png"/>
          <p:cNvPicPr>
            <a:picLocks noChangeAspect="1"/>
          </p:cNvPicPr>
          <p:nvPr/>
        </p:nvPicPr>
        <p:blipFill>
          <a:blip r:embed="rId4" cstate="print"/>
          <a:stretch>
            <a:fillRect/>
          </a:stretch>
        </p:blipFill>
        <p:spPr>
          <a:xfrm>
            <a:off x="251520" y="3639137"/>
            <a:ext cx="1560575" cy="1728192"/>
          </a:xfrm>
          <a:prstGeom prst="rect">
            <a:avLst/>
          </a:prstGeom>
        </p:spPr>
      </p:pic>
      <p:pic>
        <p:nvPicPr>
          <p:cNvPr id="9" name="Picture 8" descr="padlock_box.png"/>
          <p:cNvPicPr>
            <a:picLocks noChangeAspect="1"/>
          </p:cNvPicPr>
          <p:nvPr/>
        </p:nvPicPr>
        <p:blipFill>
          <a:blip r:embed="rId4" cstate="print"/>
          <a:stretch>
            <a:fillRect/>
          </a:stretch>
        </p:blipFill>
        <p:spPr>
          <a:xfrm>
            <a:off x="3414230" y="4050297"/>
            <a:ext cx="1560575" cy="1728192"/>
          </a:xfrm>
          <a:prstGeom prst="rect">
            <a:avLst/>
          </a:prstGeom>
        </p:spPr>
      </p:pic>
      <p:pic>
        <p:nvPicPr>
          <p:cNvPr id="7" name="Picture 6" descr="12236155211606767678djmx1_cadenas_3_svg_med.png"/>
          <p:cNvPicPr>
            <a:picLocks noChangeAspect="1"/>
          </p:cNvPicPr>
          <p:nvPr/>
        </p:nvPicPr>
        <p:blipFill>
          <a:blip r:embed="rId5" cstate="print"/>
          <a:stretch>
            <a:fillRect/>
          </a:stretch>
        </p:blipFill>
        <p:spPr>
          <a:xfrm>
            <a:off x="4494350" y="4698369"/>
            <a:ext cx="365951" cy="511988"/>
          </a:xfrm>
          <a:prstGeom prst="rect">
            <a:avLst/>
          </a:prstGeom>
        </p:spPr>
      </p:pic>
      <p:sp>
        <p:nvSpPr>
          <p:cNvPr id="10" name="TextBox 9"/>
          <p:cNvSpPr txBox="1"/>
          <p:nvPr/>
        </p:nvSpPr>
        <p:spPr>
          <a:xfrm>
            <a:off x="251520" y="1916832"/>
            <a:ext cx="1136850" cy="523220"/>
          </a:xfrm>
          <a:prstGeom prst="rect">
            <a:avLst/>
          </a:prstGeom>
          <a:noFill/>
        </p:spPr>
        <p:txBody>
          <a:bodyPr wrap="none" rtlCol="0">
            <a:spAutoFit/>
          </a:bodyPr>
          <a:lstStyle/>
          <a:p>
            <a:r>
              <a:rPr lang="en-AU" dirty="0" smtClean="0">
                <a:solidFill>
                  <a:schemeClr val="tx1"/>
                </a:solidFill>
              </a:rPr>
              <a:t>Sender</a:t>
            </a:r>
            <a:endParaRPr lang="en-AU" dirty="0">
              <a:solidFill>
                <a:schemeClr val="tx1"/>
              </a:solidFill>
            </a:endParaRPr>
          </a:p>
        </p:txBody>
      </p:sp>
      <p:sp>
        <p:nvSpPr>
          <p:cNvPr id="11" name="TextBox 10"/>
          <p:cNvSpPr txBox="1"/>
          <p:nvPr/>
        </p:nvSpPr>
        <p:spPr>
          <a:xfrm>
            <a:off x="7380312" y="1844824"/>
            <a:ext cx="1355179" cy="523220"/>
          </a:xfrm>
          <a:prstGeom prst="rect">
            <a:avLst/>
          </a:prstGeom>
          <a:noFill/>
        </p:spPr>
        <p:txBody>
          <a:bodyPr wrap="none" rtlCol="0">
            <a:spAutoFit/>
          </a:bodyPr>
          <a:lstStyle/>
          <a:p>
            <a:r>
              <a:rPr lang="en-AU" dirty="0" smtClean="0">
                <a:solidFill>
                  <a:schemeClr val="tx1"/>
                </a:solidFill>
              </a:rPr>
              <a:t>Receiver</a:t>
            </a:r>
            <a:endParaRPr lang="en-AU" dirty="0">
              <a:solidFill>
                <a:schemeClr val="tx1"/>
              </a:solidFill>
            </a:endParaRPr>
          </a:p>
        </p:txBody>
      </p:sp>
      <p:sp>
        <p:nvSpPr>
          <p:cNvPr id="12" name="TextBox 11"/>
          <p:cNvSpPr txBox="1"/>
          <p:nvPr/>
        </p:nvSpPr>
        <p:spPr>
          <a:xfrm>
            <a:off x="3414230" y="5058409"/>
            <a:ext cx="603050" cy="369332"/>
          </a:xfrm>
          <a:prstGeom prst="rect">
            <a:avLst/>
          </a:prstGeom>
          <a:noFill/>
        </p:spPr>
        <p:txBody>
          <a:bodyPr wrap="none" rtlCol="0">
            <a:spAutoFit/>
          </a:bodyPr>
          <a:lstStyle/>
          <a:p>
            <a:r>
              <a:rPr lang="en-AU" dirty="0" smtClean="0"/>
              <a:t>RSA</a:t>
            </a:r>
            <a:endParaRPr lang="en-AU" dirty="0"/>
          </a:p>
        </p:txBody>
      </p:sp>
      <p:sp>
        <p:nvSpPr>
          <p:cNvPr id="13" name="TextBox 12"/>
          <p:cNvSpPr txBox="1"/>
          <p:nvPr/>
        </p:nvSpPr>
        <p:spPr>
          <a:xfrm>
            <a:off x="323528" y="4647249"/>
            <a:ext cx="603050" cy="369332"/>
          </a:xfrm>
          <a:prstGeom prst="rect">
            <a:avLst/>
          </a:prstGeom>
          <a:noFill/>
        </p:spPr>
        <p:txBody>
          <a:bodyPr wrap="none" rtlCol="0">
            <a:spAutoFit/>
          </a:bodyPr>
          <a:lstStyle/>
          <a:p>
            <a:r>
              <a:rPr lang="en-AU" dirty="0" smtClean="0"/>
              <a:t>RSA</a:t>
            </a:r>
            <a:endParaRPr lang="en-AU" dirty="0"/>
          </a:p>
        </p:txBody>
      </p:sp>
    </p:spTree>
    <p:extLst>
      <p:ext uri="{BB962C8B-B14F-4D97-AF65-F5344CB8AC3E}">
        <p14:creationId xmlns:p14="http://schemas.microsoft.com/office/powerpoint/2010/main" val="190523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Re-randomising encryption</a:t>
            </a:r>
            <a:endParaRPr lang="en-AU" dirty="0"/>
          </a:p>
        </p:txBody>
      </p:sp>
      <p:sp>
        <p:nvSpPr>
          <p:cNvPr id="3" name="Content Placeholder 2"/>
          <p:cNvSpPr>
            <a:spLocks noGrp="1"/>
          </p:cNvSpPr>
          <p:nvPr>
            <p:ph idx="1"/>
          </p:nvPr>
        </p:nvSpPr>
        <p:spPr/>
        <p:txBody>
          <a:bodyPr/>
          <a:lstStyle/>
          <a:p>
            <a:r>
              <a:rPr lang="en-AU" dirty="0" smtClean="0"/>
              <a:t>Without knowing the secret key, re-do the randomness used in the encryption</a:t>
            </a:r>
          </a:p>
          <a:p>
            <a:pPr lvl="1"/>
            <a:r>
              <a:rPr lang="en-AU" dirty="0" smtClean="0"/>
              <a:t>The message stays the same</a:t>
            </a:r>
          </a:p>
          <a:p>
            <a:pPr lvl="1"/>
            <a:r>
              <a:rPr lang="en-AU" dirty="0" smtClean="0"/>
              <a:t>But the new encryption can’t be linked to the old one   </a:t>
            </a:r>
          </a:p>
          <a:p>
            <a:endParaRPr lang="en-AU" dirty="0"/>
          </a:p>
        </p:txBody>
      </p:sp>
      <p:pic>
        <p:nvPicPr>
          <p:cNvPr id="7" name="Picture 6" descr="padlock_box.png"/>
          <p:cNvPicPr>
            <a:picLocks noChangeAspect="1"/>
          </p:cNvPicPr>
          <p:nvPr/>
        </p:nvPicPr>
        <p:blipFill>
          <a:blip r:embed="rId2" cstate="print"/>
          <a:stretch>
            <a:fillRect/>
          </a:stretch>
        </p:blipFill>
        <p:spPr>
          <a:xfrm>
            <a:off x="1187624" y="4333066"/>
            <a:ext cx="1560575" cy="1728192"/>
          </a:xfrm>
          <a:prstGeom prst="rect">
            <a:avLst/>
          </a:prstGeom>
        </p:spPr>
      </p:pic>
      <p:pic>
        <p:nvPicPr>
          <p:cNvPr id="8" name="Picture 7" descr="12236155211606767678djmx1_cadenas_3_svg_med.png"/>
          <p:cNvPicPr>
            <a:picLocks noChangeAspect="1"/>
          </p:cNvPicPr>
          <p:nvPr/>
        </p:nvPicPr>
        <p:blipFill>
          <a:blip r:embed="rId3" cstate="print"/>
          <a:stretch>
            <a:fillRect/>
          </a:stretch>
        </p:blipFill>
        <p:spPr>
          <a:xfrm>
            <a:off x="2215162" y="5053146"/>
            <a:ext cx="365951" cy="511988"/>
          </a:xfrm>
          <a:prstGeom prst="rect">
            <a:avLst/>
          </a:prstGeom>
        </p:spPr>
      </p:pic>
      <p:pic>
        <p:nvPicPr>
          <p:cNvPr id="9" name="Picture 8" descr="padlock_box.png"/>
          <p:cNvPicPr>
            <a:picLocks noChangeAspect="1"/>
          </p:cNvPicPr>
          <p:nvPr/>
        </p:nvPicPr>
        <p:blipFill>
          <a:blip r:embed="rId2" cstate="print">
            <a:duotone>
              <a:prstClr val="black"/>
              <a:schemeClr val="accent1">
                <a:tint val="45000"/>
                <a:satMod val="400000"/>
              </a:schemeClr>
            </a:duotone>
          </a:blip>
          <a:stretch>
            <a:fillRect/>
          </a:stretch>
        </p:blipFill>
        <p:spPr>
          <a:xfrm>
            <a:off x="4788024" y="4189050"/>
            <a:ext cx="1560575" cy="1728192"/>
          </a:xfrm>
          <a:prstGeom prst="rect">
            <a:avLst/>
          </a:prstGeom>
        </p:spPr>
      </p:pic>
      <p:pic>
        <p:nvPicPr>
          <p:cNvPr id="10" name="Picture 9" descr="12236155211606767678djmx1_cadenas_3_svg_med.png"/>
          <p:cNvPicPr>
            <a:picLocks noChangeAspect="1"/>
          </p:cNvPicPr>
          <p:nvPr/>
        </p:nvPicPr>
        <p:blipFill>
          <a:blip r:embed="rId3" cstate="print"/>
          <a:stretch>
            <a:fillRect/>
          </a:stretch>
        </p:blipFill>
        <p:spPr>
          <a:xfrm>
            <a:off x="5815562" y="4909130"/>
            <a:ext cx="365951" cy="511988"/>
          </a:xfrm>
          <a:prstGeom prst="rect">
            <a:avLst/>
          </a:prstGeom>
        </p:spPr>
      </p:pic>
      <p:cxnSp>
        <p:nvCxnSpPr>
          <p:cNvPr id="12" name="Straight Arrow Connector 11"/>
          <p:cNvCxnSpPr/>
          <p:nvPr/>
        </p:nvCxnSpPr>
        <p:spPr bwMode="auto">
          <a:xfrm>
            <a:off x="3059832" y="5053146"/>
            <a:ext cx="1440160" cy="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485200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Randomised partial checking</a:t>
            </a:r>
            <a:endParaRPr lang="en-AU" dirty="0"/>
          </a:p>
        </p:txBody>
      </p:sp>
      <p:sp>
        <p:nvSpPr>
          <p:cNvPr id="3" name="Content Placeholder 2"/>
          <p:cNvSpPr>
            <a:spLocks noGrp="1"/>
          </p:cNvSpPr>
          <p:nvPr>
            <p:ph idx="1"/>
          </p:nvPr>
        </p:nvSpPr>
        <p:spPr/>
        <p:txBody>
          <a:bodyPr>
            <a:normAutofit/>
          </a:bodyPr>
          <a:lstStyle/>
          <a:p>
            <a:r>
              <a:rPr lang="en-AU" dirty="0" smtClean="0"/>
              <a:t>By </a:t>
            </a:r>
            <a:r>
              <a:rPr lang="en-AU" dirty="0" err="1" smtClean="0"/>
              <a:t>Jakobsson</a:t>
            </a:r>
            <a:r>
              <a:rPr lang="en-AU" dirty="0" smtClean="0"/>
              <a:t>, </a:t>
            </a:r>
            <a:r>
              <a:rPr lang="en-AU" dirty="0" err="1" smtClean="0"/>
              <a:t>Juels</a:t>
            </a:r>
            <a:r>
              <a:rPr lang="en-AU" dirty="0" smtClean="0"/>
              <a:t> &amp; Rivest</a:t>
            </a:r>
          </a:p>
          <a:p>
            <a:r>
              <a:rPr lang="en-AU" dirty="0" smtClean="0"/>
              <a:t>Significant improvements by </a:t>
            </a:r>
            <a:r>
              <a:rPr lang="en-AU" dirty="0" err="1" smtClean="0"/>
              <a:t>Wikström</a:t>
            </a:r>
            <a:endParaRPr lang="en-AU" dirty="0" smtClean="0"/>
          </a:p>
          <a:p>
            <a:r>
              <a:rPr lang="en-AU" dirty="0" smtClean="0"/>
              <a:t>We can’t (completely) prevent a hacker from breaking in to all the computers and changing the votes, but</a:t>
            </a:r>
          </a:p>
          <a:p>
            <a:r>
              <a:rPr lang="en-AU" dirty="0" smtClean="0"/>
              <a:t>We can check the process thoroughly enough to be confident that </a:t>
            </a:r>
          </a:p>
          <a:p>
            <a:pPr lvl="1"/>
            <a:r>
              <a:rPr lang="en-AU" i="1" dirty="0" smtClean="0"/>
              <a:t>If</a:t>
            </a:r>
            <a:r>
              <a:rPr lang="en-AU" dirty="0" smtClean="0"/>
              <a:t> the checks succeed </a:t>
            </a:r>
            <a:r>
              <a:rPr lang="en-AU" i="1" dirty="0" smtClean="0"/>
              <a:t>then</a:t>
            </a:r>
          </a:p>
          <a:p>
            <a:pPr lvl="1"/>
            <a:r>
              <a:rPr lang="en-AU" dirty="0" smtClean="0"/>
              <a:t>The system produced the right output</a:t>
            </a:r>
          </a:p>
          <a:p>
            <a:pPr lvl="2"/>
            <a:r>
              <a:rPr lang="en-AU" dirty="0" smtClean="0"/>
              <a:t>With very high probability</a:t>
            </a:r>
          </a:p>
        </p:txBody>
      </p:sp>
    </p:spTree>
    <p:extLst>
      <p:ext uri="{BB962C8B-B14F-4D97-AF65-F5344CB8AC3E}">
        <p14:creationId xmlns:p14="http://schemas.microsoft.com/office/powerpoint/2010/main" val="305647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AU" dirty="0" smtClean="0"/>
              <a:t>Disclaimer</a:t>
            </a:r>
            <a:endParaRPr lang="en-AU" dirty="0"/>
          </a:p>
        </p:txBody>
      </p:sp>
      <p:sp>
        <p:nvSpPr>
          <p:cNvPr id="3" name="Content Placeholder 2"/>
          <p:cNvSpPr>
            <a:spLocks noGrp="1"/>
          </p:cNvSpPr>
          <p:nvPr>
            <p:ph idx="1"/>
          </p:nvPr>
        </p:nvSpPr>
        <p:spPr>
          <a:xfrm>
            <a:off x="467544" y="1412776"/>
            <a:ext cx="8229600" cy="4525963"/>
          </a:xfrm>
        </p:spPr>
        <p:txBody>
          <a:bodyPr>
            <a:normAutofit/>
          </a:bodyPr>
          <a:lstStyle/>
          <a:p>
            <a:r>
              <a:rPr lang="en-AU" dirty="0" smtClean="0"/>
              <a:t>This is a technical talk about our proposed design, with the aim of getting other researchers interested in it and perhaps in doing some analysis, verification, or improving</a:t>
            </a:r>
          </a:p>
          <a:p>
            <a:r>
              <a:rPr lang="en-AU" dirty="0" smtClean="0"/>
              <a:t>I’m not representing the VEC’s official position on anything.   </a:t>
            </a:r>
          </a:p>
          <a:p>
            <a:pPr lvl="1"/>
            <a:r>
              <a:rPr lang="en-AU" dirty="0" smtClean="0"/>
              <a:t>Though at the moment my understanding is that they intend to use this system in the 2014 state election for specific classes of voters who would otherwise need assistance to vote</a:t>
            </a:r>
          </a:p>
        </p:txBody>
      </p:sp>
    </p:spTree>
    <p:extLst>
      <p:ext uri="{BB962C8B-B14F-4D97-AF65-F5344CB8AC3E}">
        <p14:creationId xmlns:p14="http://schemas.microsoft.com/office/powerpoint/2010/main" val="732337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359" y="0"/>
            <a:ext cx="8229600" cy="1143000"/>
          </a:xfrm>
        </p:spPr>
        <p:txBody>
          <a:bodyPr/>
          <a:lstStyle/>
          <a:p>
            <a:r>
              <a:rPr lang="en-AU" dirty="0" smtClean="0"/>
              <a:t>Randomised partial checking </a:t>
            </a:r>
            <a:endParaRPr lang="en-AU" dirty="0"/>
          </a:p>
        </p:txBody>
      </p:sp>
      <p:sp>
        <p:nvSpPr>
          <p:cNvPr id="3" name="Content Placeholder 2"/>
          <p:cNvSpPr>
            <a:spLocks noGrp="1"/>
          </p:cNvSpPr>
          <p:nvPr>
            <p:ph idx="1"/>
          </p:nvPr>
        </p:nvSpPr>
        <p:spPr>
          <a:xfrm>
            <a:off x="271352" y="1129605"/>
            <a:ext cx="8452796" cy="1061766"/>
          </a:xfrm>
        </p:spPr>
        <p:txBody>
          <a:bodyPr>
            <a:normAutofit/>
          </a:bodyPr>
          <a:lstStyle/>
          <a:p>
            <a:r>
              <a:rPr lang="en-AU" dirty="0" smtClean="0"/>
              <a:t>A pair of mix servers shuffle and </a:t>
            </a:r>
            <a:r>
              <a:rPr lang="en-AU" dirty="0" err="1" smtClean="0"/>
              <a:t>rerandomise</a:t>
            </a:r>
            <a:endParaRPr lang="en-AU" dirty="0" smtClean="0"/>
          </a:p>
          <a:p>
            <a:r>
              <a:rPr lang="en-AU" dirty="0" smtClean="0"/>
              <a:t>Choose randomly to prove the link to start or </a:t>
            </a:r>
            <a:r>
              <a:rPr lang="en-AU" dirty="0" smtClean="0"/>
              <a:t>end</a:t>
            </a:r>
            <a:endParaRPr lang="en-AU" dirty="0" smtClean="0"/>
          </a:p>
        </p:txBody>
      </p:sp>
      <p:pic>
        <p:nvPicPr>
          <p:cNvPr id="5" name="Picture 4" descr="padlock_box.png"/>
          <p:cNvPicPr>
            <a:picLocks noChangeAspect="1"/>
          </p:cNvPicPr>
          <p:nvPr/>
        </p:nvPicPr>
        <p:blipFill>
          <a:blip r:embed="rId2" cstate="print">
            <a:duotone>
              <a:prstClr val="black"/>
              <a:schemeClr val="accent1">
                <a:tint val="45000"/>
                <a:satMod val="400000"/>
              </a:schemeClr>
            </a:duotone>
          </a:blip>
          <a:stretch>
            <a:fillRect/>
          </a:stretch>
        </p:blipFill>
        <p:spPr>
          <a:xfrm>
            <a:off x="667971" y="2191370"/>
            <a:ext cx="399371" cy="442264"/>
          </a:xfrm>
          <a:prstGeom prst="rect">
            <a:avLst/>
          </a:prstGeom>
        </p:spPr>
      </p:pic>
      <p:pic>
        <p:nvPicPr>
          <p:cNvPr id="6" name="Picture 5" descr="12236155211606767678djmx1_cadenas_3_svg_med.png"/>
          <p:cNvPicPr>
            <a:picLocks noChangeAspect="1"/>
          </p:cNvPicPr>
          <p:nvPr/>
        </p:nvPicPr>
        <p:blipFill>
          <a:blip r:embed="rId3" cstate="print"/>
          <a:stretch>
            <a:fillRect/>
          </a:stretch>
        </p:blipFill>
        <p:spPr>
          <a:xfrm>
            <a:off x="934982" y="2281471"/>
            <a:ext cx="93658" cy="131031"/>
          </a:xfrm>
          <a:prstGeom prst="rect">
            <a:avLst/>
          </a:prstGeom>
        </p:spPr>
      </p:pic>
      <p:pic>
        <p:nvPicPr>
          <p:cNvPr id="7" name="Picture 6" descr="padlock_box.png"/>
          <p:cNvPicPr>
            <a:picLocks noChangeAspect="1"/>
          </p:cNvPicPr>
          <p:nvPr/>
        </p:nvPicPr>
        <p:blipFill>
          <a:blip r:embed="rId2" cstate="print"/>
          <a:stretch>
            <a:fillRect/>
          </a:stretch>
        </p:blipFill>
        <p:spPr>
          <a:xfrm>
            <a:off x="667971" y="2746897"/>
            <a:ext cx="399371" cy="442264"/>
          </a:xfrm>
          <a:prstGeom prst="rect">
            <a:avLst/>
          </a:prstGeom>
        </p:spPr>
      </p:pic>
      <p:pic>
        <p:nvPicPr>
          <p:cNvPr id="8" name="Picture 7" descr="12236155211606767678djmx1_cadenas_3_svg_med.png"/>
          <p:cNvPicPr>
            <a:picLocks noChangeAspect="1"/>
          </p:cNvPicPr>
          <p:nvPr/>
        </p:nvPicPr>
        <p:blipFill>
          <a:blip r:embed="rId3" cstate="print"/>
          <a:stretch>
            <a:fillRect/>
          </a:stretch>
        </p:blipFill>
        <p:spPr>
          <a:xfrm>
            <a:off x="946886" y="2853001"/>
            <a:ext cx="93658" cy="131031"/>
          </a:xfrm>
          <a:prstGeom prst="rect">
            <a:avLst/>
          </a:prstGeom>
        </p:spPr>
      </p:pic>
      <p:pic>
        <p:nvPicPr>
          <p:cNvPr id="9" name="Picture 8" descr="padlock_box.png"/>
          <p:cNvPicPr>
            <a:picLocks noChangeAspect="1"/>
          </p:cNvPicPr>
          <p:nvPr/>
        </p:nvPicPr>
        <p:blipFill>
          <a:blip r:embed="rId2" cstate="print">
            <a:duotone>
              <a:prstClr val="black"/>
              <a:schemeClr val="accent2">
                <a:tint val="45000"/>
                <a:satMod val="400000"/>
              </a:schemeClr>
            </a:duotone>
          </a:blip>
          <a:stretch>
            <a:fillRect/>
          </a:stretch>
        </p:blipFill>
        <p:spPr>
          <a:xfrm>
            <a:off x="667970" y="3325129"/>
            <a:ext cx="399371" cy="442264"/>
          </a:xfrm>
          <a:prstGeom prst="rect">
            <a:avLst/>
          </a:prstGeom>
        </p:spPr>
      </p:pic>
      <p:pic>
        <p:nvPicPr>
          <p:cNvPr id="10" name="Picture 9" descr="12236155211606767678djmx1_cadenas_3_svg_med.png"/>
          <p:cNvPicPr>
            <a:picLocks noChangeAspect="1"/>
          </p:cNvPicPr>
          <p:nvPr/>
        </p:nvPicPr>
        <p:blipFill>
          <a:blip r:embed="rId3" cstate="print"/>
          <a:stretch>
            <a:fillRect/>
          </a:stretch>
        </p:blipFill>
        <p:spPr>
          <a:xfrm>
            <a:off x="936522" y="3432656"/>
            <a:ext cx="93658" cy="131031"/>
          </a:xfrm>
          <a:prstGeom prst="rect">
            <a:avLst/>
          </a:prstGeom>
        </p:spPr>
      </p:pic>
      <p:pic>
        <p:nvPicPr>
          <p:cNvPr id="17" name="Picture 16" descr="padlock_box.png"/>
          <p:cNvPicPr>
            <a:picLocks noChangeAspect="1"/>
          </p:cNvPicPr>
          <p:nvPr/>
        </p:nvPicPr>
        <p:blipFill>
          <a:blip r:embed="rId2" cstate="print">
            <a:duotone>
              <a:prstClr val="black"/>
              <a:schemeClr val="tx2">
                <a:tint val="45000"/>
                <a:satMod val="400000"/>
              </a:schemeClr>
            </a:duotone>
          </a:blip>
          <a:stretch>
            <a:fillRect/>
          </a:stretch>
        </p:blipFill>
        <p:spPr>
          <a:xfrm>
            <a:off x="700959" y="3919793"/>
            <a:ext cx="399371" cy="442264"/>
          </a:xfrm>
          <a:prstGeom prst="rect">
            <a:avLst/>
          </a:prstGeom>
        </p:spPr>
      </p:pic>
      <p:pic>
        <p:nvPicPr>
          <p:cNvPr id="18" name="Picture 17" descr="12236155211606767678djmx1_cadenas_3_svg_med.png"/>
          <p:cNvPicPr>
            <a:picLocks noChangeAspect="1"/>
          </p:cNvPicPr>
          <p:nvPr/>
        </p:nvPicPr>
        <p:blipFill>
          <a:blip r:embed="rId3" cstate="print"/>
          <a:stretch>
            <a:fillRect/>
          </a:stretch>
        </p:blipFill>
        <p:spPr>
          <a:xfrm>
            <a:off x="967970" y="4009894"/>
            <a:ext cx="93658" cy="131031"/>
          </a:xfrm>
          <a:prstGeom prst="rect">
            <a:avLst/>
          </a:prstGeom>
        </p:spPr>
      </p:pic>
      <p:pic>
        <p:nvPicPr>
          <p:cNvPr id="19" name="Picture 18" descr="padlock_box.png"/>
          <p:cNvPicPr>
            <a:picLocks noChangeAspect="1"/>
          </p:cNvPicPr>
          <p:nvPr/>
        </p:nvPicPr>
        <p:blipFill>
          <a:blip r:embed="rId2" cstate="print">
            <a:duotone>
              <a:prstClr val="black"/>
              <a:schemeClr val="accent3">
                <a:tint val="45000"/>
                <a:satMod val="400000"/>
              </a:schemeClr>
            </a:duotone>
          </a:blip>
          <a:stretch>
            <a:fillRect/>
          </a:stretch>
        </p:blipFill>
        <p:spPr>
          <a:xfrm>
            <a:off x="700959" y="5623869"/>
            <a:ext cx="399371" cy="442264"/>
          </a:xfrm>
          <a:prstGeom prst="rect">
            <a:avLst/>
          </a:prstGeom>
        </p:spPr>
      </p:pic>
      <p:pic>
        <p:nvPicPr>
          <p:cNvPr id="20" name="Picture 19" descr="12236155211606767678djmx1_cadenas_3_svg_med.png"/>
          <p:cNvPicPr>
            <a:picLocks noChangeAspect="1"/>
          </p:cNvPicPr>
          <p:nvPr/>
        </p:nvPicPr>
        <p:blipFill>
          <a:blip r:embed="rId3" cstate="print"/>
          <a:stretch>
            <a:fillRect/>
          </a:stretch>
        </p:blipFill>
        <p:spPr>
          <a:xfrm>
            <a:off x="979874" y="5729973"/>
            <a:ext cx="93658" cy="131031"/>
          </a:xfrm>
          <a:prstGeom prst="rect">
            <a:avLst/>
          </a:prstGeom>
        </p:spPr>
      </p:pic>
      <p:pic>
        <p:nvPicPr>
          <p:cNvPr id="21" name="Picture 20" descr="padlock_box.png"/>
          <p:cNvPicPr>
            <a:picLocks noChangeAspect="1"/>
          </p:cNvPicPr>
          <p:nvPr/>
        </p:nvPicPr>
        <p:blipFill>
          <a:blip r:embed="rId2" cstate="print">
            <a:duotone>
              <a:prstClr val="black"/>
              <a:srgbClr val="D9C3A5">
                <a:tint val="50000"/>
                <a:satMod val="180000"/>
              </a:srgbClr>
            </a:duotone>
          </a:blip>
          <a:stretch>
            <a:fillRect/>
          </a:stretch>
        </p:blipFill>
        <p:spPr>
          <a:xfrm>
            <a:off x="700958" y="6202101"/>
            <a:ext cx="399371" cy="442264"/>
          </a:xfrm>
          <a:prstGeom prst="rect">
            <a:avLst/>
          </a:prstGeom>
        </p:spPr>
      </p:pic>
      <p:pic>
        <p:nvPicPr>
          <p:cNvPr id="22" name="Picture 21" descr="12236155211606767678djmx1_cadenas_3_svg_med.png"/>
          <p:cNvPicPr>
            <a:picLocks noChangeAspect="1"/>
          </p:cNvPicPr>
          <p:nvPr/>
        </p:nvPicPr>
        <p:blipFill>
          <a:blip r:embed="rId3" cstate="print"/>
          <a:stretch>
            <a:fillRect/>
          </a:stretch>
        </p:blipFill>
        <p:spPr>
          <a:xfrm>
            <a:off x="969510" y="6309628"/>
            <a:ext cx="93658" cy="131031"/>
          </a:xfrm>
          <a:prstGeom prst="rect">
            <a:avLst/>
          </a:prstGeom>
        </p:spPr>
      </p:pic>
      <p:pic>
        <p:nvPicPr>
          <p:cNvPr id="23" name="Picture 22" descr="padlock_box.png"/>
          <p:cNvPicPr>
            <a:picLocks noChangeAspect="1"/>
          </p:cNvPicPr>
          <p:nvPr/>
        </p:nvPicPr>
        <p:blipFill>
          <a:blip r:embed="rId2" cstate="print">
            <a:duotone>
              <a:prstClr val="black"/>
              <a:schemeClr val="accent6">
                <a:tint val="45000"/>
                <a:satMod val="400000"/>
              </a:schemeClr>
            </a:duotone>
          </a:blip>
          <a:stretch>
            <a:fillRect/>
          </a:stretch>
        </p:blipFill>
        <p:spPr>
          <a:xfrm>
            <a:off x="700957" y="4492827"/>
            <a:ext cx="399371" cy="442264"/>
          </a:xfrm>
          <a:prstGeom prst="rect">
            <a:avLst/>
          </a:prstGeom>
        </p:spPr>
      </p:pic>
      <p:pic>
        <p:nvPicPr>
          <p:cNvPr id="24" name="Picture 23" descr="12236155211606767678djmx1_cadenas_3_svg_med.png"/>
          <p:cNvPicPr>
            <a:picLocks noChangeAspect="1"/>
          </p:cNvPicPr>
          <p:nvPr/>
        </p:nvPicPr>
        <p:blipFill>
          <a:blip r:embed="rId3" cstate="print"/>
          <a:stretch>
            <a:fillRect/>
          </a:stretch>
        </p:blipFill>
        <p:spPr>
          <a:xfrm>
            <a:off x="979872" y="4598931"/>
            <a:ext cx="93658" cy="131031"/>
          </a:xfrm>
          <a:prstGeom prst="rect">
            <a:avLst/>
          </a:prstGeom>
        </p:spPr>
      </p:pic>
      <p:pic>
        <p:nvPicPr>
          <p:cNvPr id="25" name="Picture 24" descr="padlock_box.png"/>
          <p:cNvPicPr>
            <a:picLocks noChangeAspect="1"/>
          </p:cNvPicPr>
          <p:nvPr/>
        </p:nvPicPr>
        <p:blipFill>
          <a:blip r:embed="rId2" cstate="print">
            <a:duotone>
              <a:prstClr val="black"/>
              <a:schemeClr val="accent5">
                <a:tint val="45000"/>
                <a:satMod val="400000"/>
              </a:schemeClr>
            </a:duotone>
          </a:blip>
          <a:stretch>
            <a:fillRect/>
          </a:stretch>
        </p:blipFill>
        <p:spPr>
          <a:xfrm>
            <a:off x="700956" y="5071059"/>
            <a:ext cx="399371" cy="442264"/>
          </a:xfrm>
          <a:prstGeom prst="rect">
            <a:avLst/>
          </a:prstGeom>
        </p:spPr>
      </p:pic>
      <p:pic>
        <p:nvPicPr>
          <p:cNvPr id="26" name="Picture 25" descr="12236155211606767678djmx1_cadenas_3_svg_med.png"/>
          <p:cNvPicPr>
            <a:picLocks noChangeAspect="1"/>
          </p:cNvPicPr>
          <p:nvPr/>
        </p:nvPicPr>
        <p:blipFill>
          <a:blip r:embed="rId3" cstate="print"/>
          <a:stretch>
            <a:fillRect/>
          </a:stretch>
        </p:blipFill>
        <p:spPr>
          <a:xfrm>
            <a:off x="969508" y="5178586"/>
            <a:ext cx="93658" cy="131031"/>
          </a:xfrm>
          <a:prstGeom prst="rect">
            <a:avLst/>
          </a:prstGeom>
        </p:spPr>
      </p:pic>
      <p:sp>
        <p:nvSpPr>
          <p:cNvPr id="27" name="Rectangle 26"/>
          <p:cNvSpPr/>
          <p:nvPr/>
        </p:nvSpPr>
        <p:spPr>
          <a:xfrm>
            <a:off x="2113934" y="2191370"/>
            <a:ext cx="1337469" cy="4533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Rectangle 27"/>
          <p:cNvSpPr/>
          <p:nvPr/>
        </p:nvSpPr>
        <p:spPr>
          <a:xfrm>
            <a:off x="5798309" y="2191370"/>
            <a:ext cx="1337469" cy="4533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9" name="Picture 28" descr="padlock_box.png"/>
          <p:cNvPicPr>
            <a:picLocks noChangeAspect="1"/>
          </p:cNvPicPr>
          <p:nvPr/>
        </p:nvPicPr>
        <p:blipFill>
          <a:blip r:embed="rId4" cstate="print">
            <a:duotone>
              <a:prstClr val="black"/>
              <a:schemeClr val="accent2">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18589" y="2191370"/>
            <a:ext cx="399371" cy="442264"/>
          </a:xfrm>
          <a:prstGeom prst="rect">
            <a:avLst/>
          </a:prstGeom>
        </p:spPr>
      </p:pic>
      <p:pic>
        <p:nvPicPr>
          <p:cNvPr id="30" name="Picture 29" descr="12236155211606767678djmx1_cadenas_3_svg_med.png"/>
          <p:cNvPicPr>
            <a:picLocks noChangeAspect="1"/>
          </p:cNvPicPr>
          <p:nvPr/>
        </p:nvPicPr>
        <p:blipFill>
          <a:blip r:embed="rId3" cstate="print"/>
          <a:stretch>
            <a:fillRect/>
          </a:stretch>
        </p:blipFill>
        <p:spPr>
          <a:xfrm>
            <a:off x="8585600" y="2281471"/>
            <a:ext cx="93658" cy="131031"/>
          </a:xfrm>
          <a:prstGeom prst="rect">
            <a:avLst/>
          </a:prstGeom>
        </p:spPr>
      </p:pic>
      <p:pic>
        <p:nvPicPr>
          <p:cNvPr id="31" name="Picture 30" descr="padlock_box.png"/>
          <p:cNvPicPr>
            <a:picLocks noChangeAspect="1"/>
          </p:cNvPicPr>
          <p:nvPr/>
        </p:nvPicPr>
        <p:blipFill>
          <a:blip r:embed="rId4" cstate="print">
            <a:duotone>
              <a:prstClr val="black"/>
              <a:schemeClr val="tx2">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18589" y="2746897"/>
            <a:ext cx="399371" cy="442264"/>
          </a:xfrm>
          <a:prstGeom prst="rect">
            <a:avLst/>
          </a:prstGeom>
        </p:spPr>
      </p:pic>
      <p:pic>
        <p:nvPicPr>
          <p:cNvPr id="32" name="Picture 31" descr="12236155211606767678djmx1_cadenas_3_svg_med.png"/>
          <p:cNvPicPr>
            <a:picLocks noChangeAspect="1"/>
          </p:cNvPicPr>
          <p:nvPr/>
        </p:nvPicPr>
        <p:blipFill>
          <a:blip r:embed="rId3" cstate="print"/>
          <a:stretch>
            <a:fillRect/>
          </a:stretch>
        </p:blipFill>
        <p:spPr>
          <a:xfrm>
            <a:off x="8597504" y="2853001"/>
            <a:ext cx="93658" cy="131031"/>
          </a:xfrm>
          <a:prstGeom prst="rect">
            <a:avLst/>
          </a:prstGeom>
        </p:spPr>
      </p:pic>
      <p:pic>
        <p:nvPicPr>
          <p:cNvPr id="33" name="Picture 32" descr="padlock_box.png"/>
          <p:cNvPicPr>
            <a:picLocks noChangeAspect="1"/>
          </p:cNvPicPr>
          <p:nvPr/>
        </p:nvPicPr>
        <p:blipFill>
          <a:blip r:embed="rId4" cstate="print">
            <a:duotone>
              <a:prstClr val="black"/>
              <a:schemeClr val="accent5">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18588" y="3325129"/>
            <a:ext cx="399371" cy="442264"/>
          </a:xfrm>
          <a:prstGeom prst="rect">
            <a:avLst/>
          </a:prstGeom>
        </p:spPr>
      </p:pic>
      <p:pic>
        <p:nvPicPr>
          <p:cNvPr id="34" name="Picture 33" descr="12236155211606767678djmx1_cadenas_3_svg_med.png"/>
          <p:cNvPicPr>
            <a:picLocks noChangeAspect="1"/>
          </p:cNvPicPr>
          <p:nvPr/>
        </p:nvPicPr>
        <p:blipFill>
          <a:blip r:embed="rId3" cstate="print"/>
          <a:stretch>
            <a:fillRect/>
          </a:stretch>
        </p:blipFill>
        <p:spPr>
          <a:xfrm>
            <a:off x="8587140" y="3432656"/>
            <a:ext cx="93658" cy="131031"/>
          </a:xfrm>
          <a:prstGeom prst="rect">
            <a:avLst/>
          </a:prstGeom>
        </p:spPr>
      </p:pic>
      <p:pic>
        <p:nvPicPr>
          <p:cNvPr id="35" name="Picture 34" descr="padlock_box.png"/>
          <p:cNvPicPr>
            <a:picLocks noChangeAspect="1"/>
          </p:cNvPicPr>
          <p:nvPr/>
        </p:nvPicPr>
        <p:blipFill>
          <a:blip r:embed="rId4" cstate="print">
            <a:duotone>
              <a:prstClr val="black"/>
              <a:schemeClr val="accent6">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41363" y="3875650"/>
            <a:ext cx="399371" cy="442264"/>
          </a:xfrm>
          <a:prstGeom prst="rect">
            <a:avLst/>
          </a:prstGeom>
        </p:spPr>
      </p:pic>
      <p:pic>
        <p:nvPicPr>
          <p:cNvPr id="36" name="Picture 35" descr="12236155211606767678djmx1_cadenas_3_svg_med.png"/>
          <p:cNvPicPr>
            <a:picLocks noChangeAspect="1"/>
          </p:cNvPicPr>
          <p:nvPr/>
        </p:nvPicPr>
        <p:blipFill>
          <a:blip r:embed="rId3" cstate="print"/>
          <a:stretch>
            <a:fillRect/>
          </a:stretch>
        </p:blipFill>
        <p:spPr>
          <a:xfrm>
            <a:off x="8618588" y="4009894"/>
            <a:ext cx="93658" cy="131031"/>
          </a:xfrm>
          <a:prstGeom prst="rect">
            <a:avLst/>
          </a:prstGeom>
        </p:spPr>
      </p:pic>
      <p:pic>
        <p:nvPicPr>
          <p:cNvPr id="37" name="Picture 36" descr="padlock_box.png"/>
          <p:cNvPicPr>
            <a:picLocks noChangeAspect="1"/>
          </p:cNvPicPr>
          <p:nvPr/>
        </p:nvPicPr>
        <p:blipFill>
          <a:blip r:embed="rId4" cstate="print">
            <a:duotone>
              <a:prstClr val="black"/>
              <a:schemeClr val="accent4">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41363" y="5579726"/>
            <a:ext cx="399371" cy="442264"/>
          </a:xfrm>
          <a:prstGeom prst="rect">
            <a:avLst/>
          </a:prstGeom>
        </p:spPr>
      </p:pic>
      <p:pic>
        <p:nvPicPr>
          <p:cNvPr id="38" name="Picture 37" descr="12236155211606767678djmx1_cadenas_3_svg_med.png"/>
          <p:cNvPicPr>
            <a:picLocks noChangeAspect="1"/>
          </p:cNvPicPr>
          <p:nvPr/>
        </p:nvPicPr>
        <p:blipFill>
          <a:blip r:embed="rId3" cstate="print"/>
          <a:stretch>
            <a:fillRect/>
          </a:stretch>
        </p:blipFill>
        <p:spPr>
          <a:xfrm>
            <a:off x="8630492" y="5729973"/>
            <a:ext cx="93658" cy="131031"/>
          </a:xfrm>
          <a:prstGeom prst="rect">
            <a:avLst/>
          </a:prstGeom>
        </p:spPr>
      </p:pic>
      <p:pic>
        <p:nvPicPr>
          <p:cNvPr id="39" name="Picture 38" descr="padlock_box.png"/>
          <p:cNvPicPr>
            <a:picLocks noChangeAspect="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41362" y="6157958"/>
            <a:ext cx="399371" cy="442264"/>
          </a:xfrm>
          <a:prstGeom prst="rect">
            <a:avLst/>
          </a:prstGeom>
        </p:spPr>
      </p:pic>
      <p:pic>
        <p:nvPicPr>
          <p:cNvPr id="40" name="Picture 39" descr="12236155211606767678djmx1_cadenas_3_svg_med.png"/>
          <p:cNvPicPr>
            <a:picLocks noChangeAspect="1"/>
          </p:cNvPicPr>
          <p:nvPr/>
        </p:nvPicPr>
        <p:blipFill>
          <a:blip r:embed="rId3" cstate="print"/>
          <a:stretch>
            <a:fillRect/>
          </a:stretch>
        </p:blipFill>
        <p:spPr>
          <a:xfrm>
            <a:off x="8620128" y="6309628"/>
            <a:ext cx="93658" cy="131031"/>
          </a:xfrm>
          <a:prstGeom prst="rect">
            <a:avLst/>
          </a:prstGeom>
        </p:spPr>
      </p:pic>
      <p:pic>
        <p:nvPicPr>
          <p:cNvPr id="41" name="Picture 40" descr="padlock_box.png"/>
          <p:cNvPicPr>
            <a:picLocks noChangeAspect="1"/>
          </p:cNvPicPr>
          <p:nvPr/>
        </p:nvPicPr>
        <p:blipFill>
          <a:blip r:embed="rId4" cstate="print">
            <a:duotone>
              <a:prstClr val="black"/>
              <a:srgbClr val="D9C3A5">
                <a:tint val="50000"/>
                <a:satMod val="180000"/>
              </a:srgbClr>
            </a:duotone>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41361" y="4448684"/>
            <a:ext cx="399371" cy="442264"/>
          </a:xfrm>
          <a:prstGeom prst="rect">
            <a:avLst/>
          </a:prstGeom>
        </p:spPr>
      </p:pic>
      <p:pic>
        <p:nvPicPr>
          <p:cNvPr id="42" name="Picture 41" descr="12236155211606767678djmx1_cadenas_3_svg_med.png"/>
          <p:cNvPicPr>
            <a:picLocks noChangeAspect="1"/>
          </p:cNvPicPr>
          <p:nvPr/>
        </p:nvPicPr>
        <p:blipFill>
          <a:blip r:embed="rId3" cstate="print"/>
          <a:stretch>
            <a:fillRect/>
          </a:stretch>
        </p:blipFill>
        <p:spPr>
          <a:xfrm>
            <a:off x="8630490" y="4598931"/>
            <a:ext cx="93658" cy="131031"/>
          </a:xfrm>
          <a:prstGeom prst="rect">
            <a:avLst/>
          </a:prstGeom>
        </p:spPr>
      </p:pic>
      <p:pic>
        <p:nvPicPr>
          <p:cNvPr id="43" name="Picture 42" descr="padlock_box.png"/>
          <p:cNvPicPr>
            <a:picLocks noChangeAspect="1"/>
          </p:cNvPicPr>
          <p:nvPr/>
        </p:nvPicPr>
        <p:blipFill>
          <a:blip r:embed="rId4" cstate="print">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341360" y="5026916"/>
            <a:ext cx="399371" cy="442264"/>
          </a:xfrm>
          <a:prstGeom prst="rect">
            <a:avLst/>
          </a:prstGeom>
        </p:spPr>
      </p:pic>
      <p:pic>
        <p:nvPicPr>
          <p:cNvPr id="44" name="Picture 43" descr="12236155211606767678djmx1_cadenas_3_svg_med.png"/>
          <p:cNvPicPr>
            <a:picLocks noChangeAspect="1"/>
          </p:cNvPicPr>
          <p:nvPr/>
        </p:nvPicPr>
        <p:blipFill>
          <a:blip r:embed="rId3" cstate="print"/>
          <a:stretch>
            <a:fillRect/>
          </a:stretch>
        </p:blipFill>
        <p:spPr>
          <a:xfrm>
            <a:off x="8620126" y="5178586"/>
            <a:ext cx="93658" cy="131031"/>
          </a:xfrm>
          <a:prstGeom prst="rect">
            <a:avLst/>
          </a:prstGeom>
        </p:spPr>
      </p:pic>
      <p:cxnSp>
        <p:nvCxnSpPr>
          <p:cNvPr id="46" name="Straight Arrow Connector 45"/>
          <p:cNvCxnSpPr/>
          <p:nvPr/>
        </p:nvCxnSpPr>
        <p:spPr>
          <a:xfrm>
            <a:off x="1219155" y="2412502"/>
            <a:ext cx="894779"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176905" y="2984032"/>
            <a:ext cx="937029"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189067" y="3544862"/>
            <a:ext cx="924867" cy="139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189067" y="4148088"/>
            <a:ext cx="924867"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189067" y="4698861"/>
            <a:ext cx="924867" cy="1509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168832" y="5292807"/>
            <a:ext cx="945102" cy="1681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168832" y="5845001"/>
            <a:ext cx="945102" cy="1600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168832" y="6402998"/>
            <a:ext cx="945102"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7135778" y="2393980"/>
            <a:ext cx="1038795" cy="1852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135778" y="2965510"/>
            <a:ext cx="996545"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7135778" y="3526340"/>
            <a:ext cx="1008707"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7135778" y="4129566"/>
            <a:ext cx="1008707"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135778" y="4680339"/>
            <a:ext cx="1008707"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135778" y="5274285"/>
            <a:ext cx="988472"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7135778" y="5826479"/>
            <a:ext cx="988472" cy="1852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135778" y="6384476"/>
            <a:ext cx="988472"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3451403" y="2431327"/>
            <a:ext cx="89418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3451403" y="3002857"/>
            <a:ext cx="85193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451403" y="3563687"/>
            <a:ext cx="86409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3451403" y="4166913"/>
            <a:ext cx="86409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V="1">
            <a:off x="3451403" y="4717686"/>
            <a:ext cx="864096" cy="1227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3451403" y="5311632"/>
            <a:ext cx="843861"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3451403" y="5863826"/>
            <a:ext cx="843861"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V="1">
            <a:off x="3451403" y="6421823"/>
            <a:ext cx="843861" cy="141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a:off x="2113934" y="2379055"/>
            <a:ext cx="1337469" cy="1215840"/>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a:off x="2133555" y="2972119"/>
            <a:ext cx="1317848" cy="30738"/>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a:off x="2133555" y="3547162"/>
            <a:ext cx="1317848" cy="2316664"/>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148265" y="2431327"/>
            <a:ext cx="1303138" cy="1709598"/>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a:off x="2148265" y="5310507"/>
            <a:ext cx="1303138" cy="1121702"/>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flipV="1">
            <a:off x="2148263" y="4756443"/>
            <a:ext cx="1303140" cy="1107383"/>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48265" y="5311632"/>
            <a:ext cx="1303138" cy="1072844"/>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V="1">
            <a:off x="2148264" y="4188658"/>
            <a:ext cx="1303139" cy="520052"/>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5828397" y="2426788"/>
            <a:ext cx="1307381" cy="3976210"/>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a:off x="5798309" y="3002857"/>
            <a:ext cx="1337469" cy="523483"/>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5798309" y="3563687"/>
            <a:ext cx="1337469" cy="565879"/>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828397" y="4188658"/>
            <a:ext cx="1307381" cy="1664344"/>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flipV="1">
            <a:off x="5828397" y="5301212"/>
            <a:ext cx="1307381" cy="10420"/>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V="1">
            <a:off x="5786147" y="2426789"/>
            <a:ext cx="1349631" cy="3437037"/>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flipV="1">
            <a:off x="5798309" y="4698861"/>
            <a:ext cx="1337469" cy="1722962"/>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flipV="1">
            <a:off x="5828397" y="2968029"/>
            <a:ext cx="1307381" cy="1761933"/>
          </a:xfrm>
          <a:prstGeom prst="straightConnector1">
            <a:avLst/>
          </a:prstGeom>
          <a:ln w="317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a:off x="2105861" y="2368231"/>
            <a:ext cx="1337469" cy="1215840"/>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a:off x="2140192" y="5299683"/>
            <a:ext cx="1303138" cy="1121702"/>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V="1">
            <a:off x="2140190" y="4745619"/>
            <a:ext cx="1303140" cy="1107383"/>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flipV="1">
            <a:off x="2140191" y="4177834"/>
            <a:ext cx="1303139" cy="520052"/>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5820324" y="2415964"/>
            <a:ext cx="1307381" cy="3976210"/>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5784154" y="2993236"/>
            <a:ext cx="1337469" cy="523483"/>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V="1">
            <a:off x="5820324" y="5290388"/>
            <a:ext cx="1307381" cy="10420"/>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flipV="1">
            <a:off x="5778074" y="2415965"/>
            <a:ext cx="1349631" cy="3437037"/>
          </a:xfrm>
          <a:prstGeom prst="straightConnector1">
            <a:avLst/>
          </a:prstGeom>
          <a:ln w="3175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cxnSp>
      <p:pic>
        <p:nvPicPr>
          <p:cNvPr id="199" name="Picture 198" descr="padlock_box.png"/>
          <p:cNvPicPr>
            <a:picLocks noChangeAspect="1"/>
          </p:cNvPicPr>
          <p:nvPr/>
        </p:nvPicPr>
        <p:blipFill>
          <a:blip r:embed="rId6" cstate="print">
            <a:extLst>
              <a:ext uri="{BEBA8EAE-BF5A-486C-A8C5-ECC9F3942E4B}">
                <a14:imgProps xmlns:a14="http://schemas.microsoft.com/office/drawing/2010/main">
                  <a14:imgLayer r:embed="rId5">
                    <a14:imgEffect>
                      <a14:artisticPaintStrokes/>
                    </a14:imgEffect>
                  </a14:imgLayer>
                </a14:imgProps>
              </a:ext>
            </a:extLst>
          </a:blip>
          <a:stretch>
            <a:fillRect/>
          </a:stretch>
        </p:blipFill>
        <p:spPr>
          <a:xfrm>
            <a:off x="4345587" y="2258827"/>
            <a:ext cx="399371" cy="442264"/>
          </a:xfrm>
          <a:prstGeom prst="rect">
            <a:avLst/>
          </a:prstGeom>
        </p:spPr>
      </p:pic>
      <p:pic>
        <p:nvPicPr>
          <p:cNvPr id="200" name="Picture 199" descr="12236155211606767678djmx1_cadenas_3_svg_med.png"/>
          <p:cNvPicPr>
            <a:picLocks noChangeAspect="1"/>
          </p:cNvPicPr>
          <p:nvPr/>
        </p:nvPicPr>
        <p:blipFill>
          <a:blip r:embed="rId3" cstate="print"/>
          <a:stretch>
            <a:fillRect/>
          </a:stretch>
        </p:blipFill>
        <p:spPr>
          <a:xfrm>
            <a:off x="4612598" y="2348928"/>
            <a:ext cx="93658" cy="131031"/>
          </a:xfrm>
          <a:prstGeom prst="rect">
            <a:avLst/>
          </a:prstGeom>
        </p:spPr>
      </p:pic>
      <p:pic>
        <p:nvPicPr>
          <p:cNvPr id="201" name="Picture 200" descr="padlock_box.png"/>
          <p:cNvPicPr>
            <a:picLocks noChangeAspect="1"/>
          </p:cNvPicPr>
          <p:nvPr/>
        </p:nvPicPr>
        <p:blipFill>
          <a:blip r:embed="rId7" cstate="print">
            <a:extLst>
              <a:ext uri="{BEBA8EAE-BF5A-486C-A8C5-ECC9F3942E4B}">
                <a14:imgProps xmlns:a14="http://schemas.microsoft.com/office/drawing/2010/main">
                  <a14:imgLayer r:embed="rId5">
                    <a14:imgEffect>
                      <a14:artisticFilmGrain/>
                    </a14:imgEffect>
                  </a14:imgLayer>
                </a14:imgProps>
              </a:ext>
            </a:extLst>
          </a:blip>
          <a:stretch>
            <a:fillRect/>
          </a:stretch>
        </p:blipFill>
        <p:spPr>
          <a:xfrm>
            <a:off x="4345587" y="2814354"/>
            <a:ext cx="399371" cy="442264"/>
          </a:xfrm>
          <a:prstGeom prst="rect">
            <a:avLst/>
          </a:prstGeom>
        </p:spPr>
      </p:pic>
      <p:pic>
        <p:nvPicPr>
          <p:cNvPr id="202" name="Picture 201" descr="12236155211606767678djmx1_cadenas_3_svg_med.png"/>
          <p:cNvPicPr>
            <a:picLocks noChangeAspect="1"/>
          </p:cNvPicPr>
          <p:nvPr/>
        </p:nvPicPr>
        <p:blipFill>
          <a:blip r:embed="rId3" cstate="print"/>
          <a:stretch>
            <a:fillRect/>
          </a:stretch>
        </p:blipFill>
        <p:spPr>
          <a:xfrm>
            <a:off x="4624502" y="2920458"/>
            <a:ext cx="93658" cy="131031"/>
          </a:xfrm>
          <a:prstGeom prst="rect">
            <a:avLst/>
          </a:prstGeom>
        </p:spPr>
      </p:pic>
      <p:pic>
        <p:nvPicPr>
          <p:cNvPr id="203" name="Picture 202" descr="padlock_box.png"/>
          <p:cNvPicPr>
            <a:picLocks noChangeAspect="1"/>
          </p:cNvPicPr>
          <p:nvPr/>
        </p:nvPicPr>
        <p:blipFill>
          <a:blip r:embed="rId8" cstate="print">
            <a:extLst>
              <a:ext uri="{BEBA8EAE-BF5A-486C-A8C5-ECC9F3942E4B}">
                <a14:imgProps xmlns:a14="http://schemas.microsoft.com/office/drawing/2010/main">
                  <a14:imgLayer r:embed="rId5">
                    <a14:imgEffect>
                      <a14:artisticPlasticWrap/>
                    </a14:imgEffect>
                  </a14:imgLayer>
                </a14:imgProps>
              </a:ext>
            </a:extLst>
          </a:blip>
          <a:stretch>
            <a:fillRect/>
          </a:stretch>
        </p:blipFill>
        <p:spPr>
          <a:xfrm>
            <a:off x="4345586" y="3392586"/>
            <a:ext cx="399371" cy="442264"/>
          </a:xfrm>
          <a:prstGeom prst="rect">
            <a:avLst/>
          </a:prstGeom>
        </p:spPr>
      </p:pic>
      <p:pic>
        <p:nvPicPr>
          <p:cNvPr id="204" name="Picture 203" descr="12236155211606767678djmx1_cadenas_3_svg_med.png"/>
          <p:cNvPicPr>
            <a:picLocks noChangeAspect="1"/>
          </p:cNvPicPr>
          <p:nvPr/>
        </p:nvPicPr>
        <p:blipFill>
          <a:blip r:embed="rId3" cstate="print"/>
          <a:stretch>
            <a:fillRect/>
          </a:stretch>
        </p:blipFill>
        <p:spPr>
          <a:xfrm>
            <a:off x="4614138" y="3500113"/>
            <a:ext cx="93658" cy="131031"/>
          </a:xfrm>
          <a:prstGeom prst="rect">
            <a:avLst/>
          </a:prstGeom>
        </p:spPr>
      </p:pic>
      <p:pic>
        <p:nvPicPr>
          <p:cNvPr id="205" name="Picture 204" descr="padlock_box.png"/>
          <p:cNvPicPr>
            <a:picLocks noChangeAspect="1"/>
          </p:cNvPicPr>
          <p:nvPr/>
        </p:nvPicPr>
        <p:blipFill>
          <a:blip r:embed="rId9" cstate="print">
            <a:extLst>
              <a:ext uri="{BEBA8EAE-BF5A-486C-A8C5-ECC9F3942E4B}">
                <a14:imgProps xmlns:a14="http://schemas.microsoft.com/office/drawing/2010/main">
                  <a14:imgLayer r:embed="rId5">
                    <a14:imgEffect>
                      <a14:artisticGlass/>
                    </a14:imgEffect>
                  </a14:imgLayer>
                </a14:imgProps>
              </a:ext>
            </a:extLst>
          </a:blip>
          <a:stretch>
            <a:fillRect/>
          </a:stretch>
        </p:blipFill>
        <p:spPr>
          <a:xfrm>
            <a:off x="4368361" y="3943107"/>
            <a:ext cx="399371" cy="442264"/>
          </a:xfrm>
          <a:prstGeom prst="rect">
            <a:avLst/>
          </a:prstGeom>
        </p:spPr>
      </p:pic>
      <p:pic>
        <p:nvPicPr>
          <p:cNvPr id="206" name="Picture 205" descr="12236155211606767678djmx1_cadenas_3_svg_med.png"/>
          <p:cNvPicPr>
            <a:picLocks noChangeAspect="1"/>
          </p:cNvPicPr>
          <p:nvPr/>
        </p:nvPicPr>
        <p:blipFill>
          <a:blip r:embed="rId3" cstate="print"/>
          <a:stretch>
            <a:fillRect/>
          </a:stretch>
        </p:blipFill>
        <p:spPr>
          <a:xfrm>
            <a:off x="4645586" y="4077351"/>
            <a:ext cx="93658" cy="131031"/>
          </a:xfrm>
          <a:prstGeom prst="rect">
            <a:avLst/>
          </a:prstGeom>
        </p:spPr>
      </p:pic>
      <p:pic>
        <p:nvPicPr>
          <p:cNvPr id="207" name="Picture 206" descr="padlock_box.png"/>
          <p:cNvPicPr>
            <a:picLocks noChangeAspect="1"/>
          </p:cNvPicPr>
          <p:nvPr/>
        </p:nvPicPr>
        <p:blipFill>
          <a:blip r:embed="rId10" cstate="print">
            <a:extLst>
              <a:ext uri="{BEBA8EAE-BF5A-486C-A8C5-ECC9F3942E4B}">
                <a14:imgProps xmlns:a14="http://schemas.microsoft.com/office/drawing/2010/main">
                  <a14:imgLayer r:embed="rId5">
                    <a14:imgEffect>
                      <a14:artisticGlowDiffused/>
                    </a14:imgEffect>
                  </a14:imgLayer>
                </a14:imgProps>
              </a:ext>
            </a:extLst>
          </a:blip>
          <a:stretch>
            <a:fillRect/>
          </a:stretch>
        </p:blipFill>
        <p:spPr>
          <a:xfrm>
            <a:off x="4368361" y="5647183"/>
            <a:ext cx="399371" cy="442264"/>
          </a:xfrm>
          <a:prstGeom prst="rect">
            <a:avLst/>
          </a:prstGeom>
        </p:spPr>
      </p:pic>
      <p:pic>
        <p:nvPicPr>
          <p:cNvPr id="208" name="Picture 207" descr="12236155211606767678djmx1_cadenas_3_svg_med.png"/>
          <p:cNvPicPr>
            <a:picLocks noChangeAspect="1"/>
          </p:cNvPicPr>
          <p:nvPr/>
        </p:nvPicPr>
        <p:blipFill>
          <a:blip r:embed="rId3" cstate="print"/>
          <a:stretch>
            <a:fillRect/>
          </a:stretch>
        </p:blipFill>
        <p:spPr>
          <a:xfrm>
            <a:off x="4657490" y="5797430"/>
            <a:ext cx="93658" cy="131031"/>
          </a:xfrm>
          <a:prstGeom prst="rect">
            <a:avLst/>
          </a:prstGeom>
        </p:spPr>
      </p:pic>
      <p:pic>
        <p:nvPicPr>
          <p:cNvPr id="209" name="Picture 208" descr="padlock_box.png"/>
          <p:cNvPicPr>
            <a:picLocks noChangeAspect="1"/>
          </p:cNvPicPr>
          <p:nvPr/>
        </p:nvPicPr>
        <p:blipFill>
          <a:blip r:embed="rId2" cstate="print"/>
          <a:stretch>
            <a:fillRect/>
          </a:stretch>
        </p:blipFill>
        <p:spPr>
          <a:xfrm>
            <a:off x="4368360" y="6225415"/>
            <a:ext cx="399371" cy="442264"/>
          </a:xfrm>
          <a:prstGeom prst="rect">
            <a:avLst/>
          </a:prstGeom>
        </p:spPr>
      </p:pic>
      <p:pic>
        <p:nvPicPr>
          <p:cNvPr id="210" name="Picture 209" descr="12236155211606767678djmx1_cadenas_3_svg_med.png"/>
          <p:cNvPicPr>
            <a:picLocks noChangeAspect="1"/>
          </p:cNvPicPr>
          <p:nvPr/>
        </p:nvPicPr>
        <p:blipFill>
          <a:blip r:embed="rId3" cstate="print"/>
          <a:stretch>
            <a:fillRect/>
          </a:stretch>
        </p:blipFill>
        <p:spPr>
          <a:xfrm>
            <a:off x="4647126" y="6377085"/>
            <a:ext cx="93658" cy="131031"/>
          </a:xfrm>
          <a:prstGeom prst="rect">
            <a:avLst/>
          </a:prstGeom>
        </p:spPr>
      </p:pic>
      <p:pic>
        <p:nvPicPr>
          <p:cNvPr id="211" name="Picture 210" descr="padlock_box.png"/>
          <p:cNvPicPr>
            <a:picLocks noChangeAspect="1"/>
          </p:cNvPicPr>
          <p:nvPr/>
        </p:nvPicPr>
        <p:blipFill>
          <a:blip r:embed="rId11" cstate="print">
            <a:extLst>
              <a:ext uri="{BEBA8EAE-BF5A-486C-A8C5-ECC9F3942E4B}">
                <a14:imgProps xmlns:a14="http://schemas.microsoft.com/office/drawing/2010/main">
                  <a14:imgLayer r:embed="rId5">
                    <a14:imgEffect>
                      <a14:artisticPaintBrush/>
                    </a14:imgEffect>
                  </a14:imgLayer>
                </a14:imgProps>
              </a:ext>
            </a:extLst>
          </a:blip>
          <a:stretch>
            <a:fillRect/>
          </a:stretch>
        </p:blipFill>
        <p:spPr>
          <a:xfrm>
            <a:off x="4368359" y="4516141"/>
            <a:ext cx="399371" cy="442264"/>
          </a:xfrm>
          <a:prstGeom prst="rect">
            <a:avLst/>
          </a:prstGeom>
        </p:spPr>
      </p:pic>
      <p:pic>
        <p:nvPicPr>
          <p:cNvPr id="212" name="Picture 211" descr="12236155211606767678djmx1_cadenas_3_svg_med.png"/>
          <p:cNvPicPr>
            <a:picLocks noChangeAspect="1"/>
          </p:cNvPicPr>
          <p:nvPr/>
        </p:nvPicPr>
        <p:blipFill>
          <a:blip r:embed="rId3" cstate="print"/>
          <a:stretch>
            <a:fillRect/>
          </a:stretch>
        </p:blipFill>
        <p:spPr>
          <a:xfrm>
            <a:off x="4657488" y="4666388"/>
            <a:ext cx="93658" cy="131031"/>
          </a:xfrm>
          <a:prstGeom prst="rect">
            <a:avLst/>
          </a:prstGeom>
        </p:spPr>
      </p:pic>
      <p:pic>
        <p:nvPicPr>
          <p:cNvPr id="213" name="Picture 212" descr="padlock_box.png"/>
          <p:cNvPicPr>
            <a:picLocks noChangeAspect="1"/>
          </p:cNvPicPr>
          <p:nvPr/>
        </p:nvPicPr>
        <p:blipFill>
          <a:blip r:embed="rId12" cstate="print">
            <a:extLst>
              <a:ext uri="{BEBA8EAE-BF5A-486C-A8C5-ECC9F3942E4B}">
                <a14:imgProps xmlns:a14="http://schemas.microsoft.com/office/drawing/2010/main">
                  <a14:imgLayer r:embed="rId5">
                    <a14:imgEffect>
                      <a14:artisticLineDrawing/>
                    </a14:imgEffect>
                  </a14:imgLayer>
                </a14:imgProps>
              </a:ext>
            </a:extLst>
          </a:blip>
          <a:stretch>
            <a:fillRect/>
          </a:stretch>
        </p:blipFill>
        <p:spPr>
          <a:xfrm>
            <a:off x="4368358" y="5094373"/>
            <a:ext cx="399371" cy="442264"/>
          </a:xfrm>
          <a:prstGeom prst="rect">
            <a:avLst/>
          </a:prstGeom>
        </p:spPr>
      </p:pic>
      <p:pic>
        <p:nvPicPr>
          <p:cNvPr id="214" name="Picture 213" descr="12236155211606767678djmx1_cadenas_3_svg_med.png"/>
          <p:cNvPicPr>
            <a:picLocks noChangeAspect="1"/>
          </p:cNvPicPr>
          <p:nvPr/>
        </p:nvPicPr>
        <p:blipFill>
          <a:blip r:embed="rId3" cstate="print"/>
          <a:stretch>
            <a:fillRect/>
          </a:stretch>
        </p:blipFill>
        <p:spPr>
          <a:xfrm>
            <a:off x="4647124" y="5246043"/>
            <a:ext cx="93658" cy="131031"/>
          </a:xfrm>
          <a:prstGeom prst="rect">
            <a:avLst/>
          </a:prstGeom>
        </p:spPr>
      </p:pic>
      <p:cxnSp>
        <p:nvCxnSpPr>
          <p:cNvPr id="215" name="Straight Arrow Connector 214"/>
          <p:cNvCxnSpPr/>
          <p:nvPr/>
        </p:nvCxnSpPr>
        <p:spPr>
          <a:xfrm>
            <a:off x="4883890" y="2439006"/>
            <a:ext cx="89418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p:nvPr/>
        </p:nvCxnSpPr>
        <p:spPr>
          <a:xfrm>
            <a:off x="4883890" y="3010536"/>
            <a:ext cx="85193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a:off x="4883890" y="3571366"/>
            <a:ext cx="86409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p:nvPr/>
        </p:nvCxnSpPr>
        <p:spPr>
          <a:xfrm>
            <a:off x="4883890" y="4174592"/>
            <a:ext cx="86409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flipV="1">
            <a:off x="4883890" y="4725365"/>
            <a:ext cx="864096" cy="1227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4883890" y="5319311"/>
            <a:ext cx="843861"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4883890" y="5871505"/>
            <a:ext cx="843861"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flipV="1">
            <a:off x="4883890" y="6429502"/>
            <a:ext cx="843861" cy="141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62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57"/>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5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5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5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5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5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52"/>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6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6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62"/>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67"/>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6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65"/>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64"/>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6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9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9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9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AU" dirty="0" smtClean="0"/>
              <a:t>Provable decryption step</a:t>
            </a:r>
            <a:endParaRPr lang="en-AU" dirty="0"/>
          </a:p>
        </p:txBody>
      </p:sp>
      <p:sp>
        <p:nvSpPr>
          <p:cNvPr id="3" name="Content Placeholder 2"/>
          <p:cNvSpPr>
            <a:spLocks noGrp="1"/>
          </p:cNvSpPr>
          <p:nvPr>
            <p:ph idx="1"/>
          </p:nvPr>
        </p:nvSpPr>
        <p:spPr>
          <a:xfrm>
            <a:off x="457200" y="1600200"/>
            <a:ext cx="4258816" cy="4525963"/>
          </a:xfrm>
        </p:spPr>
        <p:txBody>
          <a:bodyPr>
            <a:normAutofit/>
          </a:bodyPr>
          <a:lstStyle/>
          <a:p>
            <a:r>
              <a:rPr lang="en-AU" dirty="0" smtClean="0"/>
              <a:t>Trust me, this can be done</a:t>
            </a:r>
          </a:p>
          <a:p>
            <a:pPr lvl="1"/>
            <a:r>
              <a:rPr lang="en-AU" dirty="0" smtClean="0"/>
              <a:t>Using </a:t>
            </a:r>
            <a:r>
              <a:rPr lang="en-AU" dirty="0" err="1" smtClean="0"/>
              <a:t>chaum-pedersen</a:t>
            </a:r>
            <a:r>
              <a:rPr lang="en-AU" dirty="0" smtClean="0"/>
              <a:t> proofs of </a:t>
            </a:r>
            <a:r>
              <a:rPr lang="en-AU" dirty="0" err="1" smtClean="0"/>
              <a:t>dlog</a:t>
            </a:r>
            <a:r>
              <a:rPr lang="en-AU" dirty="0" smtClean="0"/>
              <a:t> equality</a:t>
            </a:r>
          </a:p>
          <a:p>
            <a:pPr lvl="1"/>
            <a:r>
              <a:rPr lang="en-AU" dirty="0" smtClean="0"/>
              <a:t>Showing proper decryption of El </a:t>
            </a:r>
            <a:r>
              <a:rPr lang="en-AU" dirty="0" err="1" smtClean="0"/>
              <a:t>Gamal</a:t>
            </a:r>
            <a:r>
              <a:rPr lang="en-AU" dirty="0" smtClean="0"/>
              <a:t> </a:t>
            </a:r>
            <a:r>
              <a:rPr lang="en-AU" dirty="0" err="1" smtClean="0"/>
              <a:t>ciphertext</a:t>
            </a:r>
            <a:r>
              <a:rPr lang="en-AU" dirty="0" smtClean="0"/>
              <a:t> given El </a:t>
            </a:r>
            <a:r>
              <a:rPr lang="en-AU" dirty="0" err="1" smtClean="0"/>
              <a:t>Gamal</a:t>
            </a:r>
            <a:r>
              <a:rPr lang="en-AU" dirty="0" smtClean="0"/>
              <a:t> public key</a:t>
            </a:r>
          </a:p>
          <a:p>
            <a:pPr lvl="1"/>
            <a:endParaRPr lang="en-AU" dirty="0"/>
          </a:p>
        </p:txBody>
      </p:sp>
      <p:pic>
        <p:nvPicPr>
          <p:cNvPr id="4" name="Picture 3" descr="padlock_box.png"/>
          <p:cNvPicPr>
            <a:picLocks noChangeAspect="1"/>
          </p:cNvPicPr>
          <p:nvPr/>
        </p:nvPicPr>
        <p:blipFill>
          <a:blip r:embed="rId2" cstate="print">
            <a:duotone>
              <a:prstClr val="black"/>
              <a:schemeClr val="accent2">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60032" y="1970238"/>
            <a:ext cx="399371" cy="442264"/>
          </a:xfrm>
          <a:prstGeom prst="rect">
            <a:avLst/>
          </a:prstGeom>
        </p:spPr>
      </p:pic>
      <p:pic>
        <p:nvPicPr>
          <p:cNvPr id="5" name="Picture 4" descr="12236155211606767678djmx1_cadenas_3_svg_med.png"/>
          <p:cNvPicPr>
            <a:picLocks noChangeAspect="1"/>
          </p:cNvPicPr>
          <p:nvPr/>
        </p:nvPicPr>
        <p:blipFill>
          <a:blip r:embed="rId4" cstate="print"/>
          <a:stretch>
            <a:fillRect/>
          </a:stretch>
        </p:blipFill>
        <p:spPr>
          <a:xfrm>
            <a:off x="5127043" y="2060339"/>
            <a:ext cx="93658" cy="131031"/>
          </a:xfrm>
          <a:prstGeom prst="rect">
            <a:avLst/>
          </a:prstGeom>
        </p:spPr>
      </p:pic>
      <p:pic>
        <p:nvPicPr>
          <p:cNvPr id="6" name="Picture 5" descr="padlock_box.png"/>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60032" y="2525765"/>
            <a:ext cx="399371" cy="442264"/>
          </a:xfrm>
          <a:prstGeom prst="rect">
            <a:avLst/>
          </a:prstGeom>
        </p:spPr>
      </p:pic>
      <p:pic>
        <p:nvPicPr>
          <p:cNvPr id="7" name="Picture 6" descr="12236155211606767678djmx1_cadenas_3_svg_med.png"/>
          <p:cNvPicPr>
            <a:picLocks noChangeAspect="1"/>
          </p:cNvPicPr>
          <p:nvPr/>
        </p:nvPicPr>
        <p:blipFill>
          <a:blip r:embed="rId4" cstate="print"/>
          <a:stretch>
            <a:fillRect/>
          </a:stretch>
        </p:blipFill>
        <p:spPr>
          <a:xfrm>
            <a:off x="5138947" y="2631869"/>
            <a:ext cx="93658" cy="131031"/>
          </a:xfrm>
          <a:prstGeom prst="rect">
            <a:avLst/>
          </a:prstGeom>
        </p:spPr>
      </p:pic>
      <p:pic>
        <p:nvPicPr>
          <p:cNvPr id="8" name="Picture 7" descr="padlock_box.png"/>
          <p:cNvPicPr>
            <a:picLocks noChangeAspect="1"/>
          </p:cNvPicPr>
          <p:nvPr/>
        </p:nvPicPr>
        <p:blipFill>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60031" y="3103997"/>
            <a:ext cx="399371" cy="442264"/>
          </a:xfrm>
          <a:prstGeom prst="rect">
            <a:avLst/>
          </a:prstGeom>
        </p:spPr>
      </p:pic>
      <p:pic>
        <p:nvPicPr>
          <p:cNvPr id="9" name="Picture 8" descr="12236155211606767678djmx1_cadenas_3_svg_med.png"/>
          <p:cNvPicPr>
            <a:picLocks noChangeAspect="1"/>
          </p:cNvPicPr>
          <p:nvPr/>
        </p:nvPicPr>
        <p:blipFill>
          <a:blip r:embed="rId4" cstate="print"/>
          <a:stretch>
            <a:fillRect/>
          </a:stretch>
        </p:blipFill>
        <p:spPr>
          <a:xfrm>
            <a:off x="5128583" y="3211524"/>
            <a:ext cx="93658" cy="131031"/>
          </a:xfrm>
          <a:prstGeom prst="rect">
            <a:avLst/>
          </a:prstGeom>
        </p:spPr>
      </p:pic>
      <p:pic>
        <p:nvPicPr>
          <p:cNvPr id="10" name="Picture 9" descr="padlock_box.png"/>
          <p:cNvPicPr>
            <a:picLocks noChangeAspect="1"/>
          </p:cNvPicPr>
          <p:nvPr/>
        </p:nvPicPr>
        <p:blipFill>
          <a:blip r:embed="rId2" cstate="print">
            <a:duotone>
              <a:prstClr val="black"/>
              <a:schemeClr val="accent6">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82806" y="3654518"/>
            <a:ext cx="399371" cy="442264"/>
          </a:xfrm>
          <a:prstGeom prst="rect">
            <a:avLst/>
          </a:prstGeom>
        </p:spPr>
      </p:pic>
      <p:pic>
        <p:nvPicPr>
          <p:cNvPr id="11" name="Picture 10" descr="12236155211606767678djmx1_cadenas_3_svg_med.png"/>
          <p:cNvPicPr>
            <a:picLocks noChangeAspect="1"/>
          </p:cNvPicPr>
          <p:nvPr/>
        </p:nvPicPr>
        <p:blipFill>
          <a:blip r:embed="rId4" cstate="print"/>
          <a:stretch>
            <a:fillRect/>
          </a:stretch>
        </p:blipFill>
        <p:spPr>
          <a:xfrm>
            <a:off x="5160031" y="3788762"/>
            <a:ext cx="93658" cy="131031"/>
          </a:xfrm>
          <a:prstGeom prst="rect">
            <a:avLst/>
          </a:prstGeom>
        </p:spPr>
      </p:pic>
      <p:pic>
        <p:nvPicPr>
          <p:cNvPr id="12" name="Picture 11" descr="padlock_box.png"/>
          <p:cNvPicPr>
            <a:picLocks noChangeAspect="1"/>
          </p:cNvPicPr>
          <p:nvPr/>
        </p:nvPicPr>
        <p:blipFill>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82806" y="5358594"/>
            <a:ext cx="399371" cy="442264"/>
          </a:xfrm>
          <a:prstGeom prst="rect">
            <a:avLst/>
          </a:prstGeom>
        </p:spPr>
      </p:pic>
      <p:pic>
        <p:nvPicPr>
          <p:cNvPr id="13" name="Picture 12" descr="12236155211606767678djmx1_cadenas_3_svg_med.png"/>
          <p:cNvPicPr>
            <a:picLocks noChangeAspect="1"/>
          </p:cNvPicPr>
          <p:nvPr/>
        </p:nvPicPr>
        <p:blipFill>
          <a:blip r:embed="rId4" cstate="print"/>
          <a:stretch>
            <a:fillRect/>
          </a:stretch>
        </p:blipFill>
        <p:spPr>
          <a:xfrm>
            <a:off x="5171935" y="5508841"/>
            <a:ext cx="93658" cy="131031"/>
          </a:xfrm>
          <a:prstGeom prst="rect">
            <a:avLst/>
          </a:prstGeom>
        </p:spPr>
      </p:pic>
      <p:pic>
        <p:nvPicPr>
          <p:cNvPr id="14" name="Picture 13" descr="padlock_box.png"/>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82802" y="5932879"/>
            <a:ext cx="399371" cy="442264"/>
          </a:xfrm>
          <a:prstGeom prst="rect">
            <a:avLst/>
          </a:prstGeom>
        </p:spPr>
      </p:pic>
      <p:pic>
        <p:nvPicPr>
          <p:cNvPr id="15" name="Picture 14" descr="12236155211606767678djmx1_cadenas_3_svg_med.png"/>
          <p:cNvPicPr>
            <a:picLocks noChangeAspect="1"/>
          </p:cNvPicPr>
          <p:nvPr/>
        </p:nvPicPr>
        <p:blipFill>
          <a:blip r:embed="rId4" cstate="print"/>
          <a:stretch>
            <a:fillRect/>
          </a:stretch>
        </p:blipFill>
        <p:spPr>
          <a:xfrm>
            <a:off x="5161571" y="6088496"/>
            <a:ext cx="93658" cy="131031"/>
          </a:xfrm>
          <a:prstGeom prst="rect">
            <a:avLst/>
          </a:prstGeom>
        </p:spPr>
      </p:pic>
      <p:pic>
        <p:nvPicPr>
          <p:cNvPr id="16" name="Picture 15" descr="padlock_box.png"/>
          <p:cNvPicPr>
            <a:picLocks noChangeAspect="1"/>
          </p:cNvPicPr>
          <p:nvPr/>
        </p:nvPicPr>
        <p:blipFill>
          <a:blip r:embed="rId2" cstate="print">
            <a:duotone>
              <a:prstClr val="black"/>
              <a:srgbClr val="D9C3A5">
                <a:tint val="50000"/>
                <a:satMod val="180000"/>
              </a:srgbClr>
            </a:duotone>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82804" y="4227552"/>
            <a:ext cx="399371" cy="442264"/>
          </a:xfrm>
          <a:prstGeom prst="rect">
            <a:avLst/>
          </a:prstGeom>
        </p:spPr>
      </p:pic>
      <p:pic>
        <p:nvPicPr>
          <p:cNvPr id="17" name="Picture 16" descr="12236155211606767678djmx1_cadenas_3_svg_med.png"/>
          <p:cNvPicPr>
            <a:picLocks noChangeAspect="1"/>
          </p:cNvPicPr>
          <p:nvPr/>
        </p:nvPicPr>
        <p:blipFill>
          <a:blip r:embed="rId4" cstate="print"/>
          <a:stretch>
            <a:fillRect/>
          </a:stretch>
        </p:blipFill>
        <p:spPr>
          <a:xfrm>
            <a:off x="5171933" y="4377799"/>
            <a:ext cx="93658" cy="131031"/>
          </a:xfrm>
          <a:prstGeom prst="rect">
            <a:avLst/>
          </a:prstGeom>
        </p:spPr>
      </p:pic>
      <p:pic>
        <p:nvPicPr>
          <p:cNvPr id="18" name="Picture 17" descr="padlock_box.png"/>
          <p:cNvPicPr>
            <a:picLocks noChangeAspect="1"/>
          </p:cNvPicPr>
          <p:nvPr/>
        </p:nvPicPr>
        <p:blipFill>
          <a:blip r:embed="rId2" cstate="print">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4882803" y="4805784"/>
            <a:ext cx="399371" cy="442264"/>
          </a:xfrm>
          <a:prstGeom prst="rect">
            <a:avLst/>
          </a:prstGeom>
        </p:spPr>
      </p:pic>
      <p:pic>
        <p:nvPicPr>
          <p:cNvPr id="19" name="Picture 18" descr="12236155211606767678djmx1_cadenas_3_svg_med.png"/>
          <p:cNvPicPr>
            <a:picLocks noChangeAspect="1"/>
          </p:cNvPicPr>
          <p:nvPr/>
        </p:nvPicPr>
        <p:blipFill>
          <a:blip r:embed="rId4" cstate="print"/>
          <a:stretch>
            <a:fillRect/>
          </a:stretch>
        </p:blipFill>
        <p:spPr>
          <a:xfrm>
            <a:off x="5161569" y="4957454"/>
            <a:ext cx="93658" cy="131031"/>
          </a:xfrm>
          <a:prstGeom prst="rect">
            <a:avLst/>
          </a:prstGeom>
        </p:spPr>
      </p:pic>
      <p:pic>
        <p:nvPicPr>
          <p:cNvPr id="20"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6427" y="1823210"/>
            <a:ext cx="396044" cy="830677"/>
          </a:xfrm>
          <a:prstGeom prst="rect">
            <a:avLst/>
          </a:prstGeom>
        </p:spPr>
      </p:pic>
      <p:pic>
        <p:nvPicPr>
          <p:cNvPr id="21"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3230" y="2438059"/>
            <a:ext cx="396044" cy="830677"/>
          </a:xfrm>
          <a:prstGeom prst="rect">
            <a:avLst/>
          </a:prstGeom>
        </p:spPr>
      </p:pic>
      <p:pic>
        <p:nvPicPr>
          <p:cNvPr id="23"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32786" y="3103997"/>
            <a:ext cx="396044" cy="830677"/>
          </a:xfrm>
          <a:prstGeom prst="rect">
            <a:avLst/>
          </a:prstGeom>
        </p:spPr>
      </p:pic>
      <p:pic>
        <p:nvPicPr>
          <p:cNvPr id="24"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5630" y="3438938"/>
            <a:ext cx="396044" cy="830677"/>
          </a:xfrm>
          <a:prstGeom prst="rect">
            <a:avLst/>
          </a:prstGeom>
        </p:spPr>
      </p:pic>
      <p:pic>
        <p:nvPicPr>
          <p:cNvPr id="25"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61252" y="4027975"/>
            <a:ext cx="396044" cy="830677"/>
          </a:xfrm>
          <a:prstGeom prst="rect">
            <a:avLst/>
          </a:prstGeom>
        </p:spPr>
      </p:pic>
      <p:pic>
        <p:nvPicPr>
          <p:cNvPr id="26"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3230" y="4607630"/>
            <a:ext cx="396044" cy="830677"/>
          </a:xfrm>
          <a:prstGeom prst="rect">
            <a:avLst/>
          </a:prstGeom>
        </p:spPr>
      </p:pic>
      <p:pic>
        <p:nvPicPr>
          <p:cNvPr id="27"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5630" y="5269295"/>
            <a:ext cx="396044" cy="830677"/>
          </a:xfrm>
          <a:prstGeom prst="rect">
            <a:avLst/>
          </a:prstGeom>
        </p:spPr>
      </p:pic>
      <p:pic>
        <p:nvPicPr>
          <p:cNvPr id="28" name="Content Placeholder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3230" y="5810715"/>
            <a:ext cx="396044" cy="830677"/>
          </a:xfrm>
          <a:prstGeom prst="rect">
            <a:avLst/>
          </a:prstGeom>
        </p:spPr>
      </p:pic>
      <p:cxnSp>
        <p:nvCxnSpPr>
          <p:cNvPr id="29" name="Straight Arrow Connector 28"/>
          <p:cNvCxnSpPr>
            <a:endCxn id="20" idx="1"/>
          </p:cNvCxnSpPr>
          <p:nvPr/>
        </p:nvCxnSpPr>
        <p:spPr>
          <a:xfrm>
            <a:off x="5436096" y="2144376"/>
            <a:ext cx="1830331" cy="9417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1" idx="1"/>
          </p:cNvCxnSpPr>
          <p:nvPr/>
        </p:nvCxnSpPr>
        <p:spPr>
          <a:xfrm>
            <a:off x="5341271" y="2668336"/>
            <a:ext cx="1821959" cy="18506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23" idx="1"/>
          </p:cNvCxnSpPr>
          <p:nvPr/>
        </p:nvCxnSpPr>
        <p:spPr>
          <a:xfrm>
            <a:off x="5325985" y="3247530"/>
            <a:ext cx="1706801" cy="27180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325985" y="6088496"/>
            <a:ext cx="1837245" cy="28664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4" idx="1"/>
          </p:cNvCxnSpPr>
          <p:nvPr/>
        </p:nvCxnSpPr>
        <p:spPr>
          <a:xfrm>
            <a:off x="5375105" y="3810498"/>
            <a:ext cx="1940525" cy="4377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7" idx="1"/>
          </p:cNvCxnSpPr>
          <p:nvPr/>
        </p:nvCxnSpPr>
        <p:spPr>
          <a:xfrm>
            <a:off x="5313027" y="5532411"/>
            <a:ext cx="2002603" cy="15222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26" idx="1"/>
          </p:cNvCxnSpPr>
          <p:nvPr/>
        </p:nvCxnSpPr>
        <p:spPr>
          <a:xfrm>
            <a:off x="5325985" y="4979190"/>
            <a:ext cx="1837245" cy="4377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25" idx="1"/>
          </p:cNvCxnSpPr>
          <p:nvPr/>
        </p:nvCxnSpPr>
        <p:spPr>
          <a:xfrm>
            <a:off x="5325985" y="4377776"/>
            <a:ext cx="2035267" cy="6553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421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Talk outline</a:t>
            </a:r>
            <a:endParaRPr lang="en-AU" dirty="0"/>
          </a:p>
        </p:txBody>
      </p:sp>
      <p:sp>
        <p:nvSpPr>
          <p:cNvPr id="3" name="Content Placeholder 2"/>
          <p:cNvSpPr>
            <a:spLocks noGrp="1"/>
          </p:cNvSpPr>
          <p:nvPr>
            <p:ph idx="1"/>
          </p:nvPr>
        </p:nvSpPr>
        <p:spPr/>
        <p:txBody>
          <a:bodyPr/>
          <a:lstStyle/>
          <a:p>
            <a:r>
              <a:rPr lang="en-AU" dirty="0" smtClean="0"/>
              <a:t>Voting</a:t>
            </a:r>
            <a:endParaRPr lang="en-AU" dirty="0" smtClean="0"/>
          </a:p>
          <a:p>
            <a:r>
              <a:rPr lang="en-AU" dirty="0" smtClean="0"/>
              <a:t>Checking from home that </a:t>
            </a:r>
            <a:r>
              <a:rPr lang="en-AU" dirty="0" smtClean="0"/>
              <a:t>your vote is there</a:t>
            </a:r>
            <a:endParaRPr lang="en-AU" dirty="0" smtClean="0"/>
          </a:p>
          <a:p>
            <a:r>
              <a:rPr lang="en-AU" dirty="0" smtClean="0"/>
              <a:t>Verifying </a:t>
            </a:r>
            <a:r>
              <a:rPr lang="en-AU" dirty="0" smtClean="0"/>
              <a:t>shuffling and decryption</a:t>
            </a:r>
            <a:endParaRPr lang="en-AU" dirty="0" smtClean="0"/>
          </a:p>
          <a:p>
            <a:r>
              <a:rPr lang="en-AU" dirty="0">
                <a:solidFill>
                  <a:schemeClr val="accent1"/>
                </a:solidFill>
              </a:rPr>
              <a:t>P</a:t>
            </a:r>
            <a:r>
              <a:rPr lang="en-AU" dirty="0" smtClean="0">
                <a:solidFill>
                  <a:schemeClr val="accent1"/>
                </a:solidFill>
              </a:rPr>
              <a:t>rivacy</a:t>
            </a:r>
            <a:endParaRPr lang="en-AU" dirty="0">
              <a:solidFill>
                <a:schemeClr val="accent1"/>
              </a:solidFill>
            </a:endParaRPr>
          </a:p>
        </p:txBody>
      </p:sp>
    </p:spTree>
    <p:extLst>
      <p:ext uri="{BB962C8B-B14F-4D97-AF65-F5344CB8AC3E}">
        <p14:creationId xmlns:p14="http://schemas.microsoft.com/office/powerpoint/2010/main" val="1146755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Privacy</a:t>
            </a:r>
            <a:endParaRPr lang="en-AU" dirty="0"/>
          </a:p>
        </p:txBody>
      </p:sp>
      <p:sp>
        <p:nvSpPr>
          <p:cNvPr id="3" name="Content Placeholder 2"/>
          <p:cNvSpPr>
            <a:spLocks noGrp="1"/>
          </p:cNvSpPr>
          <p:nvPr>
            <p:ph idx="1"/>
          </p:nvPr>
        </p:nvSpPr>
        <p:spPr/>
        <p:txBody>
          <a:bodyPr>
            <a:normAutofit lnSpcReduction="10000"/>
          </a:bodyPr>
          <a:lstStyle/>
          <a:p>
            <a:r>
              <a:rPr lang="en-AU" dirty="0" smtClean="0"/>
              <a:t>Whenever you have a computer helping you fill in your vote, that computer is a privacy risk</a:t>
            </a:r>
          </a:p>
          <a:p>
            <a:pPr lvl="1"/>
            <a:r>
              <a:rPr lang="en-AU" dirty="0" smtClean="0"/>
              <a:t>So is the ballot printer</a:t>
            </a:r>
          </a:p>
          <a:p>
            <a:r>
              <a:rPr lang="en-AU" dirty="0" smtClean="0"/>
              <a:t>There are some clever schemes for verifiable voting that don’t tell your computer how you voted</a:t>
            </a:r>
          </a:p>
          <a:p>
            <a:pPr lvl="1"/>
            <a:r>
              <a:rPr lang="en-AU" dirty="0" smtClean="0"/>
              <a:t>e.g. the “plain” version of prêt </a:t>
            </a:r>
            <a:r>
              <a:rPr lang="en-AU" dirty="0"/>
              <a:t>à</a:t>
            </a:r>
            <a:r>
              <a:rPr lang="en-AU" dirty="0" smtClean="0"/>
              <a:t> voter in which you fill in the ballot with a pencil</a:t>
            </a:r>
          </a:p>
          <a:p>
            <a:pPr lvl="1"/>
            <a:r>
              <a:rPr lang="en-AU" dirty="0" smtClean="0"/>
              <a:t>But none of them work with 30-candidate STV</a:t>
            </a:r>
          </a:p>
          <a:p>
            <a:r>
              <a:rPr lang="en-AU" dirty="0" smtClean="0"/>
              <a:t>This scheme does about the best I can imagine at preserving privacy while providing a usable 30-candidate STV vote</a:t>
            </a:r>
            <a:endParaRPr lang="en-AU" dirty="0"/>
          </a:p>
        </p:txBody>
      </p:sp>
    </p:spTree>
    <p:extLst>
      <p:ext uri="{BB962C8B-B14F-4D97-AF65-F5344CB8AC3E}">
        <p14:creationId xmlns:p14="http://schemas.microsoft.com/office/powerpoint/2010/main" val="2963086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normAutofit fontScale="92500"/>
          </a:bodyPr>
          <a:lstStyle/>
          <a:p>
            <a:r>
              <a:rPr lang="en-AU" dirty="0" smtClean="0"/>
              <a:t>This provides a rigorous after-the-fact argument that the answer was right (with high probability)</a:t>
            </a:r>
          </a:p>
          <a:p>
            <a:r>
              <a:rPr lang="en-AU" dirty="0" smtClean="0"/>
              <a:t>To the court we’d say</a:t>
            </a:r>
          </a:p>
          <a:p>
            <a:pPr lvl="1"/>
            <a:r>
              <a:rPr lang="en-AU" dirty="0" smtClean="0"/>
              <a:t>We worked really hard to make sure the software was correct</a:t>
            </a:r>
          </a:p>
          <a:p>
            <a:pPr lvl="1"/>
            <a:r>
              <a:rPr lang="en-AU" dirty="0" smtClean="0"/>
              <a:t>We worked really hard to make the computers secure</a:t>
            </a:r>
          </a:p>
          <a:p>
            <a:pPr lvl="1"/>
            <a:r>
              <a:rPr lang="en-AU" dirty="0" smtClean="0"/>
              <a:t>But even if these were not perfect:</a:t>
            </a:r>
          </a:p>
          <a:p>
            <a:pPr lvl="1"/>
            <a:r>
              <a:rPr lang="en-AU" dirty="0" smtClean="0"/>
              <a:t>The voters &amp; the public could check </a:t>
            </a:r>
            <a:r>
              <a:rPr lang="en-AU" dirty="0" smtClean="0"/>
              <a:t>the integrity of the data </a:t>
            </a:r>
            <a:r>
              <a:rPr lang="en-AU" dirty="0" smtClean="0"/>
              <a:t>directly</a:t>
            </a:r>
          </a:p>
          <a:p>
            <a:pPr lvl="2"/>
            <a:r>
              <a:rPr lang="en-AU" dirty="0" smtClean="0"/>
              <a:t>And the scrutineers can reconcile that with the rest of the count</a:t>
            </a:r>
            <a:endParaRPr lang="en-AU" dirty="0" smtClean="0"/>
          </a:p>
          <a:p>
            <a:pPr lvl="1"/>
            <a:r>
              <a:rPr lang="en-AU" dirty="0" smtClean="0"/>
              <a:t>And would have detected a manipulation with high probability</a:t>
            </a:r>
          </a:p>
          <a:p>
            <a:endParaRPr lang="en-AU" dirty="0" smtClean="0"/>
          </a:p>
        </p:txBody>
      </p:sp>
    </p:spTree>
    <p:extLst>
      <p:ext uri="{BB962C8B-B14F-4D97-AF65-F5344CB8AC3E}">
        <p14:creationId xmlns:p14="http://schemas.microsoft.com/office/powerpoint/2010/main" val="4012395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info</a:t>
            </a:r>
            <a:endParaRPr lang="en-AU" dirty="0"/>
          </a:p>
        </p:txBody>
      </p:sp>
      <p:sp>
        <p:nvSpPr>
          <p:cNvPr id="3" name="Content Placeholder 2"/>
          <p:cNvSpPr>
            <a:spLocks noGrp="1"/>
          </p:cNvSpPr>
          <p:nvPr>
            <p:ph idx="1"/>
          </p:nvPr>
        </p:nvSpPr>
        <p:spPr/>
        <p:txBody>
          <a:bodyPr/>
          <a:lstStyle/>
          <a:p>
            <a:r>
              <a:rPr lang="en-AU" dirty="0"/>
              <a:t>https://www.usenix.org/system/files/conference/evtwote12/evtwote12-final9_0.pdf</a:t>
            </a:r>
          </a:p>
          <a:p>
            <a:r>
              <a:rPr lang="en-AU" dirty="0" smtClean="0">
                <a:hlinkClick r:id="rId2"/>
              </a:rPr>
              <a:t>http</a:t>
            </a:r>
            <a:r>
              <a:rPr lang="en-AU" dirty="0">
                <a:hlinkClick r:id="rId2"/>
              </a:rPr>
              <a:t>://</a:t>
            </a:r>
            <a:r>
              <a:rPr lang="en-AU" dirty="0" smtClean="0">
                <a:hlinkClick r:id="rId2"/>
              </a:rPr>
              <a:t>www.computing.surrey.ac.uk/personal/st/S.Schneider/papers/2013/SDSTechReport.pdf</a:t>
            </a:r>
            <a:endParaRPr lang="en-AU" dirty="0" smtClean="0"/>
          </a:p>
          <a:p>
            <a:r>
              <a:rPr lang="en-AU" dirty="0" smtClean="0"/>
              <a:t>Though both are a bit out of date – if you want to read an up-to-date design doc with care then wait a few weeks for an updated TR</a:t>
            </a:r>
            <a:endParaRPr lang="en-AU" dirty="0"/>
          </a:p>
        </p:txBody>
      </p:sp>
    </p:spTree>
    <p:extLst>
      <p:ext uri="{BB962C8B-B14F-4D97-AF65-F5344CB8AC3E}">
        <p14:creationId xmlns:p14="http://schemas.microsoft.com/office/powerpoint/2010/main" val="2038825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and questions</a:t>
            </a:r>
            <a:endParaRPr lang="en-AU" dirty="0"/>
          </a:p>
        </p:txBody>
      </p:sp>
      <p:sp>
        <p:nvSpPr>
          <p:cNvPr id="3" name="Content Placeholder 2"/>
          <p:cNvSpPr>
            <a:spLocks noGrp="1"/>
          </p:cNvSpPr>
          <p:nvPr>
            <p:ph idx="1"/>
          </p:nvPr>
        </p:nvSpPr>
        <p:spPr/>
        <p:txBody>
          <a:bodyPr>
            <a:normAutofit/>
          </a:bodyPr>
          <a:lstStyle/>
          <a:p>
            <a:r>
              <a:rPr lang="en-AU" dirty="0" smtClean="0"/>
              <a:t>If you’d like to write your own proof checker, verifier, signature checker, </a:t>
            </a:r>
            <a:r>
              <a:rPr lang="en-AU" dirty="0" err="1" smtClean="0"/>
              <a:t>etc</a:t>
            </a:r>
            <a:r>
              <a:rPr lang="en-AU" dirty="0" smtClean="0"/>
              <a:t>, please come and talk to me,</a:t>
            </a:r>
          </a:p>
          <a:p>
            <a:r>
              <a:rPr lang="en-AU" dirty="0" smtClean="0"/>
              <a:t>If you think you’ve found a bug, please come and talk to me,</a:t>
            </a:r>
          </a:p>
          <a:p>
            <a:r>
              <a:rPr lang="en-AU" dirty="0" smtClean="0"/>
              <a:t>If you read the supporting materials and you think you’ve found a bug, please come and talk to me.</a:t>
            </a:r>
          </a:p>
          <a:p>
            <a:r>
              <a:rPr lang="en-AU" dirty="0" smtClean="0"/>
              <a:t>Questions?</a:t>
            </a:r>
          </a:p>
          <a:p>
            <a:pPr marL="0" indent="0">
              <a:buNone/>
            </a:pPr>
            <a:endParaRPr lang="en-AU" dirty="0"/>
          </a:p>
        </p:txBody>
      </p:sp>
    </p:spTree>
    <p:extLst>
      <p:ext uri="{BB962C8B-B14F-4D97-AF65-F5344CB8AC3E}">
        <p14:creationId xmlns:p14="http://schemas.microsoft.com/office/powerpoint/2010/main" val="4192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US" dirty="0" smtClean="0"/>
              <a:t>Why verifiable voting?</a:t>
            </a:r>
            <a:br>
              <a:rPr lang="en-US" dirty="0" smtClean="0"/>
            </a:br>
            <a:r>
              <a:rPr lang="en-US" sz="4000" i="1" dirty="0" smtClean="0"/>
              <a:t>What’s </a:t>
            </a:r>
            <a:r>
              <a:rPr lang="en-US" sz="4000" i="1" dirty="0" smtClean="0"/>
              <a:t>wrong with this picture?</a:t>
            </a:r>
            <a:endParaRPr lang="en-US" sz="4000" i="1" dirty="0"/>
          </a:p>
        </p:txBody>
      </p:sp>
      <p:pic>
        <p:nvPicPr>
          <p:cNvPr id="1027" name="Picture 3" descr="C:\Users\b-vanete\AppData\Local\Microsoft\Windows\Temporary Internet Files\Content.IE5\ST3E673Q\MC9003835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626" y="5569686"/>
            <a:ext cx="434340" cy="95646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b-vanete\AppData\Local\Microsoft\Windows\Temporary Internet Files\Content.IE5\QF067KC7\MC9004419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528" y="1840184"/>
            <a:ext cx="786537" cy="9293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b-vanete\AppData\Local\Microsoft\Windows\Temporary Internet Files\Content.IE5\DH0AT4QT\MC90043486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45821" y="1657023"/>
            <a:ext cx="1295716" cy="129571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b-vanete\AppData\Local\Microsoft\Windows\Temporary Internet Files\Content.IE5\ST3E673Q\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0200" y="1749178"/>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b-vanete\AppData\Local\Microsoft\Windows\Temporary Internet Files\Content.IE5\QF067KC7\MC90043154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96523" y="3463678"/>
            <a:ext cx="1138969" cy="122763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b-vanete\AppData\Local\Microsoft\Windows\Temporary Internet Files\Content.IE5\DH0AT4QT\MC900431632[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5184" y="5273138"/>
            <a:ext cx="1378068" cy="1378068"/>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b-vanete\AppData\Local\Microsoft\Windows\Temporary Internet Files\Content.IE5\TH3WLG61\MC900389162[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9799" y="3865171"/>
            <a:ext cx="879653" cy="83850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b-vanete\AppData\Local\Microsoft\Windows\Temporary Internet Files\Content.IE5\TH3WLG61\MC900301338[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7800" y="1969087"/>
            <a:ext cx="603199" cy="50843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C:\Users\b-vanete\AppData\Local\Microsoft\Windows\Temporary Internet Files\Content.IE5\TH3WLG61\MC900301338[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01548" y="3461956"/>
            <a:ext cx="603199" cy="50843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C:\Users\b-vanete\AppData\Local\Microsoft\Windows\Temporary Internet Files\Content.IE5\TH3WLG61\MC900301338[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83947" y="2200818"/>
            <a:ext cx="603199" cy="5084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C:\Users\b-vanete\AppData\Local\Microsoft\Windows\Temporary Internet Files\Content.IE5\TH3WLG61\MC900301338[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1599" y="5707953"/>
            <a:ext cx="603199" cy="50843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V="1">
            <a:off x="1250065" y="2348621"/>
            <a:ext cx="1264535" cy="25780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535492" y="3324484"/>
            <a:ext cx="2103308" cy="78338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35492" y="3463678"/>
            <a:ext cx="2331908" cy="23207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563163" y="2725188"/>
            <a:ext cx="1923237"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170879" y="6040668"/>
            <a:ext cx="1264535" cy="25780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227397" y="3832921"/>
            <a:ext cx="1264535" cy="25780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781800" y="2438400"/>
            <a:ext cx="533400" cy="11965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pic>
        <p:nvPicPr>
          <p:cNvPr id="30" name="Picture 29" descr="img_TonyAbbottSmall206B.ashx.jpeg"/>
          <p:cNvPicPr>
            <a:picLocks noChangeAspect="1"/>
          </p:cNvPicPr>
          <p:nvPr/>
        </p:nvPicPr>
        <p:blipFill>
          <a:blip r:embed="rId10" cstate="print"/>
          <a:stretch>
            <a:fillRect/>
          </a:stretch>
        </p:blipFill>
        <p:spPr>
          <a:xfrm>
            <a:off x="7315200" y="1752600"/>
            <a:ext cx="1606800" cy="990600"/>
          </a:xfrm>
          <a:prstGeom prst="rect">
            <a:avLst/>
          </a:prstGeom>
        </p:spPr>
      </p:pic>
      <p:pic>
        <p:nvPicPr>
          <p:cNvPr id="31" name="Picture 30" descr="padlock_box.png"/>
          <p:cNvPicPr>
            <a:picLocks noChangeAspect="1"/>
          </p:cNvPicPr>
          <p:nvPr/>
        </p:nvPicPr>
        <p:blipFill>
          <a:blip r:embed="rId11" cstate="print"/>
          <a:stretch>
            <a:fillRect/>
          </a:stretch>
        </p:blipFill>
        <p:spPr>
          <a:xfrm>
            <a:off x="3923928" y="1844824"/>
            <a:ext cx="845311" cy="936104"/>
          </a:xfrm>
          <a:prstGeom prst="rect">
            <a:avLst/>
          </a:prstGeom>
        </p:spPr>
      </p:pic>
      <p:pic>
        <p:nvPicPr>
          <p:cNvPr id="33" name="Picture 32" descr="12236155211606767678djmx1_cadenas_3_svg_med.png"/>
          <p:cNvPicPr>
            <a:picLocks noChangeAspect="1"/>
          </p:cNvPicPr>
          <p:nvPr/>
        </p:nvPicPr>
        <p:blipFill>
          <a:blip r:embed="rId12" cstate="print"/>
          <a:stretch>
            <a:fillRect/>
          </a:stretch>
        </p:blipFill>
        <p:spPr>
          <a:xfrm>
            <a:off x="4499992" y="2204864"/>
            <a:ext cx="198224" cy="277327"/>
          </a:xfrm>
          <a:prstGeom prst="rect">
            <a:avLst/>
          </a:prstGeom>
        </p:spPr>
      </p:pic>
      <p:pic>
        <p:nvPicPr>
          <p:cNvPr id="34" name="Picture 33" descr="padlock_box.png"/>
          <p:cNvPicPr>
            <a:picLocks noChangeAspect="1"/>
          </p:cNvPicPr>
          <p:nvPr/>
        </p:nvPicPr>
        <p:blipFill>
          <a:blip r:embed="rId11" cstate="print"/>
          <a:stretch>
            <a:fillRect/>
          </a:stretch>
        </p:blipFill>
        <p:spPr>
          <a:xfrm>
            <a:off x="3995936" y="2852936"/>
            <a:ext cx="845311" cy="936104"/>
          </a:xfrm>
          <a:prstGeom prst="rect">
            <a:avLst/>
          </a:prstGeom>
        </p:spPr>
      </p:pic>
      <p:pic>
        <p:nvPicPr>
          <p:cNvPr id="35" name="Picture 34" descr="12236155211606767678djmx1_cadenas_3_svg_med.png"/>
          <p:cNvPicPr>
            <a:picLocks noChangeAspect="1"/>
          </p:cNvPicPr>
          <p:nvPr/>
        </p:nvPicPr>
        <p:blipFill>
          <a:blip r:embed="rId12" cstate="print"/>
          <a:stretch>
            <a:fillRect/>
          </a:stretch>
        </p:blipFill>
        <p:spPr>
          <a:xfrm>
            <a:off x="4572000" y="3212976"/>
            <a:ext cx="198224" cy="277327"/>
          </a:xfrm>
          <a:prstGeom prst="rect">
            <a:avLst/>
          </a:prstGeom>
        </p:spPr>
      </p:pic>
      <p:pic>
        <p:nvPicPr>
          <p:cNvPr id="36" name="Picture 35" descr="padlock_box.png"/>
          <p:cNvPicPr>
            <a:picLocks noChangeAspect="1"/>
          </p:cNvPicPr>
          <p:nvPr/>
        </p:nvPicPr>
        <p:blipFill>
          <a:blip r:embed="rId11" cstate="print"/>
          <a:stretch>
            <a:fillRect/>
          </a:stretch>
        </p:blipFill>
        <p:spPr>
          <a:xfrm>
            <a:off x="3923928" y="4005064"/>
            <a:ext cx="845311" cy="936104"/>
          </a:xfrm>
          <a:prstGeom prst="rect">
            <a:avLst/>
          </a:prstGeom>
        </p:spPr>
      </p:pic>
      <p:pic>
        <p:nvPicPr>
          <p:cNvPr id="37" name="Picture 36" descr="12236155211606767678djmx1_cadenas_3_svg_med.png"/>
          <p:cNvPicPr>
            <a:picLocks noChangeAspect="1"/>
          </p:cNvPicPr>
          <p:nvPr/>
        </p:nvPicPr>
        <p:blipFill>
          <a:blip r:embed="rId12" cstate="print"/>
          <a:stretch>
            <a:fillRect/>
          </a:stretch>
        </p:blipFill>
        <p:spPr>
          <a:xfrm>
            <a:off x="4499992" y="4365104"/>
            <a:ext cx="198224" cy="277327"/>
          </a:xfrm>
          <a:prstGeom prst="rect">
            <a:avLst/>
          </a:prstGeom>
        </p:spPr>
      </p:pic>
      <p:pic>
        <p:nvPicPr>
          <p:cNvPr id="38" name="Picture 37" descr="12279751991093908258rg1024_key_svg_med.png"/>
          <p:cNvPicPr>
            <a:picLocks noChangeAspect="1"/>
          </p:cNvPicPr>
          <p:nvPr/>
        </p:nvPicPr>
        <p:blipFill>
          <a:blip r:embed="rId13" cstate="print"/>
          <a:stretch>
            <a:fillRect/>
          </a:stretch>
        </p:blipFill>
        <p:spPr>
          <a:xfrm>
            <a:off x="6213900" y="1489111"/>
            <a:ext cx="576064" cy="528693"/>
          </a:xfrm>
          <a:prstGeom prst="rect">
            <a:avLst/>
          </a:prstGeom>
          <a:solidFill>
            <a:srgbClr val="FFCC00"/>
          </a:solidFill>
        </p:spPr>
      </p:pic>
      <p:sp>
        <p:nvSpPr>
          <p:cNvPr id="39" name="TextBox 38"/>
          <p:cNvSpPr txBox="1"/>
          <p:nvPr/>
        </p:nvSpPr>
        <p:spPr>
          <a:xfrm>
            <a:off x="5724128" y="3429000"/>
            <a:ext cx="4216988" cy="954107"/>
          </a:xfrm>
          <a:prstGeom prst="rect">
            <a:avLst/>
          </a:prstGeom>
          <a:noFill/>
        </p:spPr>
        <p:txBody>
          <a:bodyPr wrap="none" rtlCol="0">
            <a:spAutoFit/>
          </a:bodyPr>
          <a:lstStyle/>
          <a:p>
            <a:r>
              <a:rPr lang="en-AU" dirty="0" smtClean="0">
                <a:solidFill>
                  <a:schemeClr val="tx1"/>
                </a:solidFill>
              </a:rPr>
              <a:t>Electoral Commission server</a:t>
            </a:r>
          </a:p>
          <a:p>
            <a:r>
              <a:rPr lang="en-AU" dirty="0" smtClean="0">
                <a:solidFill>
                  <a:schemeClr val="tx1"/>
                </a:solidFill>
              </a:rPr>
              <a:t>with decryption key</a:t>
            </a:r>
          </a:p>
        </p:txBody>
      </p:sp>
      <p:sp>
        <p:nvSpPr>
          <p:cNvPr id="40" name="TextBox 39"/>
          <p:cNvSpPr txBox="1"/>
          <p:nvPr/>
        </p:nvSpPr>
        <p:spPr>
          <a:xfrm>
            <a:off x="107504" y="1628800"/>
            <a:ext cx="1091261" cy="523220"/>
          </a:xfrm>
          <a:prstGeom prst="rect">
            <a:avLst/>
          </a:prstGeom>
          <a:noFill/>
        </p:spPr>
        <p:txBody>
          <a:bodyPr wrap="none" rtlCol="0">
            <a:spAutoFit/>
          </a:bodyPr>
          <a:lstStyle/>
          <a:p>
            <a:r>
              <a:rPr lang="en-AU" dirty="0" smtClean="0">
                <a:solidFill>
                  <a:schemeClr val="tx1"/>
                </a:solidFill>
              </a:rPr>
              <a:t>Voters</a:t>
            </a:r>
            <a:endParaRPr lang="en-AU" dirty="0">
              <a:solidFill>
                <a:schemeClr val="tx1"/>
              </a:solidFill>
            </a:endParaRPr>
          </a:p>
        </p:txBody>
      </p:sp>
      <p:sp>
        <p:nvSpPr>
          <p:cNvPr id="41" name="TextBox 40"/>
          <p:cNvSpPr txBox="1"/>
          <p:nvPr/>
        </p:nvSpPr>
        <p:spPr>
          <a:xfrm>
            <a:off x="2339752" y="1484784"/>
            <a:ext cx="745717" cy="523220"/>
          </a:xfrm>
          <a:prstGeom prst="rect">
            <a:avLst/>
          </a:prstGeom>
          <a:noFill/>
        </p:spPr>
        <p:txBody>
          <a:bodyPr wrap="none" rtlCol="0">
            <a:spAutoFit/>
          </a:bodyPr>
          <a:lstStyle/>
          <a:p>
            <a:r>
              <a:rPr lang="en-AU" dirty="0" smtClean="0">
                <a:solidFill>
                  <a:schemeClr val="tx1"/>
                </a:solidFill>
              </a:rPr>
              <a:t>PCs</a:t>
            </a:r>
            <a:endParaRPr lang="en-AU" dirty="0">
              <a:solidFill>
                <a:schemeClr val="tx1"/>
              </a:solidFill>
            </a:endParaRPr>
          </a:p>
        </p:txBody>
      </p:sp>
      <p:sp>
        <p:nvSpPr>
          <p:cNvPr id="42" name="TextBox 41"/>
          <p:cNvSpPr txBox="1"/>
          <p:nvPr/>
        </p:nvSpPr>
        <p:spPr>
          <a:xfrm>
            <a:off x="3707904" y="1484784"/>
            <a:ext cx="2465996" cy="523220"/>
          </a:xfrm>
          <a:prstGeom prst="rect">
            <a:avLst/>
          </a:prstGeom>
          <a:noFill/>
        </p:spPr>
        <p:txBody>
          <a:bodyPr wrap="none" rtlCol="0">
            <a:spAutoFit/>
          </a:bodyPr>
          <a:lstStyle/>
          <a:p>
            <a:r>
              <a:rPr lang="en-AU" dirty="0" smtClean="0">
                <a:solidFill>
                  <a:schemeClr val="tx1"/>
                </a:solidFill>
              </a:rPr>
              <a:t>Encrypted votes</a:t>
            </a:r>
            <a:endParaRPr lang="en-AU" dirty="0">
              <a:solidFill>
                <a:schemeClr val="tx1"/>
              </a:solidFill>
            </a:endParaRPr>
          </a:p>
        </p:txBody>
      </p:sp>
      <p:sp>
        <p:nvSpPr>
          <p:cNvPr id="44" name="TextBox 43"/>
          <p:cNvSpPr txBox="1"/>
          <p:nvPr/>
        </p:nvSpPr>
        <p:spPr>
          <a:xfrm>
            <a:off x="7092280" y="1412776"/>
            <a:ext cx="2662908" cy="523220"/>
          </a:xfrm>
          <a:prstGeom prst="rect">
            <a:avLst/>
          </a:prstGeom>
          <a:noFill/>
        </p:spPr>
        <p:txBody>
          <a:bodyPr wrap="none" rtlCol="0">
            <a:spAutoFit/>
          </a:bodyPr>
          <a:lstStyle/>
          <a:p>
            <a:r>
              <a:rPr lang="en-AU" dirty="0" smtClean="0">
                <a:solidFill>
                  <a:schemeClr val="tx1"/>
                </a:solidFill>
              </a:rPr>
              <a:t>Election outcome</a:t>
            </a:r>
            <a:endParaRPr lang="en-AU" dirty="0">
              <a:solidFill>
                <a:schemeClr val="tx1"/>
              </a:solidFill>
            </a:endParaRPr>
          </a:p>
        </p:txBody>
      </p:sp>
      <p:sp>
        <p:nvSpPr>
          <p:cNvPr id="45" name="TextBox 44"/>
          <p:cNvSpPr txBox="1"/>
          <p:nvPr/>
        </p:nvSpPr>
        <p:spPr>
          <a:xfrm>
            <a:off x="3851920" y="4437112"/>
            <a:ext cx="465192" cy="276999"/>
          </a:xfrm>
          <a:prstGeom prst="rect">
            <a:avLst/>
          </a:prstGeom>
          <a:noFill/>
        </p:spPr>
        <p:txBody>
          <a:bodyPr wrap="none" rtlCol="0">
            <a:spAutoFit/>
          </a:bodyPr>
          <a:lstStyle/>
          <a:p>
            <a:r>
              <a:rPr lang="en-AU" sz="1200" dirty="0" smtClean="0"/>
              <a:t>RSA</a:t>
            </a:r>
            <a:endParaRPr lang="en-AU" sz="1200" dirty="0"/>
          </a:p>
        </p:txBody>
      </p:sp>
      <p:sp>
        <p:nvSpPr>
          <p:cNvPr id="46" name="TextBox 45"/>
          <p:cNvSpPr txBox="1"/>
          <p:nvPr/>
        </p:nvSpPr>
        <p:spPr>
          <a:xfrm>
            <a:off x="3923928" y="3284984"/>
            <a:ext cx="465192" cy="276999"/>
          </a:xfrm>
          <a:prstGeom prst="rect">
            <a:avLst/>
          </a:prstGeom>
          <a:noFill/>
        </p:spPr>
        <p:txBody>
          <a:bodyPr wrap="none" rtlCol="0">
            <a:spAutoFit/>
          </a:bodyPr>
          <a:lstStyle/>
          <a:p>
            <a:r>
              <a:rPr lang="en-AU" sz="1200" dirty="0" smtClean="0"/>
              <a:t>RSA</a:t>
            </a:r>
            <a:endParaRPr lang="en-AU" sz="1200" dirty="0"/>
          </a:p>
        </p:txBody>
      </p:sp>
      <p:sp>
        <p:nvSpPr>
          <p:cNvPr id="47" name="TextBox 46"/>
          <p:cNvSpPr txBox="1"/>
          <p:nvPr/>
        </p:nvSpPr>
        <p:spPr>
          <a:xfrm>
            <a:off x="3851920" y="2276872"/>
            <a:ext cx="465192" cy="276999"/>
          </a:xfrm>
          <a:prstGeom prst="rect">
            <a:avLst/>
          </a:prstGeom>
          <a:noFill/>
        </p:spPr>
        <p:txBody>
          <a:bodyPr wrap="none" rtlCol="0">
            <a:spAutoFit/>
          </a:bodyPr>
          <a:lstStyle/>
          <a:p>
            <a:r>
              <a:rPr lang="en-AU" sz="1200" dirty="0" smtClean="0"/>
              <a:t>RSA</a:t>
            </a:r>
            <a:endParaRPr lang="en-AU" sz="1200" dirty="0"/>
          </a:p>
        </p:txBody>
      </p:sp>
    </p:spTree>
    <p:extLst>
      <p:ext uri="{BB962C8B-B14F-4D97-AF65-F5344CB8AC3E}">
        <p14:creationId xmlns:p14="http://schemas.microsoft.com/office/powerpoint/2010/main" val="1309131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dirty="0" smtClean="0"/>
              <a:t>The </a:t>
            </a:r>
            <a:r>
              <a:rPr lang="en-AU" dirty="0" smtClean="0"/>
              <a:t>main idea</a:t>
            </a:r>
            <a:endParaRPr lang="en-AU" dirty="0" smtClean="0"/>
          </a:p>
        </p:txBody>
      </p:sp>
      <p:sp>
        <p:nvSpPr>
          <p:cNvPr id="10243" name="Content Placeholder 2"/>
          <p:cNvSpPr>
            <a:spLocks noGrp="1"/>
          </p:cNvSpPr>
          <p:nvPr>
            <p:ph idx="1"/>
          </p:nvPr>
        </p:nvSpPr>
        <p:spPr/>
        <p:txBody>
          <a:bodyPr>
            <a:normAutofit/>
          </a:bodyPr>
          <a:lstStyle/>
          <a:p>
            <a:r>
              <a:rPr lang="en-AU" dirty="0" smtClean="0"/>
              <a:t>This talk is about how to adapt a verifiable cryptographic voting system called </a:t>
            </a:r>
            <a:r>
              <a:rPr lang="en-US" dirty="0" smtClean="0"/>
              <a:t>Prêt à Voter to Victorian State Elections.</a:t>
            </a:r>
          </a:p>
          <a:p>
            <a:pPr lvl="1"/>
            <a:r>
              <a:rPr lang="en-US" dirty="0" smtClean="0"/>
              <a:t>It’s an attendance system designed for privacy and </a:t>
            </a:r>
            <a:r>
              <a:rPr lang="en-US" dirty="0" smtClean="0"/>
              <a:t>verifiability</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GB" altLang="zh-CN" smtClean="0">
                <a:ea typeface="宋体" pitchFamily="2" charset="-122"/>
              </a:rPr>
              <a:t>The challenge</a:t>
            </a:r>
            <a:endParaRPr lang="en-US" smtClean="0"/>
          </a:p>
        </p:txBody>
      </p:sp>
      <p:sp>
        <p:nvSpPr>
          <p:cNvPr id="30725" name="Rectangle 3"/>
          <p:cNvSpPr>
            <a:spLocks noGrp="1" noChangeArrowheads="1"/>
          </p:cNvSpPr>
          <p:nvPr>
            <p:ph idx="1"/>
          </p:nvPr>
        </p:nvSpPr>
        <p:spPr/>
        <p:txBody>
          <a:bodyPr/>
          <a:lstStyle/>
          <a:p>
            <a:pPr eaLnBrk="1" hangingPunct="1">
              <a:lnSpc>
                <a:spcPct val="90000"/>
              </a:lnSpc>
            </a:pPr>
            <a:r>
              <a:rPr lang="en-GB" altLang="zh-CN" dirty="0" smtClean="0">
                <a:ea typeface="宋体" pitchFamily="2" charset="-122"/>
              </a:rPr>
              <a:t>Vote privacy is relatively easy</a:t>
            </a:r>
          </a:p>
          <a:p>
            <a:pPr lvl="1" eaLnBrk="1" hangingPunct="1">
              <a:lnSpc>
                <a:spcPct val="90000"/>
              </a:lnSpc>
            </a:pPr>
            <a:r>
              <a:rPr lang="en-GB" altLang="zh-CN" dirty="0" smtClean="0">
                <a:ea typeface="宋体" pitchFamily="2" charset="-122"/>
              </a:rPr>
              <a:t>Using standard crypto and a completely trusted decryption &amp; counting system</a:t>
            </a:r>
          </a:p>
          <a:p>
            <a:pPr eaLnBrk="1" hangingPunct="1">
              <a:lnSpc>
                <a:spcPct val="90000"/>
              </a:lnSpc>
            </a:pPr>
            <a:r>
              <a:rPr lang="en-GB" altLang="zh-CN" dirty="0" smtClean="0">
                <a:ea typeface="宋体" pitchFamily="2" charset="-122"/>
              </a:rPr>
              <a:t>Verifiability is relatively easy</a:t>
            </a:r>
          </a:p>
          <a:p>
            <a:pPr lvl="1" eaLnBrk="1" hangingPunct="1">
              <a:lnSpc>
                <a:spcPct val="90000"/>
              </a:lnSpc>
            </a:pPr>
            <a:r>
              <a:rPr lang="en-GB" altLang="zh-CN" dirty="0" smtClean="0">
                <a:ea typeface="宋体" pitchFamily="2" charset="-122"/>
              </a:rPr>
              <a:t>If you don’t care about privacy: just make all the votes public</a:t>
            </a:r>
          </a:p>
          <a:p>
            <a:pPr eaLnBrk="1" hangingPunct="1">
              <a:lnSpc>
                <a:spcPct val="90000"/>
              </a:lnSpc>
            </a:pPr>
            <a:r>
              <a:rPr lang="en-GB" altLang="zh-CN" dirty="0" smtClean="0">
                <a:ea typeface="宋体" pitchFamily="2" charset="-122"/>
              </a:rPr>
              <a:t>The challenge is to do both:</a:t>
            </a:r>
          </a:p>
          <a:p>
            <a:pPr lvl="1" eaLnBrk="1" hangingPunct="1">
              <a:lnSpc>
                <a:spcPct val="90000"/>
              </a:lnSpc>
            </a:pPr>
            <a:r>
              <a:rPr lang="en-GB" altLang="zh-CN" i="1" dirty="0" smtClean="0">
                <a:solidFill>
                  <a:schemeClr val="accent2"/>
                </a:solidFill>
                <a:ea typeface="宋体" pitchFamily="2" charset="-122"/>
              </a:rPr>
              <a:t>verifiably accurate results that preserve privacy</a:t>
            </a:r>
            <a:endParaRPr lang="en-GB" altLang="zh-CN" i="1" dirty="0" smtClean="0">
              <a:solidFill>
                <a:schemeClr val="accent2"/>
              </a:solidFill>
              <a:ea typeface="宋体" pitchFamily="2" charset="-122"/>
            </a:endParaRPr>
          </a:p>
          <a:p>
            <a:pPr eaLnBrk="1" hangingPunct="1">
              <a:lnSpc>
                <a:spcPct val="90000"/>
              </a:lnSpc>
            </a:pPr>
            <a:r>
              <a:rPr lang="en-GB" altLang="zh-CN" dirty="0" smtClean="0">
                <a:ea typeface="宋体" pitchFamily="2" charset="-122"/>
              </a:rPr>
              <a:t>Verify the election not the system!</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eaLnBrk="1" hangingPunct="1"/>
            <a:r>
              <a:rPr lang="en-GB" altLang="zh-CN" dirty="0" smtClean="0">
                <a:ea typeface="宋体" pitchFamily="2" charset="-122"/>
              </a:rPr>
              <a:t>Voter-verifiability </a:t>
            </a:r>
            <a:r>
              <a:rPr lang="en-GB" altLang="zh-CN" dirty="0" smtClean="0">
                <a:ea typeface="宋体" pitchFamily="2" charset="-122"/>
              </a:rPr>
              <a:t>overview</a:t>
            </a:r>
            <a:endParaRPr lang="en-US" dirty="0" smtClean="0"/>
          </a:p>
        </p:txBody>
      </p:sp>
      <p:sp>
        <p:nvSpPr>
          <p:cNvPr id="33798" name="Rectangle 3"/>
          <p:cNvSpPr>
            <a:spLocks noGrp="1" noChangeArrowheads="1"/>
          </p:cNvSpPr>
          <p:nvPr>
            <p:ph idx="1"/>
          </p:nvPr>
        </p:nvSpPr>
        <p:spPr/>
        <p:txBody>
          <a:bodyPr>
            <a:normAutofit fontScale="92500" lnSpcReduction="20000"/>
          </a:bodyPr>
          <a:lstStyle/>
          <a:p>
            <a:r>
              <a:rPr lang="en-US" sz="2800" dirty="0" smtClean="0"/>
              <a:t>Each voter can </a:t>
            </a:r>
            <a:r>
              <a:rPr lang="en-US" sz="2800" dirty="0"/>
              <a:t>check that </a:t>
            </a:r>
            <a:r>
              <a:rPr lang="en-US" sz="2800" dirty="0" smtClean="0"/>
              <a:t>their vote </a:t>
            </a:r>
            <a:r>
              <a:rPr lang="en-US" sz="2800" dirty="0"/>
              <a:t>is recorded as </a:t>
            </a:r>
            <a:r>
              <a:rPr lang="en-US" sz="2800" dirty="0" smtClean="0"/>
              <a:t>they intended</a:t>
            </a:r>
          </a:p>
          <a:p>
            <a:pPr lvl="1"/>
            <a:r>
              <a:rPr lang="en-US" sz="2400" dirty="0" smtClean="0"/>
              <a:t>Using a polling-place protocol described here</a:t>
            </a:r>
          </a:p>
          <a:p>
            <a:r>
              <a:rPr lang="en-US" dirty="0" smtClean="0"/>
              <a:t>The voter leaves the polling place with an encrypted receipt</a:t>
            </a:r>
          </a:p>
          <a:p>
            <a:pPr lvl="1"/>
            <a:r>
              <a:rPr lang="en-US" dirty="0" smtClean="0"/>
              <a:t>Encodes their vote</a:t>
            </a:r>
          </a:p>
          <a:p>
            <a:pPr lvl="1"/>
            <a:r>
              <a:rPr lang="en-US" dirty="0" smtClean="0"/>
              <a:t>Doesn’t reveal how they voted</a:t>
            </a:r>
          </a:p>
          <a:p>
            <a:r>
              <a:rPr lang="en-US" dirty="0" smtClean="0"/>
              <a:t>All the receipts (i.e. encrypted votes) are published</a:t>
            </a:r>
            <a:endParaRPr lang="en-US" dirty="0"/>
          </a:p>
          <a:p>
            <a:pPr lvl="1"/>
            <a:r>
              <a:rPr lang="en-US" sz="2400" dirty="0" smtClean="0"/>
              <a:t>The voter or a proxy can </a:t>
            </a:r>
            <a:r>
              <a:rPr lang="en-US" sz="2400" dirty="0"/>
              <a:t>check that it’s properly included in the count</a:t>
            </a:r>
          </a:p>
          <a:p>
            <a:r>
              <a:rPr lang="en-US" sz="2800" dirty="0" smtClean="0"/>
              <a:t>Anyone </a:t>
            </a:r>
            <a:r>
              <a:rPr lang="en-US" sz="2800" dirty="0"/>
              <a:t>can check that the set of cast votes is properly shuffled &amp; decrypted</a:t>
            </a:r>
          </a:p>
          <a:p>
            <a:pPr lvl="1"/>
            <a:r>
              <a:rPr lang="en-US" sz="2400" dirty="0" smtClean="0"/>
              <a:t>While privacy </a:t>
            </a:r>
            <a:r>
              <a:rPr lang="en-US" sz="2400" dirty="0"/>
              <a:t>is </a:t>
            </a:r>
            <a:r>
              <a:rPr lang="en-US" sz="2400" dirty="0" smtClean="0"/>
              <a:t>preserved</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requirements</a:t>
            </a:r>
            <a:endParaRPr lang="en-AU" dirty="0"/>
          </a:p>
        </p:txBody>
      </p:sp>
      <p:sp>
        <p:nvSpPr>
          <p:cNvPr id="3" name="Content Placeholder 2"/>
          <p:cNvSpPr>
            <a:spLocks noGrp="1"/>
          </p:cNvSpPr>
          <p:nvPr>
            <p:ph idx="1"/>
          </p:nvPr>
        </p:nvSpPr>
        <p:spPr/>
        <p:txBody>
          <a:bodyPr>
            <a:normAutofit/>
          </a:bodyPr>
          <a:lstStyle/>
          <a:p>
            <a:r>
              <a:rPr lang="en-AU" dirty="0"/>
              <a:t>Let’s demonstrate that the system does the right thing, even if some of the computers are compromised</a:t>
            </a:r>
          </a:p>
          <a:p>
            <a:pPr lvl="1"/>
            <a:r>
              <a:rPr lang="en-AU" dirty="0" smtClean="0"/>
              <a:t>This </a:t>
            </a:r>
            <a:r>
              <a:rPr lang="en-AU" dirty="0"/>
              <a:t>is how ordinary paper-based elections work</a:t>
            </a:r>
          </a:p>
          <a:p>
            <a:pPr lvl="2"/>
            <a:r>
              <a:rPr lang="en-AU" dirty="0"/>
              <a:t>At least most of the </a:t>
            </a:r>
            <a:r>
              <a:rPr lang="en-AU" dirty="0" smtClean="0"/>
              <a:t>time</a:t>
            </a:r>
          </a:p>
          <a:p>
            <a:r>
              <a:rPr lang="en-AU" dirty="0" smtClean="0"/>
              <a:t>Other requirements like usability, robustness, security from outside attack, </a:t>
            </a:r>
            <a:r>
              <a:rPr lang="en-AU" dirty="0" err="1" smtClean="0"/>
              <a:t>etc</a:t>
            </a:r>
            <a:r>
              <a:rPr lang="en-AU" dirty="0" smtClean="0"/>
              <a:t> are also important</a:t>
            </a:r>
          </a:p>
          <a:p>
            <a:pPr lvl="1"/>
            <a:r>
              <a:rPr lang="en-AU" dirty="0" smtClean="0"/>
              <a:t>But not part of this talk</a:t>
            </a:r>
            <a:endParaRPr lang="en-AU" dirty="0"/>
          </a:p>
        </p:txBody>
      </p:sp>
    </p:spTree>
    <p:extLst>
      <p:ext uri="{BB962C8B-B14F-4D97-AF65-F5344CB8AC3E}">
        <p14:creationId xmlns:p14="http://schemas.microsoft.com/office/powerpoint/2010/main" val="1041292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Talk outline</a:t>
            </a:r>
            <a:endParaRPr lang="en-AU" dirty="0"/>
          </a:p>
        </p:txBody>
      </p:sp>
      <p:sp>
        <p:nvSpPr>
          <p:cNvPr id="3" name="Content Placeholder 2"/>
          <p:cNvSpPr>
            <a:spLocks noGrp="1"/>
          </p:cNvSpPr>
          <p:nvPr>
            <p:ph idx="1"/>
          </p:nvPr>
        </p:nvSpPr>
        <p:spPr/>
        <p:txBody>
          <a:bodyPr/>
          <a:lstStyle/>
          <a:p>
            <a:r>
              <a:rPr lang="en-AU" dirty="0" smtClean="0">
                <a:solidFill>
                  <a:schemeClr val="accent1"/>
                </a:solidFill>
              </a:rPr>
              <a:t>Voting</a:t>
            </a:r>
            <a:endParaRPr lang="en-AU" dirty="0" smtClean="0">
              <a:solidFill>
                <a:schemeClr val="accent1"/>
              </a:solidFill>
            </a:endParaRPr>
          </a:p>
          <a:p>
            <a:r>
              <a:rPr lang="en-AU" dirty="0" smtClean="0"/>
              <a:t>Checking from home that </a:t>
            </a:r>
            <a:r>
              <a:rPr lang="en-AU" dirty="0" smtClean="0"/>
              <a:t>your vote is there</a:t>
            </a:r>
            <a:endParaRPr lang="en-AU" dirty="0" smtClean="0"/>
          </a:p>
          <a:p>
            <a:r>
              <a:rPr lang="en-AU" dirty="0" smtClean="0"/>
              <a:t>Verifying </a:t>
            </a:r>
            <a:r>
              <a:rPr lang="en-AU" dirty="0" smtClean="0"/>
              <a:t>shuffling and decryption</a:t>
            </a:r>
            <a:endParaRPr lang="en-AU" dirty="0" smtClean="0"/>
          </a:p>
          <a:p>
            <a:r>
              <a:rPr lang="en-AU" dirty="0"/>
              <a:t>P</a:t>
            </a:r>
            <a:r>
              <a:rPr lang="en-AU" dirty="0" smtClean="0"/>
              <a:t>rivacy</a:t>
            </a:r>
            <a:endParaRPr lang="en-AU" dirty="0"/>
          </a:p>
        </p:txBody>
      </p:sp>
    </p:spTree>
    <p:extLst>
      <p:ext uri="{BB962C8B-B14F-4D97-AF65-F5344CB8AC3E}">
        <p14:creationId xmlns:p14="http://schemas.microsoft.com/office/powerpoint/2010/main" val="1209822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95536" y="188640"/>
            <a:ext cx="8229600" cy="1143000"/>
          </a:xfrm>
        </p:spPr>
        <p:txBody>
          <a:bodyPr/>
          <a:lstStyle/>
          <a:p>
            <a:pPr eaLnBrk="1" hangingPunct="1"/>
            <a:r>
              <a:rPr lang="en-GB" altLang="zh-CN" dirty="0" err="1" smtClean="0">
                <a:ea typeface="宋体" pitchFamily="2" charset="-122"/>
              </a:rPr>
              <a:t>Pr</a:t>
            </a:r>
            <a:r>
              <a:rPr lang="en-US" dirty="0" smtClean="0"/>
              <a:t>ê</a:t>
            </a:r>
            <a:r>
              <a:rPr lang="en-GB" altLang="zh-CN" dirty="0" smtClean="0">
                <a:ea typeface="宋体" pitchFamily="2" charset="-122"/>
              </a:rPr>
              <a:t>t </a:t>
            </a:r>
            <a:r>
              <a:rPr lang="en-US" dirty="0" smtClean="0"/>
              <a:t>à</a:t>
            </a:r>
            <a:r>
              <a:rPr lang="en-GB" altLang="zh-CN" dirty="0" smtClean="0">
                <a:ea typeface="宋体" pitchFamily="2" charset="-122"/>
              </a:rPr>
              <a:t> Voter</a:t>
            </a:r>
            <a:endParaRPr lang="en-US" dirty="0" smtClean="0"/>
          </a:p>
        </p:txBody>
      </p:sp>
      <p:sp>
        <p:nvSpPr>
          <p:cNvPr id="11268" name="Rectangle 3"/>
          <p:cNvSpPr>
            <a:spLocks noGrp="1" noChangeArrowheads="1"/>
          </p:cNvSpPr>
          <p:nvPr>
            <p:ph idx="1"/>
          </p:nvPr>
        </p:nvSpPr>
        <p:spPr>
          <a:xfrm>
            <a:off x="71438" y="1571625"/>
            <a:ext cx="4929187" cy="4525963"/>
          </a:xfrm>
        </p:spPr>
        <p:txBody>
          <a:bodyPr>
            <a:normAutofit lnSpcReduction="10000"/>
          </a:bodyPr>
          <a:lstStyle/>
          <a:p>
            <a:pPr eaLnBrk="1" hangingPunct="1">
              <a:lnSpc>
                <a:spcPct val="80000"/>
              </a:lnSpc>
            </a:pPr>
            <a:r>
              <a:rPr lang="en-GB" altLang="zh-CN" sz="2800" dirty="0" smtClean="0">
                <a:ea typeface="宋体" pitchFamily="2" charset="-122"/>
              </a:rPr>
              <a:t>Uses pre-prepared </a:t>
            </a:r>
            <a:r>
              <a:rPr lang="en-GB" altLang="zh-CN" sz="2800" dirty="0" smtClean="0">
                <a:ea typeface="宋体" pitchFamily="2" charset="-122"/>
              </a:rPr>
              <a:t>paper ballot </a:t>
            </a:r>
            <a:r>
              <a:rPr lang="en-GB" altLang="zh-CN" sz="2800" dirty="0" smtClean="0">
                <a:ea typeface="宋体" pitchFamily="2" charset="-122"/>
              </a:rPr>
              <a:t>forms that encode the vote in familiar form.</a:t>
            </a:r>
          </a:p>
          <a:p>
            <a:pPr eaLnBrk="1" hangingPunct="1">
              <a:lnSpc>
                <a:spcPct val="80000"/>
              </a:lnSpc>
            </a:pPr>
            <a:r>
              <a:rPr lang="en-GB" altLang="zh-CN" sz="2800" dirty="0" smtClean="0">
                <a:solidFill>
                  <a:srgbClr val="FF0000"/>
                </a:solidFill>
                <a:ea typeface="宋体" pitchFamily="2" charset="-122"/>
              </a:rPr>
              <a:t>The candidate list is </a:t>
            </a:r>
            <a:r>
              <a:rPr lang="en-GB" altLang="zh-CN" sz="2800" b="1" dirty="0" smtClean="0">
                <a:solidFill>
                  <a:srgbClr val="FF0000"/>
                </a:solidFill>
                <a:ea typeface="宋体" pitchFamily="2" charset="-122"/>
              </a:rPr>
              <a:t>randomised</a:t>
            </a:r>
            <a:r>
              <a:rPr lang="en-GB" altLang="zh-CN" sz="2800" dirty="0" smtClean="0">
                <a:solidFill>
                  <a:srgbClr val="FF0000"/>
                </a:solidFill>
                <a:ea typeface="宋体" pitchFamily="2" charset="-122"/>
              </a:rPr>
              <a:t> for each ballot form.</a:t>
            </a:r>
          </a:p>
          <a:p>
            <a:pPr eaLnBrk="1" hangingPunct="1">
              <a:lnSpc>
                <a:spcPct val="80000"/>
              </a:lnSpc>
            </a:pPr>
            <a:r>
              <a:rPr lang="en-GB" altLang="zh-CN" sz="2800" dirty="0" smtClean="0">
                <a:ea typeface="宋体" pitchFamily="2" charset="-122"/>
              </a:rPr>
              <a:t>Information defining the candidate list is encrypted in an “onion” value printed on each ballot form</a:t>
            </a:r>
            <a:r>
              <a:rPr lang="en-GB" altLang="zh-CN" sz="2800" dirty="0" smtClean="0">
                <a:ea typeface="宋体" pitchFamily="2" charset="-122"/>
              </a:rPr>
              <a:t>.</a:t>
            </a:r>
          </a:p>
          <a:p>
            <a:pPr lvl="1" eaLnBrk="1" hangingPunct="1">
              <a:lnSpc>
                <a:spcPct val="80000"/>
              </a:lnSpc>
            </a:pPr>
            <a:r>
              <a:rPr lang="en-GB" altLang="zh-CN" sz="2400" dirty="0" smtClean="0">
                <a:ea typeface="宋体" pitchFamily="2" charset="-122"/>
              </a:rPr>
              <a:t>Actually, we print a serial number that points to the encrypted values in a public table</a:t>
            </a:r>
            <a:endParaRPr lang="en-GB" altLang="zh-CN" sz="2400" dirty="0" smtClean="0">
              <a:ea typeface="宋体" pitchFamily="2" charset="-122"/>
            </a:endParaRPr>
          </a:p>
        </p:txBody>
      </p:sp>
      <p:graphicFrame>
        <p:nvGraphicFramePr>
          <p:cNvPr id="7" name="Group 29"/>
          <p:cNvGraphicFramePr>
            <a:graphicFrameLocks/>
          </p:cNvGraphicFramePr>
          <p:nvPr>
            <p:extLst>
              <p:ext uri="{D42A27DB-BD31-4B8C-83A1-F6EECF244321}">
                <p14:modId xmlns:p14="http://schemas.microsoft.com/office/powerpoint/2010/main" val="1874842579"/>
              </p:ext>
            </p:extLst>
          </p:nvPr>
        </p:nvGraphicFramePr>
        <p:xfrm>
          <a:off x="5072063" y="1643062"/>
          <a:ext cx="2524273" cy="4594249"/>
        </p:xfrm>
        <a:graphic>
          <a:graphicData uri="http://schemas.openxmlformats.org/drawingml/2006/table">
            <a:tbl>
              <a:tblPr/>
              <a:tblGrid>
                <a:gridCol w="662693"/>
                <a:gridCol w="1861580"/>
              </a:tblGrid>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Red</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2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Green</a:t>
                      </a:r>
                      <a:endParaRPr kumimoji="0" lang="en-US" sz="20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Chequered</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Fuzzy</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56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Cross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9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altLang="zh-CN" sz="2000" b="0" i="0" u="none" strike="noStrike" cap="none" normalizeH="0" baseline="0" dirty="0" smtClean="0">
                          <a:ln>
                            <a:noFill/>
                          </a:ln>
                          <a:solidFill>
                            <a:schemeClr val="tx1"/>
                          </a:solidFill>
                          <a:effectLst/>
                          <a:latin typeface="Arial" charset="0"/>
                          <a:ea typeface="宋体" pitchFamily="2" charset="-122"/>
                          <a:cs typeface="Arial" charset="0"/>
                        </a:rPr>
                        <a:t>$rJ9*mn4R&amp;8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8" name="Rectangle 7"/>
          <p:cNvSpPr>
            <a:spLocks noChangeArrowheads="1"/>
          </p:cNvSpPr>
          <p:nvPr/>
        </p:nvSpPr>
        <p:spPr bwMode="auto">
          <a:xfrm>
            <a:off x="5143500" y="1714500"/>
            <a:ext cx="428625" cy="428625"/>
          </a:xfrm>
          <a:prstGeom prst="rect">
            <a:avLst/>
          </a:prstGeom>
          <a:solidFill>
            <a:srgbClr val="FF000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1299" name="Rectangle 8"/>
          <p:cNvSpPr>
            <a:spLocks noChangeArrowheads="1"/>
          </p:cNvSpPr>
          <p:nvPr/>
        </p:nvSpPr>
        <p:spPr bwMode="auto">
          <a:xfrm>
            <a:off x="5143500" y="4286250"/>
            <a:ext cx="428625" cy="428625"/>
          </a:xfrm>
          <a:prstGeom prst="rect">
            <a:avLst/>
          </a:prstGeom>
          <a:blipFill dpi="0" rotWithShape="1">
            <a:blip r:embed="rId2"/>
            <a:srcRect/>
            <a:stretch>
              <a:fillRect/>
            </a:stretch>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1300" name="Rectangle 9"/>
          <p:cNvSpPr>
            <a:spLocks noChangeArrowheads="1"/>
          </p:cNvSpPr>
          <p:nvPr/>
        </p:nvSpPr>
        <p:spPr bwMode="auto">
          <a:xfrm>
            <a:off x="5143500" y="3643313"/>
            <a:ext cx="428625" cy="428625"/>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57150" algn="ctr">
                <a:solidFill>
                  <a:srgbClr val="000000"/>
                </a:solidFill>
                <a:round/>
                <a:headEnd/>
                <a:tailEnd type="triangle" w="med" len="med"/>
              </a14:hiddenLine>
            </a:ext>
          </a:extLst>
        </p:spPr>
        <p:txBody>
          <a:bodyPr/>
          <a:lstStyle/>
          <a:p>
            <a:pPr algn="ctr">
              <a:spcBef>
                <a:spcPct val="20000"/>
              </a:spcBef>
              <a:buFontTx/>
              <a:buChar char="•"/>
            </a:pPr>
            <a:endParaRPr lang="en-AU"/>
          </a:p>
        </p:txBody>
      </p:sp>
      <p:sp>
        <p:nvSpPr>
          <p:cNvPr id="11301" name="Rectangle 10"/>
          <p:cNvSpPr>
            <a:spLocks noChangeArrowheads="1"/>
          </p:cNvSpPr>
          <p:nvPr/>
        </p:nvSpPr>
        <p:spPr bwMode="auto">
          <a:xfrm>
            <a:off x="5143500" y="2357438"/>
            <a:ext cx="428625" cy="428625"/>
          </a:xfrm>
          <a:prstGeom prst="rect">
            <a:avLst/>
          </a:prstGeom>
          <a:solidFill>
            <a:srgbClr val="00B050"/>
          </a:solidFill>
          <a:ln>
            <a:noFill/>
          </a:ln>
          <a:extLst>
            <a:ext uri="{91240B29-F687-4F45-9708-019B960494DF}">
              <a14:hiddenLine xmlns:a14="http://schemas.microsoft.com/office/drawing/2010/main" w="0" algn="ctr">
                <a:solidFill>
                  <a:srgbClr val="000000"/>
                </a:solidFill>
                <a:round/>
                <a:headEnd/>
                <a:tailEnd type="triangle" w="med" len="med"/>
              </a14:hiddenLine>
            </a:ext>
          </a:extLst>
        </p:spPr>
        <p:txBody>
          <a:bodyPr/>
          <a:lstStyle/>
          <a:p>
            <a:pPr algn="ctr">
              <a:spcBef>
                <a:spcPct val="20000"/>
              </a:spcBef>
              <a:buFontTx/>
              <a:buChar char="•"/>
            </a:pPr>
            <a:endParaRPr lang="en-AU"/>
          </a:p>
        </p:txBody>
      </p:sp>
      <p:pic>
        <p:nvPicPr>
          <p:cNvPr id="11303" name="Picture 13" descr="chequered_edited.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32388" y="3000375"/>
            <a:ext cx="415925"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76"/>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n-GB" sz="2800" b="0" i="0" u="none" strike="noStrike" cap="none" normalizeH="0" baseline="0" smtClean="0">
            <a:ln>
              <a:noFill/>
            </a:ln>
            <a:solidFill>
              <a:schemeClr val="bg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n-GB" sz="2800" b="0" i="0" u="none" strike="noStrike" cap="none" normalizeH="0" baseline="0" smtClean="0">
            <a:ln>
              <a:noFill/>
            </a:ln>
            <a:solidFill>
              <a:schemeClr val="bg1"/>
            </a:solidFill>
            <a:effectLst/>
            <a:latin typeface="Garamond" pitchFamily="18" charset="0"/>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TotalTime>
  <Words>1191</Words>
  <Application>Microsoft Office PowerPoint</Application>
  <PresentationFormat>On-screen Show (4:3)</PresentationFormat>
  <Paragraphs>191</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2_Custom Design</vt:lpstr>
      <vt:lpstr>1_Custom Design</vt:lpstr>
      <vt:lpstr>Flow</vt:lpstr>
      <vt:lpstr> How to vote verifiably in 2014 </vt:lpstr>
      <vt:lpstr>Disclaimer</vt:lpstr>
      <vt:lpstr>Why verifiable voting? What’s wrong with this picture?</vt:lpstr>
      <vt:lpstr>The main idea</vt:lpstr>
      <vt:lpstr>The challenge</vt:lpstr>
      <vt:lpstr>Voter-verifiability overview</vt:lpstr>
      <vt:lpstr>The requirements</vt:lpstr>
      <vt:lpstr>Talk outline</vt:lpstr>
      <vt:lpstr>Prêt à Voter</vt:lpstr>
      <vt:lpstr>Ballot auditing</vt:lpstr>
      <vt:lpstr>Voting</vt:lpstr>
      <vt:lpstr>Talk outline</vt:lpstr>
      <vt:lpstr>Checking from home that your vote is there</vt:lpstr>
      <vt:lpstr>Talk outline</vt:lpstr>
      <vt:lpstr>Verifying shuffling and decryption</vt:lpstr>
      <vt:lpstr>What’s public-key cryptography?</vt:lpstr>
      <vt:lpstr>Picture of public-key cryptography </vt:lpstr>
      <vt:lpstr>Re-randomising encryption</vt:lpstr>
      <vt:lpstr>Randomised partial checking</vt:lpstr>
      <vt:lpstr>Randomised partial checking </vt:lpstr>
      <vt:lpstr>Provable decryption step</vt:lpstr>
      <vt:lpstr>Talk outline</vt:lpstr>
      <vt:lpstr>Privacy</vt:lpstr>
      <vt:lpstr>Summary</vt:lpstr>
      <vt:lpstr>Further info</vt:lpstr>
      <vt:lpstr>Conclusion and questions</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 a Voter</dc:title>
  <dc:creator>P Y A Ryan</dc:creator>
  <cp:lastModifiedBy>Vanessa Teague</cp:lastModifiedBy>
  <cp:revision>801</cp:revision>
  <dcterms:created xsi:type="dcterms:W3CDTF">2003-06-04T13:54:21Z</dcterms:created>
  <dcterms:modified xsi:type="dcterms:W3CDTF">2013-09-03T05:35:04Z</dcterms:modified>
</cp:coreProperties>
</file>