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handoutMasterIdLst>
    <p:handoutMasterId r:id="rId34"/>
  </p:handoutMasterIdLst>
  <p:sldIdLst>
    <p:sldId id="287" r:id="rId5"/>
    <p:sldId id="257" r:id="rId6"/>
    <p:sldId id="286" r:id="rId7"/>
    <p:sldId id="258" r:id="rId8"/>
    <p:sldId id="259" r:id="rId9"/>
    <p:sldId id="288" r:id="rId10"/>
    <p:sldId id="260" r:id="rId11"/>
    <p:sldId id="289" r:id="rId12"/>
    <p:sldId id="262" r:id="rId13"/>
    <p:sldId id="263" r:id="rId14"/>
    <p:sldId id="264" r:id="rId15"/>
    <p:sldId id="265" r:id="rId16"/>
    <p:sldId id="291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781" autoAdjust="0"/>
  </p:normalViewPr>
  <p:slideViewPr>
    <p:cSldViewPr>
      <p:cViewPr varScale="1">
        <p:scale>
          <a:sx n="69" d="100"/>
          <a:sy n="69" d="100"/>
        </p:scale>
        <p:origin x="-60" y="-9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9BA8F5E3-E790-4543-8034-D4974A473010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/>
              </a:pPr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312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-11798280" y="-11797200"/>
            <a:ext cx="11793600" cy="124876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Notes Placeholder 6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79920" cy="410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7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buNone/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427288" y="0"/>
            <a:ext cx="16648113" cy="1248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0186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427288" y="0"/>
            <a:ext cx="16648113" cy="1248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0186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362825" y="-3343275"/>
            <a:ext cx="16648113" cy="1248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0186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362825" y="-3343275"/>
            <a:ext cx="16648113" cy="1248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0186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362825" y="-3343275"/>
            <a:ext cx="16648113" cy="1248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0186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427288" y="0"/>
            <a:ext cx="16648113" cy="12487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0186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9920" cy="41090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E1B6379-8EC1-4724-8B87-E558604F79F0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770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F377FA4-7ABF-4C77-93B0-DB1880A09F87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186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63525"/>
            <a:ext cx="2055812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3525"/>
            <a:ext cx="6015038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FECB12F-9177-444B-9750-0CBDA2CFE484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49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726F866-044C-4608-800D-97C7A763F7A0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563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97A1948-9BA4-470A-A29B-9378FB89DD30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155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94C9E9E-4B6C-4D6F-BA6B-999CD9E94CA8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375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54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BFF83A5-57CB-4FEA-8598-13D33003E23A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723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54F04B9-F3AF-4191-8CB0-3E8DFC0B6664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75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C0E4577-4C85-4ACF-92FC-D3B1600C1004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277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43A26AE-6DB3-441A-A824-293917BFA5D7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711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7D7B28-8FE1-4299-A477-F7299CDA9EDB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791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B1D4534-563A-443F-AAA5-A59B205EB351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883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CB46C74-B791-4BFD-B7AA-7603D11A871A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410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AA4DCB1-827F-4545-960E-85ACE913CD64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567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63525"/>
            <a:ext cx="2055812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3525"/>
            <a:ext cx="6015038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8B413C5-DCD5-4A94-9CA6-A055477DFEC9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510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23B891F-49A8-452A-809F-50D942122234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245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CBD69CE-7B48-40B5-BEC0-FC4875A56160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264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95FEC22-EDC4-4AC4-AC7A-05D02C7351E3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84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54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8083E55-18E6-4457-961A-C94FCB849D39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812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B1AC9B6-63B1-4634-94AD-6FFA691D0A60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890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4D8FB19-4139-4AC2-B1CE-BB52A75CC683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779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511DA07-95B9-4ED6-890B-43C5E04142A6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701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FBE2D65-850C-488C-8AAB-FFF30B82ADDC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557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7BED326-3BD1-4504-B0E6-22DD17FF5279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689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BEA203-68E0-463F-9625-87E09A3DCC47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535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62E1B38-E7D9-4566-8B6B-FD8707E1459A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623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63525"/>
            <a:ext cx="2055812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3525"/>
            <a:ext cx="6015038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B3AEBE6-C288-4719-973A-93FC12BAB035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5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234CAC9-0929-42D8-9B2A-D3FE07711B72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149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DA896C8-1E48-4065-B7A8-CCAB7B0814FB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331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4AF8692-9C3A-49FC-83DD-FDD2EA1CF6E8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145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54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A8C325D-FAF3-4EF9-A9D3-1158E213F00E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78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ABD269C-D9A2-4F13-9DCF-D09528EF69DC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59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B7B6689-20C1-4C7B-9A2D-378DAC1E0B46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513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54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9FC82D1-2BBD-4E7B-B82E-32C61A09ADA7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23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53EA202-FF92-428E-8AC5-B6599AF3AE02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424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B5A948D-E1C6-4B4D-A006-02532077A39D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578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634FAC-D108-4496-A0C3-97E44BC4F077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392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525F89D-6121-4D71-B5EE-FA99BB9E1EF5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251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63525"/>
            <a:ext cx="2055812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3525"/>
            <a:ext cx="6015038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BDC41F2-A27A-4180-9C5F-B5DD86EB83B4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860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FC51B34-5541-4095-997C-5E87C75FCDFD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366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07B8EFE-4054-446C-8FE5-E10106A02054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841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C8B08D0-9F51-4C10-BACD-A0C31F50899F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921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132109E-96E6-4B95-A1D6-9DBD32FD6763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08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01452FE-E826-4226-A5F6-B65EC5FDF905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37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9360" y="-7920"/>
            <a:ext cx="9162720" cy="1041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*/ f38 f0 1"/>
              <a:gd name="f42" fmla="*/ 0 f39 1"/>
              <a:gd name="f43" fmla="*/ 5772 f39 1"/>
              <a:gd name="f44" fmla="*/ 656 f40 1"/>
              <a:gd name="f45" fmla="*/ 0 f40 1"/>
              <a:gd name="f46" fmla="*/ 6 f39 1"/>
              <a:gd name="f47" fmla="*/ 2 f40 1"/>
              <a:gd name="f48" fmla="*/ f41 1 f2"/>
              <a:gd name="f49" fmla="*/ 2542 f39 1"/>
              <a:gd name="f50" fmla="*/ 4374 f39 1"/>
              <a:gd name="f51" fmla="*/ 367 f40 1"/>
              <a:gd name="f52" fmla="*/ 5766 f39 1"/>
              <a:gd name="f53" fmla="*/ 55 f40 1"/>
              <a:gd name="f54" fmla="*/ 213 f40 1"/>
              <a:gd name="f55" fmla="*/ 4302 f39 1"/>
              <a:gd name="f56" fmla="*/ 439 f40 1"/>
              <a:gd name="f57" fmla="*/ 1488 f39 1"/>
              <a:gd name="f58" fmla="*/ 201 f40 1"/>
              <a:gd name="f5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46" y="f47"/>
              </a:cxn>
              <a:cxn ang="f59">
                <a:pos x="f49" y="f45"/>
              </a:cxn>
              <a:cxn ang="f59">
                <a:pos x="f50" y="f51"/>
              </a:cxn>
              <a:cxn ang="f59">
                <a:pos x="f52" y="f53"/>
              </a:cxn>
              <a:cxn ang="f59">
                <a:pos x="f43" y="f54"/>
              </a:cxn>
              <a:cxn ang="f59">
                <a:pos x="f55" y="f56"/>
              </a:cxn>
              <a:cxn ang="f59">
                <a:pos x="f57" y="f58"/>
              </a:cxn>
              <a:cxn ang="f59">
                <a:pos x="f42" y="f44"/>
              </a:cxn>
              <a:cxn ang="f59">
                <a:pos x="f46" y="f47"/>
              </a:cxn>
            </a:cxnLst>
            <a:rect l="f42" t="f45" r="f43" b="f44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itle Placeholder 3"/>
          <p:cNvSpPr txBox="1">
            <a:spLocks noGrp="1"/>
          </p:cNvSpPr>
          <p:nvPr>
            <p:ph type="title"/>
          </p:nvPr>
        </p:nvSpPr>
        <p:spPr>
          <a:xfrm>
            <a:off x="457200" y="264240"/>
            <a:ext cx="8223120" cy="1570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457200" y="1935000"/>
            <a:ext cx="822312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 txBox="1">
            <a:spLocks noGrp="1"/>
          </p:cNvSpPr>
          <p:nvPr>
            <p:ph type="dt" sz="half" idx="2"/>
          </p:nvPr>
        </p:nvSpPr>
        <p:spPr>
          <a:xfrm>
            <a:off x="456839" y="6356160"/>
            <a:ext cx="2127240" cy="3589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200" b="0" i="0" u="none" strike="noStrike" baseline="0">
                <a:solidFill>
                  <a:srgbClr val="045C75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666880" y="6354720"/>
            <a:ext cx="3353040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4"/>
          </p:nvPr>
        </p:nvSpPr>
        <p:spPr>
          <a:xfrm>
            <a:off x="7924320" y="6356160"/>
            <a:ext cx="755639" cy="3589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200" b="0" i="0" u="none" strike="noStrike" baseline="0">
                <a:solidFill>
                  <a:srgbClr val="045C75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6BC6D27-650B-4938-8346-9378A6D503EB}" type="slidenum">
              <a:rPr/>
              <a:pPr lvl="0"/>
              <a:t>‹#›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-19128" y="203040"/>
            <a:ext cx="9180768" cy="648000"/>
            <a:chOff x="-19128" y="203040"/>
            <a:chExt cx="9180768" cy="648000"/>
          </a:xfrm>
        </p:grpSpPr>
        <p:grpSp>
          <p:nvGrpSpPr>
            <p:cNvPr id="10" name="Group 9"/>
            <p:cNvGrpSpPr/>
            <p:nvPr/>
          </p:nvGrpSpPr>
          <p:grpSpPr>
            <a:xfrm>
              <a:off x="-19119" y="203040"/>
              <a:ext cx="9161679" cy="648000"/>
              <a:chOff x="-19119" y="203040"/>
              <a:chExt cx="9161679" cy="6480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240" y="203040"/>
                <a:ext cx="9139320" cy="64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Freeform 11"/>
              <p:cNvSpPr/>
              <p:nvPr/>
            </p:nvSpPr>
            <p:spPr>
              <a:xfrm rot="180000">
                <a:off x="-19119" y="479557"/>
                <a:ext cx="1440" cy="1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19128" y="247680"/>
              <a:ext cx="9180768" cy="561960"/>
              <a:chOff x="-19128" y="247680"/>
              <a:chExt cx="9180768" cy="56196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5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-3240" y="247680"/>
                <a:ext cx="9164880" cy="5619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Freeform 14"/>
              <p:cNvSpPr/>
              <p:nvPr/>
            </p:nvSpPr>
            <p:spPr>
              <a:xfrm rot="180000">
                <a:off x="-19128" y="523835"/>
                <a:ext cx="1440" cy="1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5000" b="0" i="0" u="none" strike="noStrike" baseline="0">
          <a:ln>
            <a:noFill/>
          </a:ln>
          <a:solidFill>
            <a:srgbClr val="04617B"/>
          </a:solidFill>
          <a:latin typeface="Calibri" pitchFamily="34"/>
        </a:defRPr>
      </a:lvl1pPr>
    </p:titleStyle>
    <p:bodyStyle>
      <a:lvl1pPr marL="266400" marR="0" indent="0" algn="l" rtl="0" hangingPunct="0">
        <a:lnSpc>
          <a:spcPct val="100000"/>
        </a:lnSpc>
        <a:spcBef>
          <a:spcPts val="649"/>
        </a:spcBef>
        <a:spcAft>
          <a:spcPts val="0"/>
        </a:spcAft>
        <a:tabLst>
          <a:tab pos="456840" algn="l"/>
          <a:tab pos="914040" algn="l"/>
          <a:tab pos="1371240" algn="l"/>
          <a:tab pos="1828440" algn="l"/>
          <a:tab pos="2285640" algn="l"/>
          <a:tab pos="2742840" algn="l"/>
          <a:tab pos="3200039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2600" b="0" i="0" u="none" strike="noStrike" baseline="0">
          <a:ln>
            <a:noFill/>
          </a:ln>
          <a:solidFill>
            <a:srgbClr val="000000"/>
          </a:solidFill>
          <a:latin typeface="Constantia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9360" y="-7920"/>
            <a:ext cx="9162720" cy="1041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*/ f38 f0 1"/>
              <a:gd name="f42" fmla="*/ 0 f39 1"/>
              <a:gd name="f43" fmla="*/ 5772 f39 1"/>
              <a:gd name="f44" fmla="*/ 656 f40 1"/>
              <a:gd name="f45" fmla="*/ 0 f40 1"/>
              <a:gd name="f46" fmla="*/ 6 f39 1"/>
              <a:gd name="f47" fmla="*/ 2 f40 1"/>
              <a:gd name="f48" fmla="*/ f41 1 f2"/>
              <a:gd name="f49" fmla="*/ 2542 f39 1"/>
              <a:gd name="f50" fmla="*/ 4374 f39 1"/>
              <a:gd name="f51" fmla="*/ 367 f40 1"/>
              <a:gd name="f52" fmla="*/ 5766 f39 1"/>
              <a:gd name="f53" fmla="*/ 55 f40 1"/>
              <a:gd name="f54" fmla="*/ 213 f40 1"/>
              <a:gd name="f55" fmla="*/ 4302 f39 1"/>
              <a:gd name="f56" fmla="*/ 439 f40 1"/>
              <a:gd name="f57" fmla="*/ 1488 f39 1"/>
              <a:gd name="f58" fmla="*/ 201 f40 1"/>
              <a:gd name="f5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46" y="f47"/>
              </a:cxn>
              <a:cxn ang="f59">
                <a:pos x="f49" y="f45"/>
              </a:cxn>
              <a:cxn ang="f59">
                <a:pos x="f50" y="f51"/>
              </a:cxn>
              <a:cxn ang="f59">
                <a:pos x="f52" y="f53"/>
              </a:cxn>
              <a:cxn ang="f59">
                <a:pos x="f43" y="f54"/>
              </a:cxn>
              <a:cxn ang="f59">
                <a:pos x="f55" y="f56"/>
              </a:cxn>
              <a:cxn ang="f59">
                <a:pos x="f57" y="f58"/>
              </a:cxn>
              <a:cxn ang="f59">
                <a:pos x="f42" y="f44"/>
              </a:cxn>
              <a:cxn ang="f59">
                <a:pos x="f46" y="f47"/>
              </a:cxn>
            </a:cxnLst>
            <a:rect l="f42" t="f45" r="f43" b="f44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9128" y="203040"/>
            <a:ext cx="9180768" cy="648000"/>
            <a:chOff x="-19128" y="203040"/>
            <a:chExt cx="9180768" cy="648000"/>
          </a:xfrm>
        </p:grpSpPr>
        <p:grpSp>
          <p:nvGrpSpPr>
            <p:cNvPr id="5" name="Group 4"/>
            <p:cNvGrpSpPr/>
            <p:nvPr/>
          </p:nvGrpSpPr>
          <p:grpSpPr>
            <a:xfrm>
              <a:off x="-19119" y="203040"/>
              <a:ext cx="9161679" cy="648000"/>
              <a:chOff x="-19119" y="203040"/>
              <a:chExt cx="9161679" cy="648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240" y="203040"/>
                <a:ext cx="9139320" cy="64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Freeform 6"/>
              <p:cNvSpPr/>
              <p:nvPr/>
            </p:nvSpPr>
            <p:spPr>
              <a:xfrm rot="180000">
                <a:off x="-19119" y="479557"/>
                <a:ext cx="1440" cy="1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-19128" y="247680"/>
              <a:ext cx="9180768" cy="561960"/>
              <a:chOff x="-19128" y="247680"/>
              <a:chExt cx="9180768" cy="5619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5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-3240" y="247680"/>
                <a:ext cx="9164880" cy="5619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Freeform 9"/>
              <p:cNvSpPr/>
              <p:nvPr/>
            </p:nvSpPr>
            <p:spPr>
              <a:xfrm rot="180000">
                <a:off x="-19128" y="523835"/>
                <a:ext cx="1440" cy="1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11" name="Title Placeholder 10"/>
          <p:cNvSpPr txBox="1">
            <a:spLocks noGrp="1"/>
          </p:cNvSpPr>
          <p:nvPr>
            <p:ph type="title"/>
          </p:nvPr>
        </p:nvSpPr>
        <p:spPr>
          <a:xfrm>
            <a:off x="457200" y="264240"/>
            <a:ext cx="8223120" cy="1570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" name="Text Placeholder 11"/>
          <p:cNvSpPr txBox="1">
            <a:spLocks noGrp="1"/>
          </p:cNvSpPr>
          <p:nvPr>
            <p:ph type="body" idx="1"/>
          </p:nvPr>
        </p:nvSpPr>
        <p:spPr>
          <a:xfrm>
            <a:off x="457200" y="1935000"/>
            <a:ext cx="822312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 txBox="1">
            <a:spLocks noGrp="1"/>
          </p:cNvSpPr>
          <p:nvPr>
            <p:ph type="dt" sz="half" idx="2"/>
          </p:nvPr>
        </p:nvSpPr>
        <p:spPr>
          <a:xfrm>
            <a:off x="456839" y="6356160"/>
            <a:ext cx="2127240" cy="3589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en-GB" sz="1200" kern="1200">
                <a:solidFill>
                  <a:srgbClr val="D1EAEE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666880" y="6354720"/>
            <a:ext cx="3353040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Slide Number Placeholder 14"/>
          <p:cNvSpPr txBox="1">
            <a:spLocks noGrp="1"/>
          </p:cNvSpPr>
          <p:nvPr>
            <p:ph type="sldNum" sz="quarter" idx="4"/>
          </p:nvPr>
        </p:nvSpPr>
        <p:spPr>
          <a:xfrm>
            <a:off x="7924320" y="6356160"/>
            <a:ext cx="755639" cy="3589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en-GB" sz="1200" kern="1200">
                <a:solidFill>
                  <a:srgbClr val="D1EAEE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E3DB4F5-AF49-40C4-917A-79CECE96C277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5000" b="0" i="0" u="none" strike="noStrike" kern="1200" baseline="0">
          <a:ln>
            <a:noFill/>
          </a:ln>
          <a:solidFill>
            <a:srgbClr val="DBF5F9"/>
          </a:solidFill>
          <a:latin typeface="Calibri" pitchFamily="34"/>
        </a:defRPr>
      </a:lvl1pPr>
    </p:titleStyle>
    <p:bodyStyle>
      <a:lvl1pPr marL="266400" marR="0" indent="0" algn="l" rtl="0" hangingPunct="0">
        <a:lnSpc>
          <a:spcPct val="100000"/>
        </a:lnSpc>
        <a:spcBef>
          <a:spcPts val="649"/>
        </a:spcBef>
        <a:spcAft>
          <a:spcPts val="0"/>
        </a:spcAft>
        <a:tabLst>
          <a:tab pos="456840" algn="l"/>
          <a:tab pos="914040" algn="l"/>
          <a:tab pos="1371240" algn="l"/>
          <a:tab pos="1828440" algn="l"/>
          <a:tab pos="2285640" algn="l"/>
          <a:tab pos="2742840" algn="l"/>
          <a:tab pos="3200039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2600" b="0" i="0" u="none" strike="noStrike" kern="1200" baseline="0">
          <a:ln>
            <a:noFill/>
          </a:ln>
          <a:solidFill>
            <a:srgbClr val="FFFFFF"/>
          </a:solidFill>
          <a:latin typeface="Constantia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9360" y="-7920"/>
            <a:ext cx="9162720" cy="1041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*/ f38 f0 1"/>
              <a:gd name="f42" fmla="*/ 0 f39 1"/>
              <a:gd name="f43" fmla="*/ 5772 f39 1"/>
              <a:gd name="f44" fmla="*/ 656 f40 1"/>
              <a:gd name="f45" fmla="*/ 0 f40 1"/>
              <a:gd name="f46" fmla="*/ 6 f39 1"/>
              <a:gd name="f47" fmla="*/ 2 f40 1"/>
              <a:gd name="f48" fmla="*/ f41 1 f2"/>
              <a:gd name="f49" fmla="*/ 2542 f39 1"/>
              <a:gd name="f50" fmla="*/ 4374 f39 1"/>
              <a:gd name="f51" fmla="*/ 367 f40 1"/>
              <a:gd name="f52" fmla="*/ 5766 f39 1"/>
              <a:gd name="f53" fmla="*/ 55 f40 1"/>
              <a:gd name="f54" fmla="*/ 213 f40 1"/>
              <a:gd name="f55" fmla="*/ 4302 f39 1"/>
              <a:gd name="f56" fmla="*/ 439 f40 1"/>
              <a:gd name="f57" fmla="*/ 1488 f39 1"/>
              <a:gd name="f58" fmla="*/ 201 f40 1"/>
              <a:gd name="f5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46" y="f47"/>
              </a:cxn>
              <a:cxn ang="f59">
                <a:pos x="f49" y="f45"/>
              </a:cxn>
              <a:cxn ang="f59">
                <a:pos x="f50" y="f51"/>
              </a:cxn>
              <a:cxn ang="f59">
                <a:pos x="f52" y="f53"/>
              </a:cxn>
              <a:cxn ang="f59">
                <a:pos x="f43" y="f54"/>
              </a:cxn>
              <a:cxn ang="f59">
                <a:pos x="f55" y="f56"/>
              </a:cxn>
              <a:cxn ang="f59">
                <a:pos x="f57" y="f58"/>
              </a:cxn>
              <a:cxn ang="f59">
                <a:pos x="f42" y="f44"/>
              </a:cxn>
              <a:cxn ang="f59">
                <a:pos x="f46" y="f47"/>
              </a:cxn>
            </a:cxnLst>
            <a:rect l="f42" t="f45" r="f43" b="f44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9128" y="203040"/>
            <a:ext cx="9180768" cy="648000"/>
            <a:chOff x="-19128" y="203040"/>
            <a:chExt cx="9180768" cy="648000"/>
          </a:xfrm>
        </p:grpSpPr>
        <p:grpSp>
          <p:nvGrpSpPr>
            <p:cNvPr id="5" name="Group 4"/>
            <p:cNvGrpSpPr/>
            <p:nvPr/>
          </p:nvGrpSpPr>
          <p:grpSpPr>
            <a:xfrm>
              <a:off x="-19119" y="203040"/>
              <a:ext cx="9161679" cy="648000"/>
              <a:chOff x="-19119" y="203040"/>
              <a:chExt cx="9161679" cy="648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4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240" y="203040"/>
                <a:ext cx="9139320" cy="64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Freeform 6"/>
              <p:cNvSpPr/>
              <p:nvPr/>
            </p:nvSpPr>
            <p:spPr>
              <a:xfrm rot="180000">
                <a:off x="-19119" y="479557"/>
                <a:ext cx="1440" cy="1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-19128" y="247680"/>
              <a:ext cx="9180768" cy="561960"/>
              <a:chOff x="-19128" y="247680"/>
              <a:chExt cx="9180768" cy="5619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5" cstate="print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-3240" y="247680"/>
                <a:ext cx="9164880" cy="5619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Freeform 9"/>
              <p:cNvSpPr/>
              <p:nvPr/>
            </p:nvSpPr>
            <p:spPr>
              <a:xfrm rot="180000">
                <a:off x="-19128" y="523835"/>
                <a:ext cx="1440" cy="18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57200" algn="l"/>
                    <a:tab pos="914400" algn="l"/>
                    <a:tab pos="1371599" algn="l"/>
                    <a:tab pos="1828800" algn="l"/>
                    <a:tab pos="2286000" algn="l"/>
                    <a:tab pos="2743199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399" algn="l"/>
                    <a:tab pos="5943600" algn="l"/>
                    <a:tab pos="6400799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11" name="Title Placeholder 10"/>
          <p:cNvSpPr txBox="1">
            <a:spLocks noGrp="1"/>
          </p:cNvSpPr>
          <p:nvPr>
            <p:ph type="title"/>
          </p:nvPr>
        </p:nvSpPr>
        <p:spPr>
          <a:xfrm>
            <a:off x="457200" y="264240"/>
            <a:ext cx="8223120" cy="1570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" name="Text Placeholder 11"/>
          <p:cNvSpPr txBox="1">
            <a:spLocks noGrp="1"/>
          </p:cNvSpPr>
          <p:nvPr>
            <p:ph type="body" idx="1"/>
          </p:nvPr>
        </p:nvSpPr>
        <p:spPr>
          <a:xfrm>
            <a:off x="457200" y="1935000"/>
            <a:ext cx="822312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 txBox="1">
            <a:spLocks noGrp="1"/>
          </p:cNvSpPr>
          <p:nvPr>
            <p:ph type="dt" sz="half" idx="2"/>
          </p:nvPr>
        </p:nvSpPr>
        <p:spPr>
          <a:xfrm>
            <a:off x="456839" y="6356160"/>
            <a:ext cx="2127240" cy="3589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en-GB" sz="1200" kern="1200">
                <a:solidFill>
                  <a:srgbClr val="D1EAEE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666880" y="6354720"/>
            <a:ext cx="3353040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Slide Number Placeholder 14"/>
          <p:cNvSpPr txBox="1">
            <a:spLocks noGrp="1"/>
          </p:cNvSpPr>
          <p:nvPr>
            <p:ph type="sldNum" sz="quarter" idx="4"/>
          </p:nvPr>
        </p:nvSpPr>
        <p:spPr>
          <a:xfrm>
            <a:off x="7924320" y="6356160"/>
            <a:ext cx="755639" cy="3589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en-GB" sz="1200" kern="1200">
                <a:solidFill>
                  <a:srgbClr val="D1EAEE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73C1B40-DC8B-42F2-AE33-FC177CFCB21A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5000" b="0" i="0" u="none" strike="noStrike" kern="1200" baseline="0">
          <a:ln>
            <a:noFill/>
          </a:ln>
          <a:solidFill>
            <a:srgbClr val="DBF5F9"/>
          </a:solidFill>
          <a:latin typeface="Calibri" pitchFamily="34"/>
        </a:defRPr>
      </a:lvl1pPr>
    </p:titleStyle>
    <p:bodyStyle>
      <a:lvl1pPr marL="266400" marR="0" indent="0" algn="l" rtl="0" hangingPunct="0">
        <a:lnSpc>
          <a:spcPct val="100000"/>
        </a:lnSpc>
        <a:spcBef>
          <a:spcPts val="649"/>
        </a:spcBef>
        <a:spcAft>
          <a:spcPts val="0"/>
        </a:spcAft>
        <a:tabLst>
          <a:tab pos="456840" algn="l"/>
          <a:tab pos="914040" algn="l"/>
          <a:tab pos="1371240" algn="l"/>
          <a:tab pos="1828440" algn="l"/>
          <a:tab pos="2285640" algn="l"/>
          <a:tab pos="2742840" algn="l"/>
          <a:tab pos="3200039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2600" b="0" i="0" u="none" strike="noStrike" kern="1200" baseline="0">
          <a:ln>
            <a:noFill/>
          </a:ln>
          <a:solidFill>
            <a:srgbClr val="FFFFFF"/>
          </a:solidFill>
          <a:latin typeface="Constantia" pitchFamily="18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1180000" flipV="1">
            <a:off x="3164058" y="1104282"/>
            <a:ext cx="5257800" cy="4114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57800"/>
              <a:gd name="f7" fmla="val 4114800"/>
              <a:gd name="f8" fmla="val 5107774"/>
              <a:gd name="f9" fmla="val 150026"/>
              <a:gd name="f10" fmla="+- 0 0 0"/>
              <a:gd name="f11" fmla="*/ f3 1 5257800"/>
              <a:gd name="f12" fmla="*/ f4 1 4114800"/>
              <a:gd name="f13" fmla="*/ f10 f0 1"/>
              <a:gd name="f14" fmla="*/ 0 f11 1"/>
              <a:gd name="f15" fmla="*/ 5182785 f11 1"/>
              <a:gd name="f16" fmla="*/ 4114800 f12 1"/>
              <a:gd name="f17" fmla="*/ 0 f12 1"/>
              <a:gd name="f18" fmla="*/ 5257800 f11 1"/>
              <a:gd name="f19" fmla="*/ 2057400 f12 1"/>
              <a:gd name="f20" fmla="*/ f13 1 f2"/>
              <a:gd name="f21" fmla="*/ 2628900 f11 1"/>
              <a:gd name="f22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8" y="f19"/>
              </a:cxn>
              <a:cxn ang="f22">
                <a:pos x="f21" y="f16"/>
              </a:cxn>
              <a:cxn ang="f22">
                <a:pos x="f14" y="f19"/>
              </a:cxn>
              <a:cxn ang="f22">
                <a:pos x="f21" y="f17"/>
              </a:cxn>
            </a:cxnLst>
            <a:rect l="f14" t="f17" r="f15" b="f16"/>
            <a:pathLst>
              <a:path w="5257800" h="4114800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prstDash val="solid"/>
            <a:round/>
          </a:ln>
          <a:effectLst>
            <a:outerShdw dist="38547" dir="7483740" algn="tl">
              <a:srgbClr val="000000">
                <a:alpha val="25000"/>
              </a:srgbClr>
            </a:outerShdw>
          </a:effectLst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 rot="21180000" flipV="1">
            <a:off x="7997657" y="5359344"/>
            <a:ext cx="155520" cy="155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10800 f8 1"/>
              <a:gd name="f16" fmla="*/ 0 f9 1"/>
              <a:gd name="f17" fmla="*/ f10 1 f2"/>
              <a:gd name="f18" fmla="*/ 5400 f8 1"/>
              <a:gd name="f19" fmla="*/ 10800 f9 1"/>
              <a:gd name="f20" fmla="*/ 0 f8 1"/>
              <a:gd name="f21" fmla="*/ 21600 f9 1"/>
              <a:gd name="f22" fmla="*/ 21600 f8 1"/>
              <a:gd name="f23" fmla="*/ 16200 f8 1"/>
              <a:gd name="f24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5" y="f16"/>
              </a:cxn>
              <a:cxn ang="f24">
                <a:pos x="f18" y="f19"/>
              </a:cxn>
              <a:cxn ang="f24">
                <a:pos x="f20" y="f21"/>
              </a:cxn>
              <a:cxn ang="f24">
                <a:pos x="f15" y="f21"/>
              </a:cxn>
              <a:cxn ang="f24">
                <a:pos x="f22" y="f21"/>
              </a:cxn>
              <a:cxn ang="f24">
                <a:pos x="f23" y="f19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bevel/>
          </a:ln>
          <a:effectLst>
            <a:outerShdw dist="6194" dir="12932261" algn="tl">
              <a:srgbClr val="000000">
                <a:alpha val="47000"/>
              </a:srgbClr>
            </a:outerShdw>
          </a:effectLst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reeform 3"/>
          <p:cNvSpPr/>
          <p:nvPr/>
        </p:nvSpPr>
        <p:spPr>
          <a:xfrm flipV="1">
            <a:off x="-9360" y="5811480"/>
            <a:ext cx="9162720" cy="1041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*/ f38 f0 1"/>
              <a:gd name="f42" fmla="*/ 0 f39 1"/>
              <a:gd name="f43" fmla="*/ 5772 f39 1"/>
              <a:gd name="f44" fmla="*/ 656 f40 1"/>
              <a:gd name="f45" fmla="*/ 0 f40 1"/>
              <a:gd name="f46" fmla="*/ 6 f39 1"/>
              <a:gd name="f47" fmla="*/ 2 f40 1"/>
              <a:gd name="f48" fmla="*/ f41 1 f2"/>
              <a:gd name="f49" fmla="*/ 2542 f39 1"/>
              <a:gd name="f50" fmla="*/ 4374 f39 1"/>
              <a:gd name="f51" fmla="*/ 367 f40 1"/>
              <a:gd name="f52" fmla="*/ 5766 f39 1"/>
              <a:gd name="f53" fmla="*/ 55 f40 1"/>
              <a:gd name="f54" fmla="*/ 213 f40 1"/>
              <a:gd name="f55" fmla="*/ 4302 f39 1"/>
              <a:gd name="f56" fmla="*/ 439 f40 1"/>
              <a:gd name="f57" fmla="*/ 1488 f39 1"/>
              <a:gd name="f58" fmla="*/ 201 f40 1"/>
              <a:gd name="f5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46" y="f47"/>
              </a:cxn>
              <a:cxn ang="f59">
                <a:pos x="f49" y="f45"/>
              </a:cxn>
              <a:cxn ang="f59">
                <a:pos x="f50" y="f51"/>
              </a:cxn>
              <a:cxn ang="f59">
                <a:pos x="f52" y="f53"/>
              </a:cxn>
              <a:cxn ang="f59">
                <a:pos x="f43" y="f54"/>
              </a:cxn>
              <a:cxn ang="f59">
                <a:pos x="f55" y="f56"/>
              </a:cxn>
              <a:cxn ang="f59">
                <a:pos x="f57" y="f58"/>
              </a:cxn>
              <a:cxn ang="f59">
                <a:pos x="f42" y="f44"/>
              </a:cxn>
              <a:cxn ang="f59">
                <a:pos x="f46" y="f47"/>
              </a:cxn>
            </a:cxnLst>
            <a:rect l="f42" t="f45" r="f43" b="f44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 flipV="1">
            <a:off x="4381560" y="6214679"/>
            <a:ext cx="4762440" cy="63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Title Placeholder 5"/>
          <p:cNvSpPr txBox="1">
            <a:spLocks noGrp="1"/>
          </p:cNvSpPr>
          <p:nvPr>
            <p:ph type="title"/>
          </p:nvPr>
        </p:nvSpPr>
        <p:spPr>
          <a:xfrm>
            <a:off x="457200" y="264240"/>
            <a:ext cx="8223120" cy="1570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457200" y="1935000"/>
            <a:ext cx="822312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 txBox="1">
            <a:spLocks noGrp="1"/>
          </p:cNvSpPr>
          <p:nvPr>
            <p:ph type="dt" sz="half" idx="2"/>
          </p:nvPr>
        </p:nvSpPr>
        <p:spPr>
          <a:xfrm>
            <a:off x="456839" y="6356160"/>
            <a:ext cx="2127240" cy="3589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en-GB" sz="1200" kern="1200">
                <a:solidFill>
                  <a:srgbClr val="045C75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666880" y="6354720"/>
            <a:ext cx="3353040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4"/>
          </p:nvPr>
        </p:nvSpPr>
        <p:spPr>
          <a:xfrm>
            <a:off x="8076960" y="6356160"/>
            <a:ext cx="603000" cy="3589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en-GB" sz="1200" kern="1200">
                <a:solidFill>
                  <a:srgbClr val="045C75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4CB4040-DEF9-4968-B585-05EC23E5BCB8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5000" b="0" i="0" u="none" strike="noStrike" kern="1200" baseline="0">
          <a:ln>
            <a:noFill/>
          </a:ln>
          <a:solidFill>
            <a:srgbClr val="04617B"/>
          </a:solidFill>
          <a:latin typeface="Calibri" pitchFamily="34"/>
        </a:defRPr>
      </a:lvl1pPr>
    </p:titleStyle>
    <p:bodyStyle>
      <a:lvl1pPr marL="266400" marR="0" indent="0" algn="l" rtl="0" hangingPunct="0">
        <a:lnSpc>
          <a:spcPct val="100000"/>
        </a:lnSpc>
        <a:spcBef>
          <a:spcPts val="649"/>
        </a:spcBef>
        <a:spcAft>
          <a:spcPts val="0"/>
        </a:spcAft>
        <a:tabLst>
          <a:tab pos="456840" algn="l"/>
          <a:tab pos="914040" algn="l"/>
          <a:tab pos="1371240" algn="l"/>
          <a:tab pos="1828440" algn="l"/>
          <a:tab pos="2285640" algn="l"/>
          <a:tab pos="2742840" algn="l"/>
          <a:tab pos="3200039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2600" b="0" i="0" u="none" strike="noStrike" kern="1200" baseline="0">
          <a:ln>
            <a:noFill/>
          </a:ln>
          <a:solidFill>
            <a:srgbClr val="000000"/>
          </a:solidFill>
          <a:latin typeface="Constantia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Pretty Good Democracy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9000" cy="175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18360" bIns="45720" anchor="t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rPr>
              <a:t>James Heather, University of Surrey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rPr>
              <a:t>Peter Y A Ryan, University of Luxembourg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FFFFFF"/>
                </a:solidFill>
                <a:latin typeface="Constantia" pitchFamily="18"/>
                <a:ea typeface="DejaVu Sans" pitchFamily="2"/>
                <a:cs typeface="DejaVu Sans" pitchFamily="2"/>
              </a:rPr>
              <a:t>Vanessa Teague, University of Melbourne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600" b="0" i="0" u="none" strike="noStrike" baseline="0" dirty="0">
              <a:ln>
                <a:noFill/>
              </a:ln>
              <a:solidFill>
                <a:srgbClr val="FFFFFF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89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77920"/>
            <a:ext cx="8229600" cy="156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PGD 1 security properties (cont'd)</a:t>
            </a:r>
          </a:p>
        </p:txBody>
      </p:sp>
      <p:sp>
        <p:nvSpPr>
          <p:cNvPr id="3" name="Freeform 2"/>
          <p:cNvSpPr/>
          <p:nvPr/>
        </p:nvSpPr>
        <p:spPr>
          <a:xfrm>
            <a:off x="228600" y="2286000"/>
            <a:ext cx="8229600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1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Privacy </a:t>
            </a:r>
            <a:r>
              <a:rPr lang="en-GB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is guaranteed against an adversary who either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Does not observe the voter’s outgoing messages, or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Does not see the code sheet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In particular, your computer doesn't learn how you voted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Receipt-free, but not coercion-resistant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endParaRPr lang="en-GB" sz="2400" b="0" i="0" u="none" strike="noStrike" baseline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704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PGD 1 Ballot construction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1935000"/>
            <a:ext cx="8229600" cy="438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Codes </a:t>
            </a:r>
            <a:r>
              <a:rPr lang="en-GB" sz="2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are generated, encrypted, on the Bulletin Board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Distributed construction produces, for each Ballot ID: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Encrypted 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codes on the BB</a:t>
            </a:r>
          </a:p>
          <a:p>
            <a:pPr marL="914400" marR="0" lvl="2" indent="-246240" algn="l" rtl="0" hangingPunct="1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listed in a random (candidate) </a:t>
            </a:r>
            <a:r>
              <a:rPr lang="en-GB" sz="21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order</a:t>
            </a:r>
          </a:p>
          <a:p>
            <a:pPr lvl="2" indent="-246240">
              <a:spcBef>
                <a:spcPts val="524"/>
              </a:spcBef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US" sz="2400" dirty="0"/>
              <a:t>So nobody knows which codes correspond to which </a:t>
            </a:r>
            <a:r>
              <a:rPr lang="en-US" sz="2400" dirty="0" err="1"/>
              <a:t>cand’s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 indent="-246240">
              <a:spcBef>
                <a:spcPts val="524"/>
              </a:spcBef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US" sz="2400" dirty="0" smtClean="0"/>
              <a:t>or </a:t>
            </a:r>
            <a:r>
              <a:rPr lang="en-US" sz="2400" dirty="0"/>
              <a:t>even which are on the same </a:t>
            </a:r>
            <a:r>
              <a:rPr lang="en-US" sz="2400" dirty="0" smtClean="0"/>
              <a:t>sheet</a:t>
            </a:r>
            <a:endParaRPr lang="en-GB" sz="21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914400" marR="0" lvl="2" indent="-246240" algn="l" rtl="0" hangingPunct="1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Described by an encrypted “onion” as in Pr</a:t>
            </a:r>
            <a:r>
              <a:rPr lang="en-GB" sz="21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ndale Mono" pitchFamily="17"/>
                <a:ea typeface="Courier New" pitchFamily="49"/>
                <a:cs typeface="Courier New" pitchFamily="49"/>
              </a:rPr>
              <a:t>ê</a:t>
            </a:r>
            <a:r>
              <a:rPr lang="en-GB" sz="21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 </a:t>
            </a:r>
            <a:r>
              <a:rPr lang="en-GB" sz="21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ndale Mono" pitchFamily="17"/>
                <a:ea typeface="Courier New" pitchFamily="49"/>
                <a:cs typeface="Courier New" pitchFamily="49"/>
              </a:rPr>
              <a:t>à</a:t>
            </a:r>
            <a:r>
              <a:rPr lang="en-GB" sz="21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voter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Unencrypted codes for the code sheets</a:t>
            </a:r>
          </a:p>
          <a:p>
            <a:pPr marL="914400" marR="0" lvl="2" indent="-246240" algn="l" rtl="0" hangingPunct="1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Printing these out is the main privacy vulnerability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704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 dirty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PGD1 </a:t>
            </a:r>
            <a:r>
              <a:rPr lang="en-GB" sz="5000" b="0" i="0" u="none" strike="noStrike" baseline="0" dirty="0" smtClean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Voting</a:t>
            </a:r>
            <a:endParaRPr lang="en-GB" sz="5000" b="0" i="0" u="none" strike="noStrike" baseline="0" dirty="0">
              <a:ln>
                <a:noFill/>
              </a:ln>
              <a:solidFill>
                <a:srgbClr val="04617B"/>
              </a:solidFill>
              <a:latin typeface="Calibri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7200" y="1935000"/>
            <a:ext cx="8229600" cy="438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Submitted codes are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encrypted by a Vote Server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Matched to the code on the BB </a:t>
            </a:r>
          </a:p>
          <a:p>
            <a:pPr marL="1090440" lvl="2" indent="-241200">
              <a:spcBef>
                <a:spcPts val="598"/>
              </a:spcBef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using a distributed Plaintext Equivalence Test</a:t>
            </a:r>
          </a:p>
          <a:p>
            <a:pPr marL="1090440" lvl="2" indent="-241200">
              <a:spcBef>
                <a:spcPts val="598"/>
              </a:spcBef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By a set of trustees who share the election pub key</a:t>
            </a:r>
          </a:p>
          <a:p>
            <a:pPr marL="914400" marR="0" lvl="2" indent="-246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This </a:t>
            </a:r>
            <a:r>
              <a:rPr lang="en-GB" sz="21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gives an </a:t>
            </a:r>
            <a:r>
              <a:rPr lang="en-GB" sz="21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index</a:t>
            </a:r>
          </a:p>
          <a:p>
            <a:pPr marL="914400" marR="0" lvl="2" indent="-246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 threshold of trustees is needed to compute the </a:t>
            </a:r>
            <a:r>
              <a:rPr lang="en-GB" sz="2100" dirty="0" err="1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endParaRPr lang="en-GB" sz="2100" dirty="0" smtClean="0"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914400" marR="0" lvl="2" indent="-246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So</a:t>
            </a:r>
            <a:r>
              <a:rPr lang="en-GB" sz="21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receipt of the </a:t>
            </a:r>
            <a:r>
              <a:rPr lang="en-GB" sz="21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r>
              <a:rPr lang="en-GB" sz="21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proves a threshold of trustees got the vote</a:t>
            </a:r>
          </a:p>
          <a:p>
            <a:pPr indent="-246240" hangingPunct="0">
              <a:spcBef>
                <a:spcPts val="524"/>
              </a:spcBef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onstantia" pitchFamily="18" charset="0"/>
                <a:ea typeface="DejaVu Sans" pitchFamily="2"/>
                <a:cs typeface="DejaVu Sans" pitchFamily="2"/>
              </a:rPr>
              <a:t>Tallying is by standard techniques </a:t>
            </a:r>
          </a:p>
          <a:p>
            <a:pPr lvl="1" indent="-246240" hangingPunct="0">
              <a:spcBef>
                <a:spcPts val="524"/>
              </a:spcBef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onstantia" pitchFamily="18" charset="0"/>
                <a:ea typeface="DejaVu Sans" pitchFamily="2"/>
                <a:cs typeface="DejaVu Sans" pitchFamily="2"/>
              </a:rPr>
              <a:t>involving mixing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>
                <a:latin typeface="Constantia" pitchFamily="18" charset="0"/>
              </a:rPr>
              <a:t>and zero knowledge proofs on the bulletin </a:t>
            </a:r>
            <a:r>
              <a:rPr lang="en-US" dirty="0" smtClean="0">
                <a:latin typeface="Constantia" pitchFamily="18" charset="0"/>
              </a:rPr>
              <a:t>board, </a:t>
            </a:r>
          </a:p>
          <a:p>
            <a:pPr lvl="1" indent="-246240" hangingPunct="0">
              <a:spcBef>
                <a:spcPts val="524"/>
              </a:spcBef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US" dirty="0" smtClean="0">
                <a:latin typeface="Constantia" pitchFamily="18" charset="0"/>
              </a:rPr>
              <a:t>see </a:t>
            </a:r>
            <a:r>
              <a:rPr lang="en-US" i="1" dirty="0">
                <a:latin typeface="Constantia" pitchFamily="18" charset="0"/>
              </a:rPr>
              <a:t>e.g. </a:t>
            </a:r>
            <a:r>
              <a:rPr lang="en-US" dirty="0">
                <a:latin typeface="Constantia" pitchFamily="18" charset="0"/>
              </a:rPr>
              <a:t>Prêt à voter</a:t>
            </a:r>
            <a:r>
              <a:rPr lang="en-US" dirty="0" smtClean="0">
                <a:latin typeface="Constantia" pitchFamily="18" charset="0"/>
              </a:rPr>
              <a:t>.</a:t>
            </a:r>
            <a:endParaRPr lang="en-GB" sz="26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 charset="0"/>
              <a:ea typeface="DejaVu Sans" pitchFamily="2"/>
              <a:cs typeface="DejaVu Sans" pitchFamily="2"/>
            </a:endParaRP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endParaRPr lang="en-GB" sz="26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PGD 1.0: Some important details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Vote Server has to prove it knows the contents of the encrypted code</a:t>
            </a:r>
          </a:p>
          <a:p>
            <a:pPr lvl="1"/>
            <a:r>
              <a:rPr lang="en-US" dirty="0" smtClean="0"/>
              <a:t>Otherwise it can post a random vote</a:t>
            </a:r>
          </a:p>
          <a:p>
            <a:r>
              <a:rPr lang="en-US" dirty="0" smtClean="0"/>
              <a:t>The code sheets have to be checked to ensure the candidate-code pairs match those on the bulletin board</a:t>
            </a:r>
          </a:p>
          <a:p>
            <a:pPr lvl="1"/>
            <a:r>
              <a:rPr lang="en-US" dirty="0" smtClean="0"/>
              <a:t>Open some random selection and use the others for voting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449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8600" y="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Summary: PGD (1.0)	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1143000"/>
            <a:ext cx="8229600" cy="532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Good: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 cheating client can’t mis-cast or drop the vote</a:t>
            </a:r>
          </a:p>
          <a:p>
            <a:pPr marL="914400" marR="0" lvl="2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Unless they know the codes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 coercer can’t find out the vote afterwards</a:t>
            </a:r>
          </a:p>
          <a:p>
            <a:pPr marL="914400" marR="0" lvl="2" indent="-246240" algn="l" rtl="0" hangingPunct="1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Unless they have both the code sheet and control of the device</a:t>
            </a:r>
          </a:p>
          <a:p>
            <a:pPr marL="457200" marR="0" lvl="1" indent="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Verifiable tallying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Bad: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Coercer can steal the code sheet before the vote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 colluding threshold of trustees </a:t>
            </a:r>
            <a:r>
              <a:rPr lang="en-GB" sz="2400" b="0" i="1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can </a:t>
            </a: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misrecord the vote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Integrity depends on code secrecy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09240"/>
            <a:ext cx="8223120" cy="1480679"/>
          </a:xfrm>
        </p:spPr>
        <p:txBody>
          <a:bodyPr/>
          <a:lstStyle/>
          <a:p>
            <a:pPr lvl="0"/>
            <a:r>
              <a:rPr lang="en-US"/>
              <a:t>Plan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3120" cy="4293720"/>
          </a:xfrm>
        </p:spPr>
        <p:txBody>
          <a:bodyPr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/>
              <a:t>Security requirements</a:t>
            </a:r>
          </a:p>
          <a:p>
            <a:pPr lvl="0"/>
            <a:r>
              <a:rPr lang="en-US" dirty="0"/>
              <a:t>Overview of PGD </a:t>
            </a:r>
            <a:r>
              <a:rPr lang="en-US" dirty="0" smtClean="0"/>
              <a:t>1</a:t>
            </a:r>
            <a:endParaRPr lang="en-US" dirty="0"/>
          </a:p>
          <a:p>
            <a:pPr lvl="0"/>
            <a:r>
              <a:rPr lang="en-US" dirty="0">
                <a:solidFill>
                  <a:srgbClr val="0000FF"/>
                </a:solidFill>
              </a:rPr>
              <a:t>Extensions to expressive voting </a:t>
            </a:r>
            <a:r>
              <a:rPr lang="en-US" dirty="0" smtClean="0">
                <a:solidFill>
                  <a:srgbClr val="0000FF"/>
                </a:solidFill>
              </a:rPr>
              <a:t>schemes</a:t>
            </a:r>
            <a:endParaRPr lang="en-US" dirty="0">
              <a:solidFill>
                <a:srgbClr val="0000FF"/>
              </a:solidFill>
            </a:endParaRPr>
          </a:p>
          <a:p>
            <a:pPr lvl="1" rtl="0"/>
            <a:r>
              <a:rPr lang="en-US" dirty="0"/>
              <a:t>Protocol A (simple but slow)</a:t>
            </a:r>
          </a:p>
          <a:p>
            <a:pPr lvl="1" rtl="0"/>
            <a:r>
              <a:rPr lang="en-US" dirty="0"/>
              <a:t>Protocol C (fast but big code sheets)</a:t>
            </a:r>
          </a:p>
          <a:p>
            <a:pPr lvl="1" rtl="0"/>
            <a:r>
              <a:rPr lang="en-US" dirty="0"/>
              <a:t>Protocol B (fast and small code sheets, but complicated </a:t>
            </a:r>
            <a:r>
              <a:rPr lang="en-US" dirty="0" err="1"/>
              <a:t>ack</a:t>
            </a:r>
            <a:r>
              <a:rPr lang="en-US" dirty="0"/>
              <a:t> checking)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430200"/>
            <a:ext cx="8229600" cy="141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5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Extending PGD to STV, Borda etc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2852640"/>
            <a:ext cx="8229600" cy="3471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Each voter lists the candidates in their order of preference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Obvious extension: send off the codes in order of preference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Doesn’t work because a cheating device can rearrange them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09240"/>
            <a:ext cx="8223120" cy="1480679"/>
          </a:xfrm>
        </p:spPr>
        <p:txBody>
          <a:bodyPr/>
          <a:lstStyle/>
          <a:p>
            <a:pPr lvl="0"/>
            <a:r>
              <a:rPr lang="en-US"/>
              <a:t>Plan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3120" cy="4293720"/>
          </a:xfrm>
        </p:spPr>
        <p:txBody>
          <a:bodyPr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/>
              <a:t>Security requirements</a:t>
            </a:r>
          </a:p>
          <a:p>
            <a:pPr lvl="0"/>
            <a:r>
              <a:rPr lang="en-US" dirty="0"/>
              <a:t>Overview of PGD </a:t>
            </a:r>
            <a:r>
              <a:rPr lang="en-US" dirty="0" smtClean="0"/>
              <a:t>1</a:t>
            </a:r>
            <a:endParaRPr lang="en-US" dirty="0"/>
          </a:p>
          <a:p>
            <a:pPr lvl="0"/>
            <a:r>
              <a:rPr lang="en-US" dirty="0">
                <a:solidFill>
                  <a:srgbClr val="0000FF"/>
                </a:solidFill>
              </a:rPr>
              <a:t>Extensions to expressive voting </a:t>
            </a:r>
            <a:r>
              <a:rPr lang="en-US" dirty="0" smtClean="0">
                <a:solidFill>
                  <a:srgbClr val="0000FF"/>
                </a:solidFill>
              </a:rPr>
              <a:t>schemes</a:t>
            </a:r>
            <a:endParaRPr lang="en-US" dirty="0">
              <a:solidFill>
                <a:srgbClr val="0000FF"/>
              </a:solidFill>
            </a:endParaRPr>
          </a:p>
          <a:p>
            <a:pPr lvl="1" rtl="0"/>
            <a:r>
              <a:rPr lang="en-US" dirty="0">
                <a:solidFill>
                  <a:srgbClr val="0000FF"/>
                </a:solidFill>
              </a:rPr>
              <a:t>Protocol A (simple but slow)</a:t>
            </a:r>
          </a:p>
          <a:p>
            <a:pPr lvl="1" rtl="0"/>
            <a:r>
              <a:rPr lang="en-US" dirty="0"/>
              <a:t>Protocol C (fast but big code sheets)</a:t>
            </a:r>
          </a:p>
          <a:p>
            <a:pPr lvl="1" rtl="0"/>
            <a:r>
              <a:rPr lang="en-US" dirty="0"/>
              <a:t>Protocol B (fast and small code sheets, but complicated </a:t>
            </a:r>
            <a:r>
              <a:rPr lang="en-US" dirty="0" err="1"/>
              <a:t>ack</a:t>
            </a:r>
            <a:r>
              <a:rPr lang="en-US" dirty="0"/>
              <a:t> checking)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704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Idea A: Incremental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1935000"/>
            <a:ext cx="8229600" cy="438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Code sheet has a Vote Code and Ack Code for each candidate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Send in Vote Codes in preference order,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wait for the Ack Code before sending the next Vote Code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Very secure but very slow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Cheating device can’t manipulate the vote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09240"/>
            <a:ext cx="8223120" cy="1480679"/>
          </a:xfrm>
        </p:spPr>
        <p:txBody>
          <a:bodyPr/>
          <a:lstStyle/>
          <a:p>
            <a:pPr lvl="0"/>
            <a:r>
              <a:rPr lang="en-US"/>
              <a:t>Plan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3120" cy="4293720"/>
          </a:xfrm>
        </p:spPr>
        <p:txBody>
          <a:bodyPr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Security requirements</a:t>
            </a:r>
          </a:p>
          <a:p>
            <a:pPr lvl="0"/>
            <a:r>
              <a:rPr lang="en-US"/>
              <a:t>Overview of PGD 1 (previous work)</a:t>
            </a:r>
          </a:p>
          <a:p>
            <a:pPr lvl="0"/>
            <a:r>
              <a:rPr lang="en-US">
                <a:solidFill>
                  <a:srgbClr val="0000FF"/>
                </a:solidFill>
              </a:rPr>
              <a:t>Extensions to expressive voting schemes (this work)</a:t>
            </a:r>
          </a:p>
          <a:p>
            <a:pPr lvl="1" rtl="0"/>
            <a:r>
              <a:rPr lang="en-US"/>
              <a:t>Protocol A (simple but slow)</a:t>
            </a:r>
          </a:p>
          <a:p>
            <a:pPr lvl="1" rtl="0"/>
            <a:r>
              <a:rPr lang="en-US">
                <a:solidFill>
                  <a:srgbClr val="0000FF"/>
                </a:solidFill>
              </a:rPr>
              <a:t>Protocol C (fast but big code sheets)</a:t>
            </a:r>
          </a:p>
          <a:p>
            <a:pPr lvl="1" rtl="0"/>
            <a:r>
              <a:rPr lang="en-US"/>
              <a:t>Protocol B (fast and small code sheets, but complicated ack checking)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09240"/>
            <a:ext cx="8223120" cy="1480679"/>
          </a:xfrm>
        </p:spPr>
        <p:txBody>
          <a:bodyPr/>
          <a:lstStyle/>
          <a:p>
            <a:pPr lvl="0"/>
            <a:r>
              <a:rPr lang="en-US"/>
              <a:t>Plan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3120" cy="4293720"/>
          </a:xfrm>
        </p:spPr>
        <p:txBody>
          <a:bodyPr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solidFill>
                  <a:srgbClr val="0000FF"/>
                </a:solidFill>
              </a:rPr>
              <a:t>Security </a:t>
            </a:r>
            <a:r>
              <a:rPr lang="en-US" dirty="0" smtClean="0">
                <a:solidFill>
                  <a:srgbClr val="0000FF"/>
                </a:solidFill>
              </a:rPr>
              <a:t>requirements for Internet voting</a:t>
            </a:r>
            <a:endParaRPr lang="en-US" dirty="0">
              <a:solidFill>
                <a:srgbClr val="0000FF"/>
              </a:solidFill>
            </a:endParaRPr>
          </a:p>
          <a:p>
            <a:pPr lvl="0"/>
            <a:r>
              <a:rPr lang="en-US" dirty="0"/>
              <a:t>Overview of PGD 1 </a:t>
            </a:r>
            <a:endParaRPr lang="en-US" dirty="0" smtClean="0"/>
          </a:p>
          <a:p>
            <a:pPr lvl="0"/>
            <a:r>
              <a:rPr lang="en-US" dirty="0" smtClean="0"/>
              <a:t>Extensions </a:t>
            </a:r>
            <a:r>
              <a:rPr lang="en-US" dirty="0"/>
              <a:t>to expressive voting schemes </a:t>
            </a:r>
            <a:endParaRPr lang="en-US" dirty="0" smtClean="0"/>
          </a:p>
          <a:p>
            <a:pPr lvl="1"/>
            <a:r>
              <a:rPr lang="en-US" dirty="0" smtClean="0"/>
              <a:t>Protocol </a:t>
            </a:r>
            <a:r>
              <a:rPr lang="en-US" dirty="0"/>
              <a:t>A (simple but slow)</a:t>
            </a:r>
          </a:p>
          <a:p>
            <a:pPr lvl="1" rtl="0"/>
            <a:r>
              <a:rPr lang="en-US" dirty="0"/>
              <a:t>Protocol C (fast but big code sheets)</a:t>
            </a:r>
          </a:p>
          <a:p>
            <a:pPr lvl="1" rtl="0"/>
            <a:r>
              <a:rPr lang="en-US" dirty="0"/>
              <a:t>Protocol B (fast and small code sheets, but complicated </a:t>
            </a:r>
            <a:r>
              <a:rPr lang="en-US" dirty="0" err="1"/>
              <a:t>ack</a:t>
            </a:r>
            <a:r>
              <a:rPr lang="en-US" dirty="0"/>
              <a:t> checking)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77920"/>
            <a:ext cx="8229600" cy="156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Idea C: 2 dimensional table</a:t>
            </a:r>
          </a:p>
        </p:txBody>
      </p:sp>
      <p:sp>
        <p:nvSpPr>
          <p:cNvPr id="3" name="Freeform 2"/>
          <p:cNvSpPr/>
          <p:nvPr/>
        </p:nvSpPr>
        <p:spPr>
          <a:xfrm>
            <a:off x="228600" y="182880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Each voter receives a code </a:t>
            </a:r>
            <a:endParaRPr lang="en-GB" sz="2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723600" lvl="1" indent="-266400"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for 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each candidate, </a:t>
            </a: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for 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each preference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One </a:t>
            </a:r>
            <a:r>
              <a:rPr lang="en-GB" sz="2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endParaRPr lang="en-GB" sz="26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None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endParaRPr lang="en-GB" sz="26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3270240"/>
            <a:ext cx="8258040" cy="2670120"/>
            <a:chOff x="228600" y="3270240"/>
            <a:chExt cx="8258040" cy="2670120"/>
          </a:xfrm>
        </p:grpSpPr>
        <p:sp>
          <p:nvSpPr>
            <p:cNvPr id="5" name="Freeform 4"/>
            <p:cNvSpPr/>
            <p:nvPr/>
          </p:nvSpPr>
          <p:spPr>
            <a:xfrm>
              <a:off x="228600" y="3270240"/>
              <a:ext cx="233784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Candidate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566440" y="3270240"/>
              <a:ext cx="964439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1</a:t>
              </a:r>
              <a:r>
                <a:rPr lang="en-GB" sz="2200" b="1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st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530880" y="3270240"/>
              <a:ext cx="16534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2</a:t>
              </a:r>
              <a:r>
                <a:rPr lang="en-GB" sz="2200" b="1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nd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182200" y="3270240"/>
              <a:ext cx="16516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</a:t>
              </a:r>
              <a:r>
                <a:rPr lang="en-GB" sz="2200" b="1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rd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833879" y="3270240"/>
              <a:ext cx="165132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4th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600" y="3790800"/>
              <a:ext cx="233784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Red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66440" y="3790800"/>
              <a:ext cx="964439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3772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30880" y="3790800"/>
              <a:ext cx="165348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5839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82200" y="3790800"/>
              <a:ext cx="165168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4892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833879" y="3790800"/>
              <a:ext cx="165132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0934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8600" y="4221000"/>
              <a:ext cx="233784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Green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66440" y="4221000"/>
              <a:ext cx="964439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4909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30880" y="4221000"/>
              <a:ext cx="165348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5345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82200" y="4221000"/>
              <a:ext cx="165168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1223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33879" y="4221000"/>
              <a:ext cx="165132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2225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4651200"/>
              <a:ext cx="23378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Chequered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66440" y="4651200"/>
              <a:ext cx="96443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9521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0880" y="4651200"/>
              <a:ext cx="165348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5893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82200" y="4651200"/>
              <a:ext cx="165168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3333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33879" y="4651200"/>
              <a:ext cx="165132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3209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8600" y="5079960"/>
              <a:ext cx="233784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Fuzzy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566440" y="5079960"/>
              <a:ext cx="964439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7387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30880" y="5079960"/>
              <a:ext cx="165348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3455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82200" y="5079960"/>
              <a:ext cx="165168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3352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33879" y="5079960"/>
              <a:ext cx="165132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3409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8600" y="5510160"/>
              <a:ext cx="82580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Ballot ID: 3884092844                         Ack: 28902</a:t>
              </a: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228600" y="5510160"/>
              <a:ext cx="8258040" cy="1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228600" y="3270240"/>
              <a:ext cx="1440" cy="26686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8485200" y="3270240"/>
              <a:ext cx="1440" cy="26686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228600" y="3270240"/>
              <a:ext cx="8258040" cy="143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228600" y="5938920"/>
              <a:ext cx="8258040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>
            <a:off x="275760" y="3726720"/>
            <a:ext cx="360359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75760" y="4158360"/>
            <a:ext cx="360359" cy="355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75759" y="5083200"/>
            <a:ext cx="379085" cy="42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/>
          </a:blip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75760" y="4633247"/>
            <a:ext cx="358850" cy="369715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463760"/>
            <a:ext cx="8344080" cy="2670120"/>
            <a:chOff x="228600" y="1463760"/>
            <a:chExt cx="8344080" cy="2670120"/>
          </a:xfrm>
        </p:grpSpPr>
        <p:sp>
          <p:nvSpPr>
            <p:cNvPr id="3" name="Freeform 2"/>
            <p:cNvSpPr/>
            <p:nvPr/>
          </p:nvSpPr>
          <p:spPr>
            <a:xfrm>
              <a:off x="228600" y="1463760"/>
              <a:ext cx="236160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Candidate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2590200" y="1463760"/>
              <a:ext cx="9748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1</a:t>
              </a:r>
              <a:r>
                <a:rPr lang="en-GB" sz="2200" b="1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st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565080" y="1463760"/>
              <a:ext cx="166896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2</a:t>
              </a:r>
              <a:r>
                <a:rPr lang="en-GB" sz="2200" b="1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nd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234040" y="1463760"/>
              <a:ext cx="1667519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</a:t>
              </a:r>
              <a:r>
                <a:rPr lang="en-GB" sz="2200" b="1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rd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901560" y="1463760"/>
              <a:ext cx="1669319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4th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28600" y="1984319"/>
              <a:ext cx="236160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Red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590200" y="1984319"/>
              <a:ext cx="97488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3772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565080" y="1984319"/>
              <a:ext cx="166896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5839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34040" y="1984319"/>
              <a:ext cx="1667519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4892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901560" y="1984319"/>
              <a:ext cx="1669319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0934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8600" y="2414520"/>
              <a:ext cx="236160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Green	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90200" y="2414520"/>
              <a:ext cx="97488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4909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65080" y="2414520"/>
              <a:ext cx="166896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5345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4040" y="2414520"/>
              <a:ext cx="1667519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1223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901560" y="2414520"/>
              <a:ext cx="1669319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2225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8600" y="2844720"/>
              <a:ext cx="236160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Chequered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590200" y="2844720"/>
              <a:ext cx="97488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9521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565080" y="2844720"/>
              <a:ext cx="166896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5893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234040" y="2844720"/>
              <a:ext cx="166751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3333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901560" y="2844720"/>
              <a:ext cx="166931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3209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8600" y="3273480"/>
              <a:ext cx="236160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Fuzzy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90200" y="3273480"/>
              <a:ext cx="97488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7387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65080" y="3273480"/>
              <a:ext cx="166896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3455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34040" y="3273480"/>
              <a:ext cx="1667519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3352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01560" y="3273480"/>
              <a:ext cx="1669319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3409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28600" y="3703679"/>
              <a:ext cx="834228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Ballot ID: 3884092844                         Ack: 28902</a:t>
              </a: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228600" y="3703679"/>
              <a:ext cx="8342280" cy="144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228600" y="1463760"/>
              <a:ext cx="1800" cy="26686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8570880" y="1463760"/>
              <a:ext cx="1800" cy="26686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228600" y="1463760"/>
              <a:ext cx="8342280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228600" y="4132440"/>
              <a:ext cx="8342280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34" name="Freeform 33"/>
          <p:cNvSpPr/>
          <p:nvPr/>
        </p:nvSpPr>
        <p:spPr>
          <a:xfrm>
            <a:off x="179280" y="4869000"/>
            <a:ext cx="8498160" cy="136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To vote       </a:t>
            </a:r>
            <a:r>
              <a:rPr lang="en-GB" sz="2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Chequered</a:t>
            </a:r>
            <a:r>
              <a:rPr lang="en-GB" sz="2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,      Fuzzy,      Green,       Red:</a:t>
            </a:r>
            <a:endParaRPr lang="en-GB" sz="22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Send 9521, 3455, 1223, 0934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Expect return </a:t>
            </a:r>
            <a:r>
              <a:rPr lang="en-GB" sz="22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r>
              <a: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28902</a:t>
            </a:r>
          </a:p>
        </p:txBody>
      </p:sp>
      <p:sp>
        <p:nvSpPr>
          <p:cNvPr id="35" name="Freeform 34"/>
          <p:cNvSpPr/>
          <p:nvPr/>
        </p:nvSpPr>
        <p:spPr>
          <a:xfrm>
            <a:off x="468360" y="33336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Idea C (cont’d)‏</a:t>
            </a:r>
          </a:p>
        </p:txBody>
      </p:sp>
      <p:sp>
        <p:nvSpPr>
          <p:cNvPr id="36" name="Freeform 35"/>
          <p:cNvSpPr/>
          <p:nvPr/>
        </p:nvSpPr>
        <p:spPr>
          <a:xfrm>
            <a:off x="246219" y="2057400"/>
            <a:ext cx="360359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46218" y="2475481"/>
            <a:ext cx="360359" cy="355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419600" y="4876800"/>
            <a:ext cx="341280" cy="355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638800" y="4800600"/>
            <a:ext cx="360359" cy="436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 flipV="1">
            <a:off x="3657600" y="3313439"/>
            <a:ext cx="8510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54720">
            <a:solidFill>
              <a:srgbClr val="000000"/>
            </a:solidFill>
            <a:prstDash val="solid"/>
          </a:ln>
        </p:spPr>
        <p:txBody>
          <a:bodyPr vert="horz" wrap="square" lIns="117360" tIns="74160" rIns="117360" bIns="7416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 flipV="1">
            <a:off x="6978599" y="2057039"/>
            <a:ext cx="79236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54720">
            <a:solidFill>
              <a:srgbClr val="000000"/>
            </a:solidFill>
            <a:prstDash val="solid"/>
          </a:ln>
        </p:spPr>
        <p:txBody>
          <a:bodyPr vert="horz" wrap="square" lIns="117360" tIns="74160" rIns="117360" bIns="7416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 flipV="1">
            <a:off x="5216400" y="2460600"/>
            <a:ext cx="790559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54720">
            <a:solidFill>
              <a:srgbClr val="000000"/>
            </a:solidFill>
            <a:prstDash val="solid"/>
          </a:ln>
        </p:spPr>
        <p:txBody>
          <a:bodyPr vert="horz" wrap="square" lIns="117360" tIns="74160" rIns="117360" bIns="7416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Freeform 46"/>
          <p:cNvSpPr/>
          <p:nvPr/>
        </p:nvSpPr>
        <p:spPr>
          <a:xfrm flipV="1">
            <a:off x="2663640" y="2837160"/>
            <a:ext cx="8510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54720">
            <a:solidFill>
              <a:srgbClr val="000000"/>
            </a:solidFill>
            <a:prstDash val="solid"/>
          </a:ln>
        </p:spPr>
        <p:txBody>
          <a:bodyPr vert="horz" wrap="square" lIns="117360" tIns="74160" rIns="117360" bIns="7416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30016" y="3273480"/>
            <a:ext cx="387566" cy="351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/>
          </a:blip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27987" y="2854868"/>
            <a:ext cx="376177" cy="387566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sp>
        <p:nvSpPr>
          <p:cNvPr id="50" name="Freeform 49"/>
          <p:cNvSpPr/>
          <p:nvPr/>
        </p:nvSpPr>
        <p:spPr>
          <a:xfrm>
            <a:off x="3276600" y="4876800"/>
            <a:ext cx="366780" cy="3532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/>
          </a:blip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465530" y="4886697"/>
            <a:ext cx="381000" cy="392535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39640" y="54936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680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Idea C: pros and cons</a:t>
            </a:r>
          </a:p>
        </p:txBody>
      </p:sp>
      <p:sp>
        <p:nvSpPr>
          <p:cNvPr id="3" name="Freeform 2"/>
          <p:cNvSpPr/>
          <p:nvPr/>
        </p:nvSpPr>
        <p:spPr>
          <a:xfrm>
            <a:off x="395280" y="1773360"/>
            <a:ext cx="8229600" cy="438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Voting in one step; </a:t>
            </a:r>
            <a:r>
              <a:rPr lang="en-GB" sz="2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returns in one simple step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As strong a defence against cheating client as PGD 1.0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Device can’t change vote without knowing codes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Same privacy guarantee as PGD 1.0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Single </a:t>
            </a:r>
            <a:r>
              <a:rPr lang="en-GB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implies receipt-freeness </a:t>
            </a:r>
            <a:endParaRPr lang="en-GB" sz="24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even 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if the coercer observes </a:t>
            </a:r>
            <a:r>
              <a:rPr lang="en-GB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return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09240"/>
            <a:ext cx="8223120" cy="1480679"/>
          </a:xfrm>
        </p:spPr>
        <p:txBody>
          <a:bodyPr/>
          <a:lstStyle/>
          <a:p>
            <a:pPr lvl="0"/>
            <a:r>
              <a:rPr lang="en-US"/>
              <a:t>Plan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3120" cy="4293720"/>
          </a:xfrm>
        </p:spPr>
        <p:txBody>
          <a:bodyPr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/>
              <a:t>Security requirements</a:t>
            </a:r>
          </a:p>
          <a:p>
            <a:pPr lvl="0"/>
            <a:r>
              <a:rPr lang="en-US" dirty="0"/>
              <a:t>Overview of PGD </a:t>
            </a:r>
            <a:r>
              <a:rPr lang="en-US" dirty="0" smtClean="0"/>
              <a:t>1</a:t>
            </a:r>
            <a:endParaRPr lang="en-US" dirty="0"/>
          </a:p>
          <a:p>
            <a:pPr lvl="0"/>
            <a:r>
              <a:rPr lang="en-US" dirty="0">
                <a:solidFill>
                  <a:srgbClr val="0000FF"/>
                </a:solidFill>
              </a:rPr>
              <a:t>Extensions to expressive voting </a:t>
            </a:r>
            <a:r>
              <a:rPr lang="en-US" dirty="0" smtClean="0">
                <a:solidFill>
                  <a:srgbClr val="0000FF"/>
                </a:solidFill>
              </a:rPr>
              <a:t>schemes</a:t>
            </a:r>
            <a:endParaRPr lang="en-US" dirty="0">
              <a:solidFill>
                <a:srgbClr val="0000FF"/>
              </a:solidFill>
            </a:endParaRPr>
          </a:p>
          <a:p>
            <a:pPr lvl="1" rtl="0"/>
            <a:r>
              <a:rPr lang="en-US" dirty="0"/>
              <a:t>Protocol A (simple but slow)</a:t>
            </a:r>
          </a:p>
          <a:p>
            <a:pPr lvl="1" rtl="0"/>
            <a:r>
              <a:rPr lang="en-US" dirty="0"/>
              <a:t>Protocol C (fast but big code sheets)</a:t>
            </a:r>
          </a:p>
          <a:p>
            <a:pPr lvl="1" rtl="0"/>
            <a:r>
              <a:rPr lang="en-US" dirty="0">
                <a:solidFill>
                  <a:srgbClr val="0000FF"/>
                </a:solidFill>
              </a:rPr>
              <a:t>Protocol B (fast and small code sheets, but complicated </a:t>
            </a:r>
            <a:r>
              <a:rPr lang="en-US" dirty="0" err="1">
                <a:solidFill>
                  <a:srgbClr val="0000FF"/>
                </a:solidFill>
              </a:rPr>
              <a:t>ack</a:t>
            </a:r>
            <a:r>
              <a:rPr lang="en-US" dirty="0">
                <a:solidFill>
                  <a:srgbClr val="0000FF"/>
                </a:solidFill>
              </a:rPr>
              <a:t> checking)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399960"/>
            <a:ext cx="8229600" cy="144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0" i="0" u="none" strike="noStrike" baseline="0" dirty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Idea B: Return </a:t>
            </a:r>
            <a:r>
              <a:rPr lang="en-GB" sz="4000" b="0" i="0" u="none" strike="noStrike" baseline="0" dirty="0" err="1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Ack</a:t>
            </a:r>
            <a:r>
              <a:rPr lang="en-GB" sz="4000" b="0" i="0" u="none" strike="noStrike" baseline="0" dirty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 codes in ballot order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1935000"/>
            <a:ext cx="8229600" cy="438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Each voter receives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 list of candidate codes in a random, secret order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 list of preference-ack codes in preference order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The voter sends the candidate codes in preference order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and receives the preference-ack codes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in the order the candidates appear on their code sheet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704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Example</a:t>
            </a:r>
          </a:p>
        </p:txBody>
      </p:sp>
      <p:sp>
        <p:nvSpPr>
          <p:cNvPr id="3" name="Freeform 2"/>
          <p:cNvSpPr/>
          <p:nvPr/>
        </p:nvSpPr>
        <p:spPr>
          <a:xfrm>
            <a:off x="179280" y="5013360"/>
            <a:ext cx="8496360" cy="1671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To vote       </a:t>
            </a:r>
            <a:r>
              <a:rPr lang="en-GB" sz="2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Chequered,      Fuzzy,      Green,        Red:</a:t>
            </a:r>
            <a:endParaRPr lang="en-GB" sz="22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Send 9521, 7387, 4909, 3772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Expect return </a:t>
            </a:r>
            <a:r>
              <a:rPr lang="en-GB" sz="22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pref-acks</a:t>
            </a:r>
            <a:r>
              <a: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W,C,K,T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916279"/>
            <a:ext cx="4572000" cy="2670120"/>
            <a:chOff x="0" y="1916279"/>
            <a:chExt cx="4572000" cy="2670120"/>
          </a:xfrm>
        </p:grpSpPr>
        <p:sp>
          <p:nvSpPr>
            <p:cNvPr id="5" name="Freeform 4"/>
            <p:cNvSpPr/>
            <p:nvPr/>
          </p:nvSpPr>
          <p:spPr>
            <a:xfrm>
              <a:off x="0" y="1916279"/>
              <a:ext cx="267300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Candidate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673000" y="1916279"/>
              <a:ext cx="189756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Vote Code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0" y="2436840"/>
              <a:ext cx="267300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Red	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673000" y="2436840"/>
              <a:ext cx="189756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3772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2867040"/>
              <a:ext cx="267300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Green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673000" y="2867040"/>
              <a:ext cx="189756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4909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3297240"/>
              <a:ext cx="267300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Chequered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73000" y="3297240"/>
              <a:ext cx="189756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9521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0" y="3726000"/>
              <a:ext cx="267300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     </a:t>
              </a:r>
              <a:r>
                <a:rPr lang="en-GB" sz="2200" b="0" i="0" u="none" strike="noStrike" baseline="0" dirty="0" smtClean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Fuzzy</a:t>
              </a:r>
              <a:endParaRPr lang="en-GB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73000" y="3726000"/>
              <a:ext cx="189756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7387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0" y="4156200"/>
              <a:ext cx="4570560" cy="42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Ballot ID: 3884092844</a:t>
              </a: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0" y="4156200"/>
              <a:ext cx="4570200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0" y="1916279"/>
              <a:ext cx="1800" cy="266832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4570200" y="1916279"/>
              <a:ext cx="1800" cy="266832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0" y="1916279"/>
              <a:ext cx="4570200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0" y="4584600"/>
              <a:ext cx="4570200" cy="179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16360" y="1413000"/>
            <a:ext cx="4122840" cy="3219480"/>
            <a:chOff x="4716360" y="1413000"/>
            <a:chExt cx="3606840" cy="3219480"/>
          </a:xfrm>
        </p:grpSpPr>
        <p:sp>
          <p:nvSpPr>
            <p:cNvPr id="22" name="Freeform 21"/>
            <p:cNvSpPr/>
            <p:nvPr/>
          </p:nvSpPr>
          <p:spPr>
            <a:xfrm>
              <a:off x="4716360" y="1413000"/>
              <a:ext cx="1943280" cy="7617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Preference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451069" y="1413000"/>
              <a:ext cx="1870690" cy="7617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 i="0" u="none" strike="noStrike" baseline="0" dirty="0" err="1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Pref-Ack</a:t>
              </a:r>
              <a:r>
                <a:rPr lang="en-GB" sz="22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 Code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716360" y="2174760"/>
              <a:ext cx="1943280" cy="492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1</a:t>
              </a:r>
              <a:r>
                <a:rPr lang="en-GB" sz="2200" b="0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st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59640" y="2174760"/>
              <a:ext cx="1662119" cy="492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K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716360" y="2666880"/>
              <a:ext cx="1943280" cy="492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2</a:t>
              </a:r>
              <a:r>
                <a:rPr lang="en-GB" sz="2200" b="0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nd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659640" y="2666880"/>
              <a:ext cx="1662119" cy="492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T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16360" y="3159000"/>
              <a:ext cx="1943280" cy="490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3</a:t>
              </a:r>
              <a:r>
                <a:rPr lang="en-GB" sz="2200" b="0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rd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59640" y="3159000"/>
              <a:ext cx="1662119" cy="490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C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716360" y="3649679"/>
              <a:ext cx="1943280" cy="490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4</a:t>
              </a:r>
              <a:r>
                <a:rPr lang="en-GB" sz="2200" b="0" i="0" u="none" strike="noStrike" baseline="3000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th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59640" y="3649679"/>
              <a:ext cx="1662119" cy="490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W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16360" y="4140360"/>
              <a:ext cx="3605400" cy="490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Constantia" pitchFamily="18"/>
                  <a:ea typeface="DejaVu Sans" pitchFamily="2"/>
                  <a:cs typeface="DejaVu Sans" pitchFamily="2"/>
                </a:rPr>
                <a:t>Ballot ID: 3884092844</a:t>
              </a: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4716360" y="4140360"/>
              <a:ext cx="3605400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4716360" y="1413000"/>
              <a:ext cx="1800" cy="32176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8321760" y="1413000"/>
              <a:ext cx="1440" cy="321768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4716360" y="1413000"/>
              <a:ext cx="3605400" cy="144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4716360" y="4630680"/>
              <a:ext cx="3605400" cy="18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38" name="Freeform 37"/>
          <p:cNvSpPr/>
          <p:nvPr/>
        </p:nvSpPr>
        <p:spPr>
          <a:xfrm>
            <a:off x="61380" y="2487600"/>
            <a:ext cx="360359" cy="358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1380" y="2940580"/>
            <a:ext cx="360359" cy="355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467310" y="5034600"/>
            <a:ext cx="360359" cy="355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791200" y="5034600"/>
            <a:ext cx="360359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743199" y="1988999"/>
            <a:ext cx="1600200" cy="21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Pref-Ack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200" b="0" i="0" u="none" strike="noStrike" baseline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200" b="0" i="0" u="none" strike="noStrike" baseline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200" b="0" i="0" u="none" strike="noStrike" baseline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200" b="0" i="0" u="none" strike="noStrike" baseline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200" b="0" i="0" u="none" strike="noStrike" baseline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214800" y="2349360"/>
            <a:ext cx="450359" cy="42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W</a:t>
            </a:r>
          </a:p>
        </p:txBody>
      </p:sp>
      <p:sp>
        <p:nvSpPr>
          <p:cNvPr id="48" name="Freeform 47"/>
          <p:cNvSpPr/>
          <p:nvPr/>
        </p:nvSpPr>
        <p:spPr>
          <a:xfrm>
            <a:off x="3203640" y="2781360"/>
            <a:ext cx="371159" cy="42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</a:t>
            </a:r>
          </a:p>
        </p:txBody>
      </p:sp>
      <p:sp>
        <p:nvSpPr>
          <p:cNvPr id="49" name="Freeform 48"/>
          <p:cNvSpPr/>
          <p:nvPr/>
        </p:nvSpPr>
        <p:spPr>
          <a:xfrm>
            <a:off x="3208320" y="3213000"/>
            <a:ext cx="360720" cy="42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K</a:t>
            </a:r>
          </a:p>
        </p:txBody>
      </p:sp>
      <p:sp>
        <p:nvSpPr>
          <p:cNvPr id="50" name="Freeform 49"/>
          <p:cNvSpPr/>
          <p:nvPr/>
        </p:nvSpPr>
        <p:spPr>
          <a:xfrm>
            <a:off x="3208680" y="3645000"/>
            <a:ext cx="348480" cy="42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</a:t>
            </a:r>
          </a:p>
        </p:txBody>
      </p:sp>
      <p:sp>
        <p:nvSpPr>
          <p:cNvPr id="51" name="Freeform 50"/>
          <p:cNvSpPr/>
          <p:nvPr/>
        </p:nvSpPr>
        <p:spPr>
          <a:xfrm>
            <a:off x="61380" y="3778740"/>
            <a:ext cx="322020" cy="324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/>
          </a:blip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6487" y="3331349"/>
            <a:ext cx="360359" cy="371270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sp>
        <p:nvSpPr>
          <p:cNvPr id="53" name="Freeform 52"/>
          <p:cNvSpPr/>
          <p:nvPr/>
        </p:nvSpPr>
        <p:spPr>
          <a:xfrm>
            <a:off x="3382920" y="5041758"/>
            <a:ext cx="298445" cy="3413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/>
          </a:blip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447800" y="5034600"/>
            <a:ext cx="359769" cy="370662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77920"/>
            <a:ext cx="8229600" cy="156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Idea B: security properties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1935000"/>
            <a:ext cx="8229600" cy="507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Integrity: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A cheating client (who doesn’t know the </a:t>
            </a:r>
            <a:endParaRPr lang="en-GB" sz="2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	</a:t>
            </a: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meaning 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of the preference codes) can swap two </a:t>
            </a:r>
            <a:endParaRPr lang="en-GB" sz="2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	</a:t>
            </a: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preferences 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undetectably only if it knows which two </a:t>
            </a:r>
            <a:endParaRPr lang="en-GB" sz="2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	</a:t>
            </a: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positions 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on the code sheet they correspond to.</a:t>
            </a:r>
          </a:p>
          <a:p>
            <a:pPr marL="633240" marR="0" lvl="1" indent="-241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Not great if there are only 2 candidates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Privacy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is guaranteed against an adversary who either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Does not observe the voter’s communications, or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Does not see the code sheet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endParaRPr lang="en-GB" sz="24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704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Idea B: pros and cons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1935000"/>
            <a:ext cx="8229600" cy="438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Voting in one step; </a:t>
            </a:r>
            <a:r>
              <a:rPr lang="en-GB" sz="2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returns in one (complicated) step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  <a:tab pos="9600840" algn="l"/>
                <a:tab pos="10058040" algn="l"/>
                <a:tab pos="1051524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(Somewhat) weaker defence against cheating </a:t>
            </a: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client</a:t>
            </a:r>
          </a:p>
          <a:p>
            <a:pPr marR="0" lvl="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tabLst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  <a:tab pos="9600840" algn="l"/>
                <a:tab pos="10058040" algn="l"/>
                <a:tab pos="10515240" algn="l"/>
              </a:tabLst>
            </a:pPr>
            <a:r>
              <a:rPr lang="en-GB" sz="260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	</a:t>
            </a: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than </a:t>
            </a: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PGD 1.0	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Because if the device can guess or discover the candidates’ </a:t>
            </a:r>
            <a:endParaRPr lang="en-GB" sz="24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392040" marR="0" lvl="1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	</a:t>
            </a: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ballot 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positions, it can swap the votes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(Somewhat) weaker privacy than PGD 1.0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Because if an attacker observes the code sheet and the </a:t>
            </a:r>
            <a:endParaRPr lang="en-GB" sz="24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392040" marR="0" lvl="1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	</a:t>
            </a:r>
            <a:r>
              <a:rPr lang="en-GB" sz="24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pref-ack</a:t>
            </a: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return they can learn the vote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704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Conclusion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1935000"/>
            <a:ext cx="8229600" cy="438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Manipulating democracy is an ancient art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Attackers are often insiders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Electronic systems offer more opportunities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PGD does a decent job of addressing many of the threats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Especially untrusted client machines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But there are more features to add before fielding in real </a:t>
            </a:r>
            <a:endParaRPr lang="en-GB" sz="2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dirty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	</a:t>
            </a: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elections</a:t>
            </a:r>
            <a:endParaRPr lang="en-GB" sz="26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Coercion-resistance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Guaranteed Code Sheet secrecy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voting</a:t>
            </a:r>
            <a:endParaRPr lang="en-US" dirty="0"/>
          </a:p>
        </p:txBody>
      </p:sp>
      <p:pic>
        <p:nvPicPr>
          <p:cNvPr id="1027" name="Picture 3" descr="C:\Users\b-vanete\AppData\Local\Microsoft\Windows\Temporary Internet Files\Content.IE5\ST3E673Q\MC9003835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26" y="5569686"/>
            <a:ext cx="434340" cy="9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-vanete\AppData\Local\Microsoft\Windows\Temporary Internet Files\Content.IE5\QF067KC7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28" y="1840184"/>
            <a:ext cx="786537" cy="9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-vanete\AppData\Local\Microsoft\Windows\Temporary Internet Files\Content.IE5\DH0AT4QT\MC90043486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821" y="1657023"/>
            <a:ext cx="1295716" cy="12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-vanete\AppData\Local\Microsoft\Windows\Temporary Internet Files\Content.IE5\ST3E673Q\MC9004348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4917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-vanete\AppData\Local\Microsoft\Windows\Temporary Internet Files\Content.IE5\QF067KC7\MC9004315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6523" y="3463678"/>
            <a:ext cx="1138969" cy="12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-vanete\AppData\Local\Microsoft\Windows\Temporary Internet Files\Content.IE5\DH0AT4QT\MC90043163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184" y="5273138"/>
            <a:ext cx="1378068" cy="13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-vanete\AppData\Local\Microsoft\Windows\Temporary Internet Files\Content.IE5\TH3WLG61\MC90038916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99" y="3865171"/>
            <a:ext cx="879653" cy="8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-vanete\AppData\Local\Microsoft\Windows\Temporary Internet Files\Content.IE5\TH3WLG61\MC9003013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69087"/>
            <a:ext cx="603199" cy="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b-vanete\AppData\Local\Microsoft\Windows\Temporary Internet Files\Content.IE5\TH3WLG61\MC9003013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548" y="3461956"/>
            <a:ext cx="603199" cy="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b-vanete\AppData\Local\Microsoft\Windows\Temporary Internet Files\Content.IE5\TH3WLG61\MC9003013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947" y="3324115"/>
            <a:ext cx="603199" cy="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b-vanete\AppData\Local\Microsoft\Windows\Temporary Internet Files\Content.IE5\TH3WLG61\MC9003013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947" y="2200818"/>
            <a:ext cx="603199" cy="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b-vanete\AppData\Local\Microsoft\Windows\Temporary Internet Files\Content.IE5\TH3WLG61\MC9003013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347" y="4624030"/>
            <a:ext cx="603199" cy="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b-vanete\AppData\Local\Microsoft\Windows\Temporary Internet Files\Content.IE5\TH3WLG61\MC9003013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599" y="5707953"/>
            <a:ext cx="603199" cy="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250065" y="2348621"/>
            <a:ext cx="1264535" cy="2578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35492" y="3324484"/>
            <a:ext cx="2103308" cy="7833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35492" y="3463678"/>
            <a:ext cx="2331908" cy="23207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63163" y="2725188"/>
            <a:ext cx="1923237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70879" y="6040668"/>
            <a:ext cx="1264535" cy="2578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227397" y="3832921"/>
            <a:ext cx="1264535" cy="2578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781800" y="2438400"/>
            <a:ext cx="533400" cy="1196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img_TonyAbbottSmall206B.ashx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15200" y="1752600"/>
            <a:ext cx="160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2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09240"/>
            <a:ext cx="8223120" cy="1480679"/>
          </a:xfrm>
        </p:spPr>
        <p:txBody>
          <a:bodyPr/>
          <a:lstStyle/>
          <a:p>
            <a:pPr lvl="0"/>
            <a:r>
              <a:rPr lang="en-US"/>
              <a:t>Security Requirements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3120" cy="4478040"/>
          </a:xfrm>
        </p:spPr>
        <p:txBody>
          <a:bodyPr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 smtClean="0"/>
              <a:t>Verifiability, so </a:t>
            </a:r>
            <a:r>
              <a:rPr lang="en-US" dirty="0"/>
              <a:t>that </a:t>
            </a:r>
            <a:r>
              <a:rPr lang="en-US" dirty="0" smtClean="0"/>
              <a:t>no-one can </a:t>
            </a:r>
            <a:r>
              <a:rPr lang="en-US" dirty="0"/>
              <a:t>manipulate the </a:t>
            </a:r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Only eligible voters vote</a:t>
            </a:r>
            <a:endParaRPr lang="en-US" dirty="0"/>
          </a:p>
          <a:p>
            <a:pPr lvl="1" rtl="0"/>
            <a:r>
              <a:rPr lang="en-US" dirty="0"/>
              <a:t>Voters should get evidence that their vote was</a:t>
            </a:r>
          </a:p>
          <a:p>
            <a:pPr lvl="2" rtl="0"/>
            <a:r>
              <a:rPr lang="en-US" dirty="0"/>
              <a:t>Cast as they intended</a:t>
            </a:r>
          </a:p>
          <a:p>
            <a:pPr lvl="2" rtl="0"/>
            <a:r>
              <a:rPr lang="en-US" dirty="0"/>
              <a:t>Counted as cast</a:t>
            </a:r>
          </a:p>
          <a:p>
            <a:pPr lvl="1" rtl="0"/>
            <a:r>
              <a:rPr lang="en-US" dirty="0" smtClean="0"/>
              <a:t>Everyone gets evidence votes were properly </a:t>
            </a:r>
            <a:r>
              <a:rPr lang="en-US" dirty="0"/>
              <a:t>tallied</a:t>
            </a:r>
          </a:p>
          <a:p>
            <a:r>
              <a:rPr lang="en-US" dirty="0"/>
              <a:t>Privacy, </a:t>
            </a:r>
            <a:r>
              <a:rPr lang="en-US" dirty="0" smtClean="0"/>
              <a:t>so </a:t>
            </a:r>
            <a:r>
              <a:rPr lang="en-US" dirty="0"/>
              <a:t>coercers can't manipulate the </a:t>
            </a:r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Even if the voter tries to prove how they voted (receipt-freeness)</a:t>
            </a:r>
            <a:endParaRPr lang="en-US" dirty="0"/>
          </a:p>
          <a:p>
            <a:pPr lvl="0"/>
            <a:r>
              <a:rPr lang="en-US" dirty="0" smtClean="0"/>
              <a:t>Achieving </a:t>
            </a:r>
            <a:r>
              <a:rPr lang="en-US" dirty="0"/>
              <a:t>both is hard, especially for remote </a:t>
            </a:r>
            <a:r>
              <a:rPr lang="en-US" dirty="0" smtClean="0"/>
              <a:t>voting</a:t>
            </a:r>
          </a:p>
          <a:p>
            <a:pPr lvl="1"/>
            <a:r>
              <a:rPr lang="en-US" dirty="0" smtClean="0"/>
              <a:t>Most solutions use a “Bulletin Board”, </a:t>
            </a:r>
            <a:r>
              <a:rPr lang="en-US" i="1" dirty="0" smtClean="0"/>
              <a:t>i.e.</a:t>
            </a:r>
            <a:r>
              <a:rPr lang="en-US" dirty="0" smtClean="0"/>
              <a:t> a public, authenticated broadcast channel with memory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09240"/>
            <a:ext cx="8223120" cy="1480679"/>
          </a:xfrm>
        </p:spPr>
        <p:txBody>
          <a:bodyPr/>
          <a:lstStyle/>
          <a:p>
            <a:pPr lvl="0"/>
            <a:r>
              <a:rPr lang="en-US"/>
              <a:t>Plan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3120" cy="4293720"/>
          </a:xfrm>
        </p:spPr>
        <p:txBody>
          <a:bodyPr/>
          <a:lstStyle>
            <a:def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defPPr>
            <a:lvl1pPr marL="266400" marR="0" lvl="0" indent="-266400" algn="l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39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1pPr>
            <a:lvl2pPr marL="633240" marR="0" lvl="1" indent="-2412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914040" algn="l"/>
                <a:tab pos="1371239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2pPr>
            <a:lvl3pPr marL="914400" marR="0" lvl="2" indent="-246240" algn="l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3pPr>
            <a:lvl4pPr marL="1180800" marR="0" lvl="3" indent="-2077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39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  <a:tab pos="100580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4pPr>
            <a:lvl5pPr marL="1455480" marR="0" lvl="4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5pPr>
            <a:lvl6pPr marL="1455480" marR="0" lvl="5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6pPr>
            <a:lvl7pPr marL="1455480" marR="0" lvl="6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7pPr>
            <a:lvl8pPr marL="1455480" marR="0" lvl="7" indent="-20484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1828440" algn="l"/>
                <a:tab pos="2285639" algn="l"/>
                <a:tab pos="2742839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39" algn="l"/>
                <a:tab pos="9143640" algn="l"/>
                <a:tab pos="9600840" algn="l"/>
                <a:tab pos="10058040" algn="l"/>
                <a:tab pos="10515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/>
              <a:t>Security requirements</a:t>
            </a:r>
          </a:p>
          <a:p>
            <a:pPr lvl="0"/>
            <a:r>
              <a:rPr lang="en-US" dirty="0">
                <a:solidFill>
                  <a:srgbClr val="0000FF"/>
                </a:solidFill>
              </a:rPr>
              <a:t>Overview of PGD 1 </a:t>
            </a:r>
            <a:endParaRPr lang="en-US" dirty="0" smtClean="0">
              <a:solidFill>
                <a:srgbClr val="0000FF"/>
              </a:solidFill>
            </a:endParaRPr>
          </a:p>
          <a:p>
            <a:pPr lvl="0"/>
            <a:r>
              <a:rPr lang="en-US" dirty="0" smtClean="0"/>
              <a:t>Extensions </a:t>
            </a:r>
            <a:r>
              <a:rPr lang="en-US" dirty="0"/>
              <a:t>to expressive voting </a:t>
            </a:r>
            <a:r>
              <a:rPr lang="en-US" dirty="0" smtClean="0"/>
              <a:t>schemes</a:t>
            </a:r>
            <a:endParaRPr lang="en-US" dirty="0"/>
          </a:p>
          <a:p>
            <a:pPr lvl="1" rtl="0"/>
            <a:r>
              <a:rPr lang="en-US" dirty="0"/>
              <a:t>Protocol A (simple but slow)</a:t>
            </a:r>
          </a:p>
          <a:p>
            <a:pPr lvl="1" rtl="0"/>
            <a:r>
              <a:rPr lang="en-US" dirty="0"/>
              <a:t>Protocol C (fast but big code sheets)</a:t>
            </a:r>
          </a:p>
          <a:p>
            <a:pPr lvl="1" rtl="0"/>
            <a:r>
              <a:rPr lang="en-US" dirty="0"/>
              <a:t>Protocol B (fast and small code sheets, but complicated </a:t>
            </a:r>
            <a:r>
              <a:rPr lang="en-US" dirty="0" err="1"/>
              <a:t>ack</a:t>
            </a:r>
            <a:r>
              <a:rPr lang="en-US" dirty="0"/>
              <a:t> checking)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Code Voting (</a:t>
            </a:r>
            <a:r>
              <a:rPr lang="en-US" dirty="0" err="1" smtClean="0"/>
              <a:t>Chaum</a:t>
            </a:r>
            <a:r>
              <a:rPr lang="en-US" dirty="0" smtClean="0"/>
              <a:t> ‘01)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771782" cy="4383720"/>
          </a:xfrm>
        </p:spPr>
        <p:txBody>
          <a:bodyPr/>
          <a:lstStyle/>
          <a:p>
            <a:r>
              <a:rPr lang="en-US" sz="2400" dirty="0" smtClean="0"/>
              <a:t>Each voter receives a code sheet, where each candidate gets a unique Vote Code and </a:t>
            </a:r>
            <a:r>
              <a:rPr lang="en-US" sz="2400" dirty="0" err="1" smtClean="0"/>
              <a:t>Ack</a:t>
            </a:r>
            <a:r>
              <a:rPr lang="en-US" sz="2400" dirty="0" smtClean="0"/>
              <a:t> Code</a:t>
            </a:r>
          </a:p>
          <a:p>
            <a:r>
              <a:rPr lang="en-US" sz="2400" dirty="0" smtClean="0"/>
              <a:t>Voter sends Vote Code, checks correct </a:t>
            </a:r>
            <a:r>
              <a:rPr lang="en-US" sz="2400" dirty="0" err="1" smtClean="0"/>
              <a:t>Ack</a:t>
            </a:r>
            <a:r>
              <a:rPr lang="en-US" sz="2400" dirty="0" smtClean="0"/>
              <a:t> Code</a:t>
            </a:r>
          </a:p>
          <a:p>
            <a:r>
              <a:rPr lang="en-US" sz="2400" dirty="0" smtClean="0"/>
              <a:t>Good:</a:t>
            </a:r>
          </a:p>
          <a:p>
            <a:pPr lvl="1"/>
            <a:r>
              <a:rPr lang="en-US" sz="2200" dirty="0" smtClean="0"/>
              <a:t>Authenticates server to voter</a:t>
            </a:r>
          </a:p>
          <a:p>
            <a:pPr lvl="1"/>
            <a:r>
              <a:rPr lang="en-US" sz="2200" dirty="0" smtClean="0"/>
              <a:t>Client can’t send wrong vote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Bad: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No protection against misbehaving server or </a:t>
            </a:r>
            <a:r>
              <a:rPr lang="en-US" sz="2200" dirty="0" err="1" smtClean="0">
                <a:solidFill>
                  <a:schemeClr val="accent1"/>
                </a:solidFill>
              </a:rPr>
              <a:t>tallier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Code sheet must stay secret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257800" y="2209798"/>
            <a:ext cx="352560" cy="3810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28982" y="4046423"/>
            <a:ext cx="428760" cy="42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67082" y="3657600"/>
            <a:ext cx="352560" cy="357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/>
          </a:blip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57800" y="2707857"/>
            <a:ext cx="352560" cy="347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269680" y="3105242"/>
            <a:ext cx="328800" cy="338755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3870553"/>
              </p:ext>
            </p:extLst>
          </p:nvPr>
        </p:nvGraphicFramePr>
        <p:xfrm>
          <a:off x="5257800" y="1732800"/>
          <a:ext cx="3352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Candidate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Vote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Red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4839</a:t>
                      </a:r>
                      <a:endParaRPr lang="en-US" dirty="0"/>
                    </a:p>
                  </a:txBody>
                  <a:tcPr marT="91440" marB="9144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1894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Green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7846</a:t>
                      </a:r>
                      <a:endParaRPr lang="en-US" dirty="0"/>
                    </a:p>
                  </a:txBody>
                  <a:tcPr marT="91440" marB="9144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6794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dirty="0" err="1" smtClean="0"/>
                        <a:t>Chequered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3637</a:t>
                      </a:r>
                      <a:endParaRPr lang="en-US" dirty="0"/>
                    </a:p>
                  </a:txBody>
                  <a:tcPr marT="91440" marB="9144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5484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Fuzzy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5468</a:t>
                      </a:r>
                      <a:endParaRPr lang="en-US" dirty="0"/>
                    </a:p>
                  </a:txBody>
                  <a:tcPr marT="91440" marB="9144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2356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Cross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7893</a:t>
                      </a:r>
                      <a:endParaRPr lang="en-US" dirty="0"/>
                    </a:p>
                  </a:txBody>
                  <a:tcPr marT="91440" marB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6422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29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2860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sz="5000" b="0" i="0" u="none" strike="noStrike" baseline="0" dirty="0" smtClean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PGD 1.0 (first-past-the-post)</a:t>
            </a:r>
            <a:r>
              <a:rPr lang="en-GB" sz="5000" b="0" i="0" u="none" strike="noStrike" baseline="0" dirty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	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" y="1935000"/>
            <a:ext cx="8229600" cy="438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/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Combines Code Voting with Verifiable </a:t>
            </a: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tallying</a:t>
            </a:r>
            <a:endParaRPr lang="en-GB" sz="26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High privacy and integrity </a:t>
            </a: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guarantees 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from 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untrusted voting clients</a:t>
            </a: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Each voter gets a sheet of codes via a “secure” channel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one Vote Code for each candidate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one </a:t>
            </a:r>
            <a:r>
              <a:rPr lang="en-GB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endParaRPr lang="en-GB" sz="24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They enter the code of their chosen candidate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Check they got the correct </a:t>
            </a:r>
            <a:r>
              <a:rPr lang="en-GB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endParaRPr lang="en-GB" sz="24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PGD 1.0 Code sheet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440"/>
            <a:ext cx="4267200" cy="2127720"/>
          </a:xfrm>
        </p:spPr>
        <p:txBody>
          <a:bodyPr/>
          <a:lstStyle/>
          <a:p>
            <a:r>
              <a:rPr lang="en-US" dirty="0" smtClean="0"/>
              <a:t>Send 5468 to the Vote Server</a:t>
            </a:r>
          </a:p>
          <a:p>
            <a:pPr lvl="1"/>
            <a:r>
              <a:rPr lang="en-US" dirty="0" smtClean="0"/>
              <a:t>Who posts it, encrypted, to the bulletin board</a:t>
            </a:r>
          </a:p>
          <a:p>
            <a:r>
              <a:rPr lang="en-US" dirty="0" smtClean="0"/>
              <a:t>Expect </a:t>
            </a:r>
            <a:r>
              <a:rPr lang="en-US" dirty="0" err="1" smtClean="0"/>
              <a:t>Ack</a:t>
            </a:r>
            <a:r>
              <a:rPr lang="en-US" dirty="0" smtClean="0"/>
              <a:t> 28902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257800" y="2209798"/>
            <a:ext cx="352560" cy="3810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28982" y="4046423"/>
            <a:ext cx="428760" cy="42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67082" y="3657600"/>
            <a:ext cx="352560" cy="357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/>
          </a:blip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57800" y="2707857"/>
            <a:ext cx="352560" cy="347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269680" y="3105242"/>
            <a:ext cx="328800" cy="338755"/>
          </a:xfrm>
          <a:prstGeom prst="rect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4366286"/>
              </p:ext>
            </p:extLst>
          </p:nvPr>
        </p:nvGraphicFramePr>
        <p:xfrm>
          <a:off x="5227622" y="1783080"/>
          <a:ext cx="2895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953"/>
                <a:gridCol w="851647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Candidate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Vote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Red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4839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Green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7846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dirty="0" err="1" smtClean="0"/>
                        <a:t>Chequered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3637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Fuzzy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5468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Cross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7893</a:t>
                      </a:r>
                      <a:endParaRPr lang="en-US" dirty="0"/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0" u="none" strike="noStrike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nstantia" pitchFamily="18"/>
                          <a:ea typeface="DejaVu Sans" pitchFamily="2"/>
                          <a:cs typeface="DejaVu Sans" pitchFamily="2"/>
                        </a:rPr>
                        <a:t>Ballot ID: 3884092844 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nstantia" pitchFamily="18"/>
                          <a:ea typeface="DejaVu Sans" pitchFamily="2"/>
                          <a:cs typeface="DejaVu Sans" pitchFamily="2"/>
                        </a:rPr>
                        <a:t>Ack</a:t>
                      </a:r>
                      <a:r>
                        <a:rPr lang="en-GB" sz="1800" b="0" i="0" u="none" strike="noStrike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nstantia" pitchFamily="18"/>
                          <a:ea typeface="DejaVu Sans" pitchFamily="2"/>
                          <a:cs typeface="DejaVu Sans" pitchFamily="2"/>
                        </a:rPr>
                        <a:t>: 28902</a:t>
                      </a:r>
                    </a:p>
                  </a:txBody>
                  <a:tcPr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689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77920"/>
            <a:ext cx="8229600" cy="156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45720" rIns="0" bIns="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5000" b="0" i="0" u="none" strike="noStrike" baseline="0">
                <a:ln>
                  <a:noFill/>
                </a:ln>
                <a:solidFill>
                  <a:srgbClr val="04617B"/>
                </a:solidFill>
                <a:latin typeface="Calibri" pitchFamily="34"/>
                <a:ea typeface="DejaVu Sans" pitchFamily="2"/>
                <a:cs typeface="DejaVu Sans" pitchFamily="2"/>
              </a:rPr>
              <a:t>PGD 1 security properties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1" y="2057400"/>
            <a:ext cx="8001000" cy="36471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normAutofit/>
          </a:bodyPr>
          <a:lstStyle/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Integrity assumes secrecy of code sheet</a:t>
            </a:r>
          </a:p>
          <a:p>
            <a:pPr marL="800100" marR="0" lvl="1" indent="-3429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Codes authenticate the voter to the server</a:t>
            </a:r>
          </a:p>
          <a:p>
            <a:pPr marL="800100" marR="0" lvl="1" indent="-3429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Ack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code authenticates the trustees to the voter</a:t>
            </a:r>
          </a:p>
          <a:p>
            <a:pPr marL="1257300" marR="0" lvl="2" indent="-3429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v"/>
              <a:tabLst>
                <a:tab pos="914400" algn="l"/>
                <a:tab pos="1371600" algn="l"/>
                <a:tab pos="1828800" algn="l"/>
                <a:tab pos="2285999" algn="l"/>
                <a:tab pos="2743200" algn="l"/>
                <a:tab pos="3200400" algn="l"/>
                <a:tab pos="3657599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799" algn="l"/>
                <a:tab pos="6858000" algn="l"/>
                <a:tab pos="7315199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Requires a threshold to decrypt and return it</a:t>
            </a:r>
          </a:p>
          <a:p>
            <a:pPr marL="800100" marR="0" lvl="1" indent="-3429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No intervening adversary can substitute another </a:t>
            </a: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vote code</a:t>
            </a:r>
          </a:p>
          <a:p>
            <a:pPr marL="800100" lvl="1" indent="-342900">
              <a:spcBef>
                <a:spcPts val="649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Each vote is correctly registered </a:t>
            </a:r>
          </a:p>
          <a:p>
            <a:pPr lvl="1">
              <a:spcBef>
                <a:spcPts val="649"/>
              </a:spcBef>
              <a:buClr>
                <a:srgbClr val="000000"/>
              </a:buClr>
              <a:buSzPct val="45000"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i="1" dirty="0" smtClean="0"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	</a:t>
            </a:r>
            <a:r>
              <a:rPr lang="en-GB" sz="2400" i="1" dirty="0" smtClean="0">
                <a:solidFill>
                  <a:schemeClr val="accent1"/>
                </a:solidFill>
                <a:latin typeface="Constantia" pitchFamily="18"/>
                <a:ea typeface="DejaVu Sans" pitchFamily="2"/>
                <a:cs typeface="DejaVu Sans" pitchFamily="2"/>
              </a:rPr>
              <a:t>If not more than a threshold of trustees collude</a:t>
            </a:r>
            <a:endParaRPr lang="en-GB" sz="2400" i="1" u="none" strike="noStrike" baseline="0" dirty="0" smtClean="0">
              <a:ln>
                <a:noFill/>
              </a:ln>
              <a:solidFill>
                <a:schemeClr val="accent1"/>
              </a:solidFill>
              <a:latin typeface="Constantia" pitchFamily="18"/>
              <a:ea typeface="DejaVu Sans" pitchFamily="2"/>
              <a:cs typeface="DejaVu Sans" pitchFamily="2"/>
            </a:endParaRPr>
          </a:p>
          <a:p>
            <a:pPr marL="266400" marR="0" lvl="0" indent="-266400" algn="l" rtl="0" hangingPunct="1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266400" algn="l"/>
                <a:tab pos="723600" algn="l"/>
                <a:tab pos="1180800" algn="l"/>
                <a:tab pos="1637999" algn="l"/>
                <a:tab pos="2095200" algn="l"/>
                <a:tab pos="2552400" algn="l"/>
                <a:tab pos="3009599" algn="l"/>
                <a:tab pos="3466800" algn="l"/>
                <a:tab pos="3924000" algn="l"/>
                <a:tab pos="4381200" algn="l"/>
                <a:tab pos="4838400" algn="l"/>
                <a:tab pos="5295600" algn="l"/>
                <a:tab pos="5752799" algn="l"/>
                <a:tab pos="6210000" algn="l"/>
                <a:tab pos="6667199" algn="l"/>
                <a:tab pos="7124400" algn="l"/>
                <a:tab pos="7581600" algn="l"/>
                <a:tab pos="8038800" algn="l"/>
                <a:tab pos="8496000" algn="l"/>
                <a:tab pos="8953200" algn="l"/>
                <a:tab pos="9410400" algn="l"/>
              </a:tabLst>
            </a:pPr>
            <a:r>
              <a:rPr lang="en-GB" sz="26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Verifiable tallying</a:t>
            </a:r>
            <a:r>
              <a:rPr lang="en-GB" sz="2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DejaVu Sans" pitchFamily="2"/>
              </a:rPr>
              <a:t> on a bulletin board</a:t>
            </a:r>
          </a:p>
          <a:p>
            <a:pPr marL="633240" marR="0" lvl="1" indent="-2412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633240" algn="l"/>
                <a:tab pos="1090440" algn="l"/>
                <a:tab pos="1547640" algn="l"/>
                <a:tab pos="2004839" algn="l"/>
                <a:tab pos="2462040" algn="l"/>
                <a:tab pos="2919240" algn="l"/>
                <a:tab pos="3376439" algn="l"/>
                <a:tab pos="3833640" algn="l"/>
                <a:tab pos="4290840" algn="l"/>
                <a:tab pos="4748040" algn="l"/>
                <a:tab pos="5205240" algn="l"/>
                <a:tab pos="5662440" algn="l"/>
                <a:tab pos="6119639" algn="l"/>
                <a:tab pos="6576840" algn="l"/>
                <a:tab pos="7034039" algn="l"/>
                <a:tab pos="7491240" algn="l"/>
                <a:tab pos="7948440" algn="l"/>
                <a:tab pos="8405640" algn="l"/>
                <a:tab pos="8862840" algn="l"/>
                <a:tab pos="9320040" algn="l"/>
                <a:tab pos="9777240" algn="l"/>
              </a:tabLst>
            </a:pPr>
            <a:endParaRPr lang="en-GB" sz="24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1394</Words>
  <Application>Microsoft Office PowerPoint</Application>
  <PresentationFormat>On-screen Show (4:3)</PresentationFormat>
  <Paragraphs>311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Default</vt:lpstr>
      <vt:lpstr>Title1</vt:lpstr>
      <vt:lpstr>Title2</vt:lpstr>
      <vt:lpstr>Title3</vt:lpstr>
      <vt:lpstr>Pretty Good Democracy</vt:lpstr>
      <vt:lpstr>Plan</vt:lpstr>
      <vt:lpstr>Internet voting</vt:lpstr>
      <vt:lpstr>Security Requirements</vt:lpstr>
      <vt:lpstr>Plan</vt:lpstr>
      <vt:lpstr>Background: Code Voting (Chaum ‘01)</vt:lpstr>
      <vt:lpstr>Slide 7</vt:lpstr>
      <vt:lpstr>PGD 1.0 Code sheet example</vt:lpstr>
      <vt:lpstr>Slide 9</vt:lpstr>
      <vt:lpstr>Slide 10</vt:lpstr>
      <vt:lpstr>Slide 11</vt:lpstr>
      <vt:lpstr>Slide 12</vt:lpstr>
      <vt:lpstr>PGD 1.0: Some important details </vt:lpstr>
      <vt:lpstr>Slide 14</vt:lpstr>
      <vt:lpstr>Plan</vt:lpstr>
      <vt:lpstr>Slide 16</vt:lpstr>
      <vt:lpstr>Plan</vt:lpstr>
      <vt:lpstr>Slide 18</vt:lpstr>
      <vt:lpstr>Plan</vt:lpstr>
      <vt:lpstr>Slide 20</vt:lpstr>
      <vt:lpstr>Slide 21</vt:lpstr>
      <vt:lpstr>Slide 22</vt:lpstr>
      <vt:lpstr>Plan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Pretty Good Democracy for more expressive voting schemes (PGD for STV)</dc:title>
  <dc:creator>Vanessa Joy Teague</dc:creator>
  <cp:lastModifiedBy>Vanessa Joy Teague</cp:lastModifiedBy>
  <cp:revision>42</cp:revision>
  <dcterms:modified xsi:type="dcterms:W3CDTF">2012-04-01T04:31:38Z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